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sldIdLst>
    <p:sldId id="279" r:id="rId3"/>
    <p:sldId id="257" r:id="rId4"/>
    <p:sldId id="258" r:id="rId5"/>
    <p:sldId id="259" r:id="rId6"/>
    <p:sldId id="260" r:id="rId7"/>
    <p:sldId id="261" r:id="rId8"/>
    <p:sldId id="27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FF0066"/>
    <a:srgbClr val="990000"/>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7/2/2019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does a psychologist diagnose and classify psychological disorders?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Diagnosis is critical if psychologists are to help those that suffer from disorders. In order to help facilitate this process, the American Psychiatric Association developed a guide known as </a:t>
            </a:r>
            <a:r>
              <a:rPr lang="en-US" sz="1200" i="1" kern="1200" dirty="0">
                <a:solidFill>
                  <a:schemeClr val="tx1"/>
                </a:solidFill>
                <a:effectLst/>
                <a:latin typeface="+mn-lt"/>
                <a:ea typeface="+mn-ea"/>
                <a:cs typeface="+mn-cs"/>
              </a:rPr>
              <a:t>The Diagnostic and Statistical Manual of Mental Disorders</a:t>
            </a:r>
            <a:r>
              <a:rPr lang="en-US" sz="1200" kern="1200" dirty="0">
                <a:solidFill>
                  <a:schemeClr val="tx1"/>
                </a:solidFill>
                <a:effectLst/>
                <a:latin typeface="+mn-lt"/>
                <a:ea typeface="+mn-ea"/>
                <a:cs typeface="+mn-cs"/>
              </a:rPr>
              <a:t> (DSM-5). The most recent version was published in 2013.</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DSM-5 includes many categories of disorders that are described in detail, including specific symptoms required for a diagnosis within that category. Prevalence rates and risk factors are also included. Comorbidity, or the degree to which two or more diagnoses tend to occur together, is also listed.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DSM has undergone major changes over the years regarding the specified disorders. For example, homosexuality was once listed as a disorder. In 1973, the classification was removed. In addition, the number of disorders listed has increased over time from 106 diagnoses in the first edition to 237 disorders in the current version.</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index, known as </a:t>
            </a:r>
            <a:r>
              <a:rPr lang="en-US" sz="1200" i="1" kern="1200" dirty="0">
                <a:solidFill>
                  <a:schemeClr val="tx1"/>
                </a:solidFill>
                <a:effectLst/>
                <a:latin typeface="+mn-lt"/>
                <a:ea typeface="+mn-ea"/>
                <a:cs typeface="+mn-cs"/>
              </a:rPr>
              <a:t>The International Classification of Diseases</a:t>
            </a:r>
            <a:r>
              <a:rPr lang="en-US" sz="1200" kern="1200" dirty="0">
                <a:solidFill>
                  <a:schemeClr val="tx1"/>
                </a:solidFill>
                <a:effectLst/>
                <a:latin typeface="+mn-lt"/>
                <a:ea typeface="+mn-ea"/>
                <a:cs typeface="+mn-cs"/>
              </a:rPr>
              <a:t>, is also available. The categories in the DSM and the ICD are similar. The ICD, in addition to being used to diagnose individuals, it is also used to examine general health of populations. The ICD is used more widely across the world, and the DSM appears to be more valued for research purposes.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you learn about psychological disorders, keep in mind that we all experiences these feelings or thoughts to a lesser degree, and it is not until these feelings or thoughts become extreme that we need to worry. In addition, we never label a person by his or her disorder. A person is not a schizophrenic. Instead, he or she is a person with schizophrenia. Humanity first; disorder second.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7/2/2019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7/2/2019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7/2/2019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7/2/2019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6.xml.rels><?xml version="1.0" encoding="UTF-8" standalone="yes"?>
<Relationships xmlns="http://schemas.openxmlformats.org/package/2006/relationships"><Relationship Id="rId8" Type="http://schemas.openxmlformats.org/officeDocument/2006/relationships/image" Target="../media/image4.svg"/><Relationship Id="rId13" Type="http://schemas.openxmlformats.org/officeDocument/2006/relationships/image" Target="../media/image18.png"/><Relationship Id="rId3" Type="http://schemas.openxmlformats.org/officeDocument/2006/relationships/image" Target="../media/image16.png"/><Relationship Id="rId7" Type="http://schemas.openxmlformats.org/officeDocument/2006/relationships/image" Target="../media/image3.png"/><Relationship Id="rId12" Type="http://schemas.openxmlformats.org/officeDocument/2006/relationships/image" Target="../media/image8.sv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svg"/><Relationship Id="rId11" Type="http://schemas.openxmlformats.org/officeDocument/2006/relationships/image" Target="../media/image7.png"/><Relationship Id="rId5" Type="http://schemas.openxmlformats.org/officeDocument/2006/relationships/image" Target="../media/image1.png"/><Relationship Id="rId10" Type="http://schemas.openxmlformats.org/officeDocument/2006/relationships/image" Target="../media/image6.svg"/><Relationship Id="rId4" Type="http://schemas.openxmlformats.org/officeDocument/2006/relationships/image" Target="../media/image17.svg"/><Relationship Id="rId9" Type="http://schemas.openxmlformats.org/officeDocument/2006/relationships/image" Target="../media/image5.png"/><Relationship Id="rId14" Type="http://schemas.openxmlformats.org/officeDocument/2006/relationships/image" Target="../media/image19.svg"/></Relationships>
</file>

<file path=ppt/slides/_rels/slide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12.xml"/><Relationship Id="rId5" Type="http://schemas.openxmlformats.org/officeDocument/2006/relationships/image" Target="../media/image23.png"/><Relationship Id="rId4"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091430"/>
            <a:ext cx="9144000" cy="1938992"/>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Diagnosing and Classifying Psychological Disorders </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Diagnosis of Disorders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ale profile">
            <a:extLst>
              <a:ext uri="{FF2B5EF4-FFF2-40B4-BE49-F238E27FC236}">
                <a16:creationId xmlns:a16="http://schemas.microsoft.com/office/drawing/2014/main" id="{204A176B-077A-4943-A573-2CCED2578F9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56389" y="3551595"/>
            <a:ext cx="1831187" cy="1831187"/>
          </a:xfrm>
          <a:prstGeom prst="rect">
            <a:avLst/>
          </a:prstGeom>
        </p:spPr>
      </p:pic>
      <p:pic>
        <p:nvPicPr>
          <p:cNvPr id="5" name="Graphic 4" descr="Female Profile">
            <a:extLst>
              <a:ext uri="{FF2B5EF4-FFF2-40B4-BE49-F238E27FC236}">
                <a16:creationId xmlns:a16="http://schemas.microsoft.com/office/drawing/2014/main" id="{67BC534E-DD57-465F-9AD3-828141C8B11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650361" y="1973986"/>
            <a:ext cx="1831205" cy="1831205"/>
          </a:xfrm>
          <a:prstGeom prst="rect">
            <a:avLst/>
          </a:prstGeom>
        </p:spPr>
      </p:pic>
      <p:pic>
        <p:nvPicPr>
          <p:cNvPr id="7" name="Graphic 6" descr="School girl">
            <a:extLst>
              <a:ext uri="{FF2B5EF4-FFF2-40B4-BE49-F238E27FC236}">
                <a16:creationId xmlns:a16="http://schemas.microsoft.com/office/drawing/2014/main" id="{92CAA7F8-4CCA-4B8D-95FF-68FC14D82C2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709949" y="2093099"/>
            <a:ext cx="1831205" cy="1831205"/>
          </a:xfrm>
          <a:prstGeom prst="rect">
            <a:avLst/>
          </a:prstGeom>
        </p:spPr>
      </p:pic>
      <p:pic>
        <p:nvPicPr>
          <p:cNvPr id="9" name="Graphic 8" descr="School boy">
            <a:extLst>
              <a:ext uri="{FF2B5EF4-FFF2-40B4-BE49-F238E27FC236}">
                <a16:creationId xmlns:a16="http://schemas.microsoft.com/office/drawing/2014/main" id="{4CF4C80B-FF27-4BDC-97F0-45A5F18F3D1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696795" y="3306129"/>
            <a:ext cx="1831211" cy="1831211"/>
          </a:xfrm>
          <a:prstGeom prst="rect">
            <a:avLst/>
          </a:prstGeom>
        </p:spPr>
      </p:pic>
      <p:pic>
        <p:nvPicPr>
          <p:cNvPr id="11" name="Graphic 10" descr="Open book">
            <a:extLst>
              <a:ext uri="{FF2B5EF4-FFF2-40B4-BE49-F238E27FC236}">
                <a16:creationId xmlns:a16="http://schemas.microsoft.com/office/drawing/2014/main" id="{5F10D193-7458-4E87-B90F-A136D7F4B17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853200" y="2207398"/>
            <a:ext cx="2688439" cy="2688439"/>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DSM-5</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5" name="Group 4">
            <a:extLst>
              <a:ext uri="{FF2B5EF4-FFF2-40B4-BE49-F238E27FC236}">
                <a16:creationId xmlns:a16="http://schemas.microsoft.com/office/drawing/2014/main" id="{F83A5B5A-D9C6-4A88-9C4A-5E02550BBB6E}"/>
              </a:ext>
            </a:extLst>
          </p:cNvPr>
          <p:cNvGrpSpPr/>
          <p:nvPr/>
        </p:nvGrpSpPr>
        <p:grpSpPr>
          <a:xfrm>
            <a:off x="695320" y="1833528"/>
            <a:ext cx="2286000" cy="2285997"/>
            <a:chOff x="1266825" y="2009775"/>
            <a:chExt cx="2286000" cy="2285997"/>
          </a:xfrm>
        </p:grpSpPr>
        <p:sp>
          <p:nvSpPr>
            <p:cNvPr id="2" name="Oval 1">
              <a:extLst>
                <a:ext uri="{FF2B5EF4-FFF2-40B4-BE49-F238E27FC236}">
                  <a16:creationId xmlns:a16="http://schemas.microsoft.com/office/drawing/2014/main" id="{AE59F549-3DDA-47ED-8EB7-F0FC682D1214}"/>
                </a:ext>
              </a:extLst>
            </p:cNvPr>
            <p:cNvSpPr/>
            <p:nvPr/>
          </p:nvSpPr>
          <p:spPr>
            <a:xfrm>
              <a:off x="1266825" y="2009775"/>
              <a:ext cx="2286000" cy="2285997"/>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E3C0A2F-BF45-4457-B5AE-09E54C40D06B}"/>
                </a:ext>
              </a:extLst>
            </p:cNvPr>
            <p:cNvSpPr txBox="1"/>
            <p:nvPr/>
          </p:nvSpPr>
          <p:spPr>
            <a:xfrm>
              <a:off x="1557338" y="2762902"/>
              <a:ext cx="1704975" cy="523220"/>
            </a:xfrm>
            <a:prstGeom prst="rect">
              <a:avLst/>
            </a:prstGeom>
            <a:noFill/>
          </p:spPr>
          <p:txBody>
            <a:bodyPr wrap="square" rtlCol="0">
              <a:spAutoFit/>
            </a:bodyPr>
            <a:lstStyle/>
            <a:p>
              <a:pPr algn="ctr"/>
              <a:r>
                <a:rPr lang="en-US" sz="2800"/>
                <a:t>Categories</a:t>
              </a:r>
              <a:endParaRPr lang="en-US" sz="2800" dirty="0"/>
            </a:p>
          </p:txBody>
        </p:sp>
      </p:grpSp>
      <p:grpSp>
        <p:nvGrpSpPr>
          <p:cNvPr id="9" name="Group 8">
            <a:extLst>
              <a:ext uri="{FF2B5EF4-FFF2-40B4-BE49-F238E27FC236}">
                <a16:creationId xmlns:a16="http://schemas.microsoft.com/office/drawing/2014/main" id="{91E13B40-B31F-41B3-8DF3-CCC2EED2F747}"/>
              </a:ext>
            </a:extLst>
          </p:cNvPr>
          <p:cNvGrpSpPr/>
          <p:nvPr/>
        </p:nvGrpSpPr>
        <p:grpSpPr>
          <a:xfrm>
            <a:off x="3533774" y="1833528"/>
            <a:ext cx="2286000" cy="2285997"/>
            <a:chOff x="4095750" y="2009774"/>
            <a:chExt cx="2286000" cy="2285997"/>
          </a:xfrm>
        </p:grpSpPr>
        <p:sp>
          <p:nvSpPr>
            <p:cNvPr id="6" name="Oval 5">
              <a:extLst>
                <a:ext uri="{FF2B5EF4-FFF2-40B4-BE49-F238E27FC236}">
                  <a16:creationId xmlns:a16="http://schemas.microsoft.com/office/drawing/2014/main" id="{530A6E07-C5E4-41CD-BE01-AF855A735D93}"/>
                </a:ext>
              </a:extLst>
            </p:cNvPr>
            <p:cNvSpPr/>
            <p:nvPr/>
          </p:nvSpPr>
          <p:spPr>
            <a:xfrm>
              <a:off x="4095750" y="2009774"/>
              <a:ext cx="2286000" cy="2285997"/>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59792267-49AD-40B8-A9D2-5768A33A4B16}"/>
                </a:ext>
              </a:extLst>
            </p:cNvPr>
            <p:cNvSpPr txBox="1"/>
            <p:nvPr/>
          </p:nvSpPr>
          <p:spPr>
            <a:xfrm>
              <a:off x="4386262" y="2762902"/>
              <a:ext cx="1704975" cy="523220"/>
            </a:xfrm>
            <a:prstGeom prst="rect">
              <a:avLst/>
            </a:prstGeom>
            <a:noFill/>
          </p:spPr>
          <p:txBody>
            <a:bodyPr wrap="square" rtlCol="0">
              <a:spAutoFit/>
            </a:bodyPr>
            <a:lstStyle/>
            <a:p>
              <a:pPr algn="ctr"/>
              <a:r>
                <a:rPr lang="en-US" sz="2800" dirty="0"/>
                <a:t>Symptoms</a:t>
              </a:r>
            </a:p>
          </p:txBody>
        </p:sp>
      </p:grpSp>
      <p:grpSp>
        <p:nvGrpSpPr>
          <p:cNvPr id="13" name="Group 12">
            <a:extLst>
              <a:ext uri="{FF2B5EF4-FFF2-40B4-BE49-F238E27FC236}">
                <a16:creationId xmlns:a16="http://schemas.microsoft.com/office/drawing/2014/main" id="{6B42CC7F-B7C4-45EF-8B2A-CACA29391DEE}"/>
              </a:ext>
            </a:extLst>
          </p:cNvPr>
          <p:cNvGrpSpPr/>
          <p:nvPr/>
        </p:nvGrpSpPr>
        <p:grpSpPr>
          <a:xfrm>
            <a:off x="6372228" y="1833528"/>
            <a:ext cx="2286000" cy="2285997"/>
            <a:chOff x="6924675" y="1990721"/>
            <a:chExt cx="2286000" cy="2285997"/>
          </a:xfrm>
        </p:grpSpPr>
        <p:sp>
          <p:nvSpPr>
            <p:cNvPr id="7" name="Oval 6">
              <a:extLst>
                <a:ext uri="{FF2B5EF4-FFF2-40B4-BE49-F238E27FC236}">
                  <a16:creationId xmlns:a16="http://schemas.microsoft.com/office/drawing/2014/main" id="{07635088-4CD6-4EB4-A53A-51E0FAFEFEC3}"/>
                </a:ext>
              </a:extLst>
            </p:cNvPr>
            <p:cNvSpPr/>
            <p:nvPr/>
          </p:nvSpPr>
          <p:spPr>
            <a:xfrm>
              <a:off x="6924675" y="1990721"/>
              <a:ext cx="2286000" cy="228599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4088CD24-80E6-4447-A1C4-39FC92AF7EC7}"/>
                </a:ext>
              </a:extLst>
            </p:cNvPr>
            <p:cNvSpPr txBox="1"/>
            <p:nvPr/>
          </p:nvSpPr>
          <p:spPr>
            <a:xfrm>
              <a:off x="7119937" y="2762902"/>
              <a:ext cx="1895475" cy="523220"/>
            </a:xfrm>
            <a:prstGeom prst="rect">
              <a:avLst/>
            </a:prstGeom>
            <a:noFill/>
          </p:spPr>
          <p:txBody>
            <a:bodyPr wrap="square" rtlCol="0">
              <a:spAutoFit/>
            </a:bodyPr>
            <a:lstStyle/>
            <a:p>
              <a:pPr algn="ctr"/>
              <a:r>
                <a:rPr lang="en-US" sz="2800" dirty="0"/>
                <a:t>Prevalence</a:t>
              </a:r>
            </a:p>
          </p:txBody>
        </p:sp>
      </p:grpSp>
      <p:grpSp>
        <p:nvGrpSpPr>
          <p:cNvPr id="14" name="Group 13">
            <a:extLst>
              <a:ext uri="{FF2B5EF4-FFF2-40B4-BE49-F238E27FC236}">
                <a16:creationId xmlns:a16="http://schemas.microsoft.com/office/drawing/2014/main" id="{F93165BE-2FA6-4CA9-A489-87160E262169}"/>
              </a:ext>
            </a:extLst>
          </p:cNvPr>
          <p:cNvGrpSpPr/>
          <p:nvPr/>
        </p:nvGrpSpPr>
        <p:grpSpPr>
          <a:xfrm>
            <a:off x="9210682" y="1753250"/>
            <a:ext cx="2286000" cy="2285997"/>
            <a:chOff x="9210682" y="1753250"/>
            <a:chExt cx="2286000" cy="2285997"/>
          </a:xfrm>
        </p:grpSpPr>
        <p:sp>
          <p:nvSpPr>
            <p:cNvPr id="8" name="Oval 7">
              <a:extLst>
                <a:ext uri="{FF2B5EF4-FFF2-40B4-BE49-F238E27FC236}">
                  <a16:creationId xmlns:a16="http://schemas.microsoft.com/office/drawing/2014/main" id="{E756B629-DD81-429A-BDB6-BF653A5D859F}"/>
                </a:ext>
              </a:extLst>
            </p:cNvPr>
            <p:cNvSpPr/>
            <p:nvPr/>
          </p:nvSpPr>
          <p:spPr>
            <a:xfrm>
              <a:off x="9210682" y="1753250"/>
              <a:ext cx="2286000" cy="2285997"/>
            </a:xfrm>
            <a:prstGeom prst="ellipse">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7797BED1-F8EC-4E3E-B882-15C0B13855AA}"/>
                </a:ext>
              </a:extLst>
            </p:cNvPr>
            <p:cNvSpPr txBox="1"/>
            <p:nvPr/>
          </p:nvSpPr>
          <p:spPr>
            <a:xfrm>
              <a:off x="9501192" y="2419194"/>
              <a:ext cx="1704975" cy="954107"/>
            </a:xfrm>
            <a:prstGeom prst="rect">
              <a:avLst/>
            </a:prstGeom>
            <a:noFill/>
          </p:spPr>
          <p:txBody>
            <a:bodyPr wrap="square" rtlCol="0">
              <a:spAutoFit/>
            </a:bodyPr>
            <a:lstStyle/>
            <a:p>
              <a:pPr algn="ctr"/>
              <a:r>
                <a:rPr lang="en-US" sz="2800" dirty="0"/>
                <a:t>Risk Factors</a:t>
              </a:r>
            </a:p>
          </p:txBody>
        </p:sp>
      </p:gr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DSM Changes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Picture 2" descr="A picture containing colorful, colored, indoor, kite&#10;&#10;Description automatically generated">
            <a:extLst>
              <a:ext uri="{FF2B5EF4-FFF2-40B4-BE49-F238E27FC236}">
                <a16:creationId xmlns:a16="http://schemas.microsoft.com/office/drawing/2014/main" id="{04CE43ED-BBBB-4854-802D-8FEDF7F2C1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8434" y="1809320"/>
            <a:ext cx="5250098" cy="2953180"/>
          </a:xfrm>
          <a:prstGeom prst="rect">
            <a:avLst/>
          </a:prstGeom>
        </p:spPr>
      </p:pic>
      <p:sp>
        <p:nvSpPr>
          <p:cNvPr id="5" name="TextBox 4">
            <a:extLst>
              <a:ext uri="{FF2B5EF4-FFF2-40B4-BE49-F238E27FC236}">
                <a16:creationId xmlns:a16="http://schemas.microsoft.com/office/drawing/2014/main" id="{C9CEEE7D-1C02-48D4-B77C-AB2A614E630F}"/>
              </a:ext>
            </a:extLst>
          </p:cNvPr>
          <p:cNvSpPr txBox="1"/>
          <p:nvPr/>
        </p:nvSpPr>
        <p:spPr>
          <a:xfrm>
            <a:off x="4371975" y="3695700"/>
            <a:ext cx="2305050" cy="707886"/>
          </a:xfrm>
          <a:prstGeom prst="rect">
            <a:avLst/>
          </a:prstGeom>
          <a:noFill/>
        </p:spPr>
        <p:txBody>
          <a:bodyPr wrap="square" rtlCol="0">
            <a:spAutoFit/>
          </a:bodyPr>
          <a:lstStyle/>
          <a:p>
            <a:pPr algn="ctr"/>
            <a:r>
              <a:rPr lang="en-US" sz="4000" dirty="0"/>
              <a:t>1973</a:t>
            </a:r>
          </a:p>
        </p:txBody>
      </p:sp>
      <p:sp>
        <p:nvSpPr>
          <p:cNvPr id="8" name="TextBox 7">
            <a:extLst>
              <a:ext uri="{FF2B5EF4-FFF2-40B4-BE49-F238E27FC236}">
                <a16:creationId xmlns:a16="http://schemas.microsoft.com/office/drawing/2014/main" id="{E7A3E715-603C-4B22-9FAA-075C4E875FF9}"/>
              </a:ext>
            </a:extLst>
          </p:cNvPr>
          <p:cNvSpPr txBox="1"/>
          <p:nvPr/>
        </p:nvSpPr>
        <p:spPr>
          <a:xfrm>
            <a:off x="6677025" y="2808357"/>
            <a:ext cx="2305050" cy="707886"/>
          </a:xfrm>
          <a:prstGeom prst="rect">
            <a:avLst/>
          </a:prstGeom>
          <a:noFill/>
        </p:spPr>
        <p:txBody>
          <a:bodyPr wrap="square" rtlCol="0">
            <a:spAutoFit/>
          </a:bodyPr>
          <a:lstStyle/>
          <a:p>
            <a:pPr algn="ctr"/>
            <a:r>
              <a:rPr lang="en-US" sz="4000" dirty="0"/>
              <a:t>106</a:t>
            </a:r>
          </a:p>
        </p:txBody>
      </p:sp>
      <p:sp>
        <p:nvSpPr>
          <p:cNvPr id="9" name="TextBox 8">
            <a:extLst>
              <a:ext uri="{FF2B5EF4-FFF2-40B4-BE49-F238E27FC236}">
                <a16:creationId xmlns:a16="http://schemas.microsoft.com/office/drawing/2014/main" id="{4514D431-F8B0-4795-8C26-9D9FDC012239}"/>
              </a:ext>
            </a:extLst>
          </p:cNvPr>
          <p:cNvSpPr txBox="1"/>
          <p:nvPr/>
        </p:nvSpPr>
        <p:spPr>
          <a:xfrm>
            <a:off x="9190568" y="2808357"/>
            <a:ext cx="2305050" cy="707886"/>
          </a:xfrm>
          <a:prstGeom prst="rect">
            <a:avLst/>
          </a:prstGeom>
          <a:noFill/>
        </p:spPr>
        <p:txBody>
          <a:bodyPr wrap="square" rtlCol="0">
            <a:spAutoFit/>
          </a:bodyPr>
          <a:lstStyle/>
          <a:p>
            <a:pPr algn="ctr"/>
            <a:r>
              <a:rPr lang="en-US" sz="4000" dirty="0"/>
              <a:t>237</a:t>
            </a:r>
          </a:p>
        </p:txBody>
      </p:sp>
      <p:cxnSp>
        <p:nvCxnSpPr>
          <p:cNvPr id="7" name="Straight Arrow Connector 6">
            <a:extLst>
              <a:ext uri="{FF2B5EF4-FFF2-40B4-BE49-F238E27FC236}">
                <a16:creationId xmlns:a16="http://schemas.microsoft.com/office/drawing/2014/main" id="{1C17A35D-726D-4C4F-BF37-39FD1D5E9772}"/>
              </a:ext>
            </a:extLst>
          </p:cNvPr>
          <p:cNvCxnSpPr/>
          <p:nvPr/>
        </p:nvCxnSpPr>
        <p:spPr>
          <a:xfrm>
            <a:off x="8420100" y="3162300"/>
            <a:ext cx="1343025" cy="0"/>
          </a:xfrm>
          <a:prstGeom prst="straightConnector1">
            <a:avLst/>
          </a:prstGeom>
          <a:ln w="101600" cap="rnd">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i="1" dirty="0">
                <a:solidFill>
                  <a:srgbClr val="323542"/>
                </a:solidFill>
                <a:latin typeface="Century Gothic" panose="020B0502020202020204" pitchFamily="34" charset="0"/>
              </a:rPr>
              <a:t>The International</a:t>
            </a:r>
            <a:r>
              <a:rPr lang="en-US" sz="3000" dirty="0">
                <a:solidFill>
                  <a:srgbClr val="323542"/>
                </a:solidFill>
                <a:latin typeface="Century Gothic" panose="020B0502020202020204" pitchFamily="34" charset="0"/>
              </a:rPr>
              <a:t> </a:t>
            </a:r>
            <a:r>
              <a:rPr lang="en-US" sz="3000" i="1" dirty="0">
                <a:solidFill>
                  <a:srgbClr val="323542"/>
                </a:solidFill>
                <a:latin typeface="Century Gothic" panose="020B0502020202020204" pitchFamily="34" charset="0"/>
              </a:rPr>
              <a:t>Classification</a:t>
            </a:r>
            <a:r>
              <a:rPr lang="en-US" sz="3000" dirty="0">
                <a:solidFill>
                  <a:srgbClr val="323542"/>
                </a:solidFill>
                <a:latin typeface="Century Gothic" panose="020B0502020202020204" pitchFamily="34" charset="0"/>
              </a:rPr>
              <a:t> </a:t>
            </a:r>
            <a:r>
              <a:rPr lang="en-US" sz="3000" i="1" dirty="0">
                <a:solidFill>
                  <a:srgbClr val="323542"/>
                </a:solidFill>
                <a:latin typeface="Century Gothic" panose="020B0502020202020204" pitchFamily="34" charset="0"/>
              </a:rPr>
              <a:t>of</a:t>
            </a:r>
            <a:r>
              <a:rPr lang="en-US" sz="3000" dirty="0">
                <a:solidFill>
                  <a:srgbClr val="323542"/>
                </a:solidFill>
                <a:latin typeface="Century Gothic" panose="020B0502020202020204" pitchFamily="34" charset="0"/>
              </a:rPr>
              <a:t> </a:t>
            </a:r>
            <a:r>
              <a:rPr lang="en-US" sz="3000" i="1" dirty="0">
                <a:solidFill>
                  <a:srgbClr val="323542"/>
                </a:solidFill>
                <a:latin typeface="Century Gothic" panose="020B0502020202020204" pitchFamily="34" charset="0"/>
              </a:rPr>
              <a:t>Diseases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Earth globe: Americas">
            <a:extLst>
              <a:ext uri="{FF2B5EF4-FFF2-40B4-BE49-F238E27FC236}">
                <a16:creationId xmlns:a16="http://schemas.microsoft.com/office/drawing/2014/main" id="{A7EF936E-DA44-423E-89A6-B43E5889A11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48574" y="3255150"/>
            <a:ext cx="2762239" cy="2762239"/>
          </a:xfrm>
          <a:prstGeom prst="rect">
            <a:avLst/>
          </a:prstGeom>
        </p:spPr>
      </p:pic>
      <p:pic>
        <p:nvPicPr>
          <p:cNvPr id="5" name="Graphic 4" descr="Closed book">
            <a:extLst>
              <a:ext uri="{FF2B5EF4-FFF2-40B4-BE49-F238E27FC236}">
                <a16:creationId xmlns:a16="http://schemas.microsoft.com/office/drawing/2014/main" id="{A4E0904E-6C9E-47EB-8C17-D85453F8CA8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20566742">
            <a:off x="1763597" y="2489274"/>
            <a:ext cx="1907399" cy="1907399"/>
          </a:xfrm>
          <a:prstGeom prst="rect">
            <a:avLst/>
          </a:prstGeom>
        </p:spPr>
      </p:pic>
      <p:pic>
        <p:nvPicPr>
          <p:cNvPr id="8" name="Graphic 7" descr="Closed book">
            <a:extLst>
              <a:ext uri="{FF2B5EF4-FFF2-40B4-BE49-F238E27FC236}">
                <a16:creationId xmlns:a16="http://schemas.microsoft.com/office/drawing/2014/main" id="{20244F95-266E-47B5-B705-7127ECCC02D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005181">
            <a:off x="4145015" y="2475300"/>
            <a:ext cx="1907399" cy="1907399"/>
          </a:xfrm>
          <a:prstGeom prst="rect">
            <a:avLst/>
          </a:prstGeom>
        </p:spPr>
      </p:pic>
      <p:sp>
        <p:nvSpPr>
          <p:cNvPr id="6" name="Equals 5">
            <a:extLst>
              <a:ext uri="{FF2B5EF4-FFF2-40B4-BE49-F238E27FC236}">
                <a16:creationId xmlns:a16="http://schemas.microsoft.com/office/drawing/2014/main" id="{528A9A71-2634-4852-B15A-92448191511B}"/>
              </a:ext>
            </a:extLst>
          </p:cNvPr>
          <p:cNvSpPr/>
          <p:nvPr/>
        </p:nvSpPr>
        <p:spPr>
          <a:xfrm>
            <a:off x="3524250" y="2800350"/>
            <a:ext cx="876300" cy="828666"/>
          </a:xfrm>
          <a:prstGeom prst="mathEqual">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TextBox 6">
            <a:extLst>
              <a:ext uri="{FF2B5EF4-FFF2-40B4-BE49-F238E27FC236}">
                <a16:creationId xmlns:a16="http://schemas.microsoft.com/office/drawing/2014/main" id="{8DCEE22A-D6D0-406F-923E-1BBECFA0EB24}"/>
              </a:ext>
            </a:extLst>
          </p:cNvPr>
          <p:cNvSpPr txBox="1"/>
          <p:nvPr/>
        </p:nvSpPr>
        <p:spPr>
          <a:xfrm rot="20527433">
            <a:off x="2388725" y="3445370"/>
            <a:ext cx="1009313" cy="523220"/>
          </a:xfrm>
          <a:prstGeom prst="rect">
            <a:avLst/>
          </a:prstGeom>
          <a:noFill/>
        </p:spPr>
        <p:txBody>
          <a:bodyPr wrap="square" rtlCol="0">
            <a:spAutoFit/>
          </a:bodyPr>
          <a:lstStyle/>
          <a:p>
            <a:pPr algn="ctr"/>
            <a:r>
              <a:rPr lang="en-US" sz="2800" dirty="0">
                <a:solidFill>
                  <a:schemeClr val="bg1"/>
                </a:solidFill>
              </a:rPr>
              <a:t>DSM</a:t>
            </a:r>
          </a:p>
        </p:txBody>
      </p:sp>
      <p:sp>
        <p:nvSpPr>
          <p:cNvPr id="11" name="TextBox 10">
            <a:extLst>
              <a:ext uri="{FF2B5EF4-FFF2-40B4-BE49-F238E27FC236}">
                <a16:creationId xmlns:a16="http://schemas.microsoft.com/office/drawing/2014/main" id="{C156D6D9-9163-48A5-BF91-F2B82E654D19}"/>
              </a:ext>
            </a:extLst>
          </p:cNvPr>
          <p:cNvSpPr txBox="1"/>
          <p:nvPr/>
        </p:nvSpPr>
        <p:spPr>
          <a:xfrm rot="1013773">
            <a:off x="4594056" y="3526271"/>
            <a:ext cx="1009313" cy="523220"/>
          </a:xfrm>
          <a:prstGeom prst="rect">
            <a:avLst/>
          </a:prstGeom>
          <a:noFill/>
        </p:spPr>
        <p:txBody>
          <a:bodyPr wrap="square" rtlCol="0">
            <a:spAutoFit/>
          </a:bodyPr>
          <a:lstStyle/>
          <a:p>
            <a:pPr algn="ctr"/>
            <a:r>
              <a:rPr lang="en-US" sz="2800" dirty="0">
                <a:solidFill>
                  <a:schemeClr val="bg1"/>
                </a:solidFill>
              </a:rPr>
              <a:t>ICD</a:t>
            </a:r>
          </a:p>
        </p:txBody>
      </p:sp>
      <p:sp>
        <p:nvSpPr>
          <p:cNvPr id="9" name="TextBox 8">
            <a:extLst>
              <a:ext uri="{FF2B5EF4-FFF2-40B4-BE49-F238E27FC236}">
                <a16:creationId xmlns:a16="http://schemas.microsoft.com/office/drawing/2014/main" id="{F3F6CA78-F6B1-42F0-85E8-44443CFC0C9E}"/>
              </a:ext>
            </a:extLst>
          </p:cNvPr>
          <p:cNvSpPr txBox="1"/>
          <p:nvPr/>
        </p:nvSpPr>
        <p:spPr>
          <a:xfrm>
            <a:off x="7162805" y="2446407"/>
            <a:ext cx="3533775" cy="707886"/>
          </a:xfrm>
          <a:prstGeom prst="rect">
            <a:avLst/>
          </a:prstGeom>
          <a:noFill/>
        </p:spPr>
        <p:txBody>
          <a:bodyPr wrap="square" rtlCol="0">
            <a:spAutoFit/>
          </a:bodyPr>
          <a:lstStyle/>
          <a:p>
            <a:pPr algn="ctr"/>
            <a:r>
              <a:rPr lang="en-US" sz="4000" dirty="0">
                <a:solidFill>
                  <a:srgbClr val="7030A0"/>
                </a:solidFill>
              </a:rPr>
              <a:t>General Health</a:t>
            </a:r>
          </a:p>
        </p:txBody>
      </p:sp>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Disorders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User">
            <a:extLst>
              <a:ext uri="{FF2B5EF4-FFF2-40B4-BE49-F238E27FC236}">
                <a16:creationId xmlns:a16="http://schemas.microsoft.com/office/drawing/2014/main" id="{B66D7DCA-5E6D-4BEC-B725-66329108F0A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78010" y="2552699"/>
            <a:ext cx="1209675" cy="1209675"/>
          </a:xfrm>
          <a:prstGeom prst="rect">
            <a:avLst/>
          </a:prstGeom>
        </p:spPr>
      </p:pic>
      <p:pic>
        <p:nvPicPr>
          <p:cNvPr id="5" name="Graphic 4" descr="Male profile">
            <a:extLst>
              <a:ext uri="{FF2B5EF4-FFF2-40B4-BE49-F238E27FC236}">
                <a16:creationId xmlns:a16="http://schemas.microsoft.com/office/drawing/2014/main" id="{21346694-8D01-41CA-9DFD-D79FC27CAEF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599173" y="1845936"/>
            <a:ext cx="1209674" cy="1209674"/>
          </a:xfrm>
          <a:prstGeom prst="rect">
            <a:avLst/>
          </a:prstGeom>
        </p:spPr>
      </p:pic>
      <p:pic>
        <p:nvPicPr>
          <p:cNvPr id="7" name="Graphic 6" descr="Female Profile">
            <a:extLst>
              <a:ext uri="{FF2B5EF4-FFF2-40B4-BE49-F238E27FC236}">
                <a16:creationId xmlns:a16="http://schemas.microsoft.com/office/drawing/2014/main" id="{14ABE90B-68D4-4862-B5A8-5345118040F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994336" y="3670262"/>
            <a:ext cx="1209675" cy="1209675"/>
          </a:xfrm>
          <a:prstGeom prst="rect">
            <a:avLst/>
          </a:prstGeom>
        </p:spPr>
      </p:pic>
      <p:pic>
        <p:nvPicPr>
          <p:cNvPr id="9" name="Graphic 8" descr="School girl">
            <a:extLst>
              <a:ext uri="{FF2B5EF4-FFF2-40B4-BE49-F238E27FC236}">
                <a16:creationId xmlns:a16="http://schemas.microsoft.com/office/drawing/2014/main" id="{2095A24C-BCDF-45C3-B7BB-943CCB76102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308862" y="3522626"/>
            <a:ext cx="1209675" cy="1209675"/>
          </a:xfrm>
          <a:prstGeom prst="rect">
            <a:avLst/>
          </a:prstGeom>
        </p:spPr>
      </p:pic>
      <p:pic>
        <p:nvPicPr>
          <p:cNvPr id="11" name="Graphic 10" descr="School boy">
            <a:extLst>
              <a:ext uri="{FF2B5EF4-FFF2-40B4-BE49-F238E27FC236}">
                <a16:creationId xmlns:a16="http://schemas.microsoft.com/office/drawing/2014/main" id="{A68F8F48-EC7A-4503-9414-3C7F7B5AD41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574073" y="2212125"/>
            <a:ext cx="1209675" cy="1209675"/>
          </a:xfrm>
          <a:prstGeom prst="rect">
            <a:avLst/>
          </a:prstGeom>
        </p:spPr>
      </p:pic>
      <p:pic>
        <p:nvPicPr>
          <p:cNvPr id="13" name="Graphic 12" descr="Users">
            <a:extLst>
              <a:ext uri="{FF2B5EF4-FFF2-40B4-BE49-F238E27FC236}">
                <a16:creationId xmlns:a16="http://schemas.microsoft.com/office/drawing/2014/main" id="{1AD73DE1-2782-497E-9142-94A64AB3788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212173" y="2444363"/>
            <a:ext cx="1983675" cy="1983675"/>
          </a:xfrm>
          <a:prstGeom prst="rect">
            <a:avLst/>
          </a:prstGeom>
        </p:spPr>
      </p:pic>
      <p:sp>
        <p:nvSpPr>
          <p:cNvPr id="14" name="TextBox 13">
            <a:extLst>
              <a:ext uri="{FF2B5EF4-FFF2-40B4-BE49-F238E27FC236}">
                <a16:creationId xmlns:a16="http://schemas.microsoft.com/office/drawing/2014/main" id="{2F1583C5-423C-4388-8EC5-27C5D3A23DE5}"/>
              </a:ext>
            </a:extLst>
          </p:cNvPr>
          <p:cNvSpPr txBox="1"/>
          <p:nvPr/>
        </p:nvSpPr>
        <p:spPr>
          <a:xfrm>
            <a:off x="7562850" y="1858182"/>
            <a:ext cx="2305050" cy="707886"/>
          </a:xfrm>
          <a:prstGeom prst="rect">
            <a:avLst/>
          </a:prstGeom>
          <a:solidFill>
            <a:srgbClr val="FFC000"/>
          </a:solidFill>
        </p:spPr>
        <p:txBody>
          <a:bodyPr wrap="square" rtlCol="0">
            <a:spAutoFit/>
          </a:bodyPr>
          <a:lstStyle/>
          <a:p>
            <a:pPr algn="ctr"/>
            <a:r>
              <a:rPr lang="en-US" sz="4000" b="1" dirty="0">
                <a:solidFill>
                  <a:srgbClr val="7030A0"/>
                </a:solidFill>
              </a:rPr>
              <a:t>Humanity</a:t>
            </a:r>
          </a:p>
        </p:txBody>
      </p:sp>
      <p:sp>
        <p:nvSpPr>
          <p:cNvPr id="17" name="TextBox 16">
            <a:extLst>
              <a:ext uri="{FF2B5EF4-FFF2-40B4-BE49-F238E27FC236}">
                <a16:creationId xmlns:a16="http://schemas.microsoft.com/office/drawing/2014/main" id="{47844334-FFDE-4FF2-8749-8D98A7E15144}"/>
              </a:ext>
            </a:extLst>
          </p:cNvPr>
          <p:cNvSpPr txBox="1"/>
          <p:nvPr/>
        </p:nvSpPr>
        <p:spPr>
          <a:xfrm>
            <a:off x="7562850" y="4291933"/>
            <a:ext cx="2305050" cy="707886"/>
          </a:xfrm>
          <a:prstGeom prst="rect">
            <a:avLst/>
          </a:prstGeom>
          <a:solidFill>
            <a:srgbClr val="FFC000"/>
          </a:solidFill>
        </p:spPr>
        <p:txBody>
          <a:bodyPr wrap="square" rtlCol="0">
            <a:spAutoFit/>
          </a:bodyPr>
          <a:lstStyle/>
          <a:p>
            <a:pPr algn="ctr"/>
            <a:r>
              <a:rPr lang="en-US" sz="4000" b="1" dirty="0">
                <a:solidFill>
                  <a:srgbClr val="FF0000"/>
                </a:solidFill>
              </a:rPr>
              <a:t>Disorder</a:t>
            </a:r>
          </a:p>
        </p:txBody>
      </p:sp>
      <p:sp>
        <p:nvSpPr>
          <p:cNvPr id="15" name="Arrow: Down 14">
            <a:extLst>
              <a:ext uri="{FF2B5EF4-FFF2-40B4-BE49-F238E27FC236}">
                <a16:creationId xmlns:a16="http://schemas.microsoft.com/office/drawing/2014/main" id="{9A48D3ED-96D1-415D-9249-61376AD01F83}"/>
              </a:ext>
            </a:extLst>
          </p:cNvPr>
          <p:cNvSpPr/>
          <p:nvPr/>
        </p:nvSpPr>
        <p:spPr>
          <a:xfrm>
            <a:off x="8324850" y="2744306"/>
            <a:ext cx="781050" cy="13549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234</TotalTime>
  <Words>367</Words>
  <Application>Microsoft Office PowerPoint</Application>
  <PresentationFormat>Widescreen</PresentationFormat>
  <Paragraphs>33</Paragraphs>
  <Slides>7</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24</cp:revision>
  <dcterms:created xsi:type="dcterms:W3CDTF">2017-06-16T13:06:21Z</dcterms:created>
  <dcterms:modified xsi:type="dcterms:W3CDTF">2019-07-02T13:00:30Z</dcterms:modified>
</cp:coreProperties>
</file>