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79" r:id="rId3"/>
    <p:sldId id="257" r:id="rId4"/>
    <p:sldId id="258" r:id="rId5"/>
    <p:sldId id="281" r:id="rId6"/>
    <p:sldId id="259" r:id="rId7"/>
    <p:sldId id="280" r:id="rId8"/>
    <p:sldId id="260" r:id="rId9"/>
    <p:sldId id="261" r:id="rId10"/>
    <p:sldId id="262" r:id="rId11"/>
    <p:sldId id="263" r:id="rId12"/>
    <p:sldId id="282" r:id="rId13"/>
    <p:sldId id="283" r:id="rId14"/>
    <p:sldId id="284" r:id="rId15"/>
    <p:sldId id="285"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FF0066"/>
    <a:srgbClr val="CC9900"/>
    <a:srgbClr val="009999"/>
    <a:srgbClr val="9900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Everyone experiences anxiety sometimes, but that is different from anxiety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individuals with social anxiety disorder self-medicate with alcohol. In fact, several studies have demonstrated comorbidity between substance use disorder and social anxiety disorder.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Risk factors for developing social anxiety disorder include being teased as a child. Behavioral inhibition, which is a tendency to show fear and restraint when presented with unfamiliar people or situations, may also contribute.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11426872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panic disorder, people experience recurrent and unexpected panic attacks and concern over having additional ones. A panic attack is defined as a period of extreme fear or discomfort that develops abruptly and reaches a peak within 10 minutes. Symptoms include accelerated heart rate, sweating, trembling, fears of losing control, and fears of dying.</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2779554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cause of panic disorder isn’t clear. There appears to be a genetic component, but the exact gene or genes is not known. One brain area, the locus coeruleus, may play a role. This area releases norepinephrine, which can trigger the body’s fight-or-flight response. Perhaps this area of the brain is overactive.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14033721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 factors may play a role in panic disorder. These individuals may interpret bodily reactions catastrophically. These interpretations increase fear and anxiety, triggering additional physical symptoms, ultimately resulting in the experience of a panic attack.</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2959018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final anxiety disorder is generalized anxiety disorder in which individuals worry consistently. These people often worry about everyday things even though their concerns are unjustified. There does appear to be a genetic component in generalized anxiety. Cognitively, generalized anxiety may represent a mental strategy to avoid negative emotions.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3852317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Fear is different from anxiety. Fear is in response to an immediate threat, a real occurrence, such as a dog about to attack. Anxiety, however, is apprehension about a potential threat, such as being late to an appointment, that may not actually occur. In general, anxiety is important. It motivates us to take actions and avoid possible problems. However, it can become maladaptive.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when anxiety is excessive, persistent, and out of proportion to the actual threat that it becomes a problem. Anxiety disorders are characterized by excessive and persistent fear or anxiety. Approximately 25 to </a:t>
            </a:r>
            <a:r>
              <a:rPr lang="en-US" sz="1200" kern="1200">
                <a:solidFill>
                  <a:schemeClr val="tx1"/>
                </a:solidFill>
                <a:effectLst/>
                <a:latin typeface="+mn-lt"/>
                <a:ea typeface="+mn-ea"/>
                <a:cs typeface="+mn-cs"/>
              </a:rPr>
              <a:t>30 percent </a:t>
            </a:r>
            <a:r>
              <a:rPr lang="en-US" sz="1200" kern="1200" dirty="0">
                <a:solidFill>
                  <a:schemeClr val="tx1"/>
                </a:solidFill>
                <a:effectLst/>
                <a:latin typeface="+mn-lt"/>
                <a:ea typeface="+mn-ea"/>
                <a:cs typeface="+mn-cs"/>
              </a:rPr>
              <a:t>of the U.S. population meets the criteria for an anxiety disorder in their lifetime. They are also more likely to occur in women than men.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different types of anxiety disorders.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4</a:t>
            </a:fld>
            <a:endParaRPr lang="en-US"/>
          </a:p>
        </p:txBody>
      </p:sp>
    </p:spTree>
    <p:extLst>
      <p:ext uri="{BB962C8B-B14F-4D97-AF65-F5344CB8AC3E}">
        <p14:creationId xmlns:p14="http://schemas.microsoft.com/office/powerpoint/2010/main" val="578701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specific phobia is when a person experiences excessive, distressing, and persistent fear or anxiety about a specific object or situation. People realize their fear is irrational, but they are unable to stop. How impactful the phobia is on a person’s life depends on the type of phobia. A phobia of being buried alive may not impact a person’s day-to-day life much, whereas a person with a cat phobia might be more impacted.</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Phobias are relatively common with approximately 12.5% of the population meeting the criteria in their lifetimes. Agoraphobia is a separate disorder in the DSM-5. In this one, people fear situations in which escape might be difficult if one experiences a panic attack. As a result, many of these individuals stay home as much as possible.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37916818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theories suggest that phobias develop through learning. Classical conditioning can result in a phobia. For example, a child who has been bitten by a dog (US) can come to fear dogs in general (CS) due to the previously experienced pain.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Vicarious learning is another means of learning a phobia. Here, if others around us demonstrate a phobia, we may internalize that phobia as well. If someone reacts as if a bug is the scariest creature in the world, a child may adopt that same fear. Verbal transmission can also pass along phobias. If people constantly tell you how horrible and disgusting subways are, you may develop a fear about them.</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anxiety disorder is characterized by extreme and persistent fear of social situations in which a person could be evaluated negatively by others. The core of this issue is the person’s fear that he or she will act in an embarrassing way in front of others. These individuals usually engage in safety behaviors such as avoiding eye contact or minimizing interactions that may make the situation worse.</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2141843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slides/_rels/slide11.xml.rels><?xml version="1.0" encoding="UTF-8" standalone="yes"?>
<Relationships xmlns="http://schemas.openxmlformats.org/package/2006/relationships"><Relationship Id="rId8" Type="http://schemas.openxmlformats.org/officeDocument/2006/relationships/image" Target="../media/image42.svg"/><Relationship Id="rId13" Type="http://schemas.openxmlformats.org/officeDocument/2006/relationships/image" Target="../media/image47.png"/><Relationship Id="rId3" Type="http://schemas.openxmlformats.org/officeDocument/2006/relationships/image" Target="../media/image37.png"/><Relationship Id="rId7" Type="http://schemas.openxmlformats.org/officeDocument/2006/relationships/image" Target="../media/image41.png"/><Relationship Id="rId12" Type="http://schemas.openxmlformats.org/officeDocument/2006/relationships/image" Target="../media/image46.sv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0.svg"/><Relationship Id="rId11" Type="http://schemas.openxmlformats.org/officeDocument/2006/relationships/image" Target="../media/image45.png"/><Relationship Id="rId5" Type="http://schemas.openxmlformats.org/officeDocument/2006/relationships/image" Target="../media/image39.png"/><Relationship Id="rId15" Type="http://schemas.openxmlformats.org/officeDocument/2006/relationships/image" Target="../media/image53.png"/><Relationship Id="rId10" Type="http://schemas.openxmlformats.org/officeDocument/2006/relationships/image" Target="../media/image44.svg"/><Relationship Id="rId4" Type="http://schemas.openxmlformats.org/officeDocument/2006/relationships/image" Target="../media/image38.svg"/><Relationship Id="rId9" Type="http://schemas.openxmlformats.org/officeDocument/2006/relationships/image" Target="../media/image43.png"/><Relationship Id="rId14" Type="http://schemas.openxmlformats.org/officeDocument/2006/relationships/image" Target="../media/image48.svg"/></Relationships>
</file>

<file path=ppt/slides/_rels/slide12.xml.rels><?xml version="1.0" encoding="UTF-8" standalone="yes"?>
<Relationships xmlns="http://schemas.openxmlformats.org/package/2006/relationships"><Relationship Id="rId3" Type="http://schemas.openxmlformats.org/officeDocument/2006/relationships/image" Target="../media/image54.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5.jp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57.svg"/><Relationship Id="rId4" Type="http://schemas.openxmlformats.org/officeDocument/2006/relationships/image" Target="../media/image56.png"/></Relationships>
</file>

<file path=ppt/slides/_rels/slide16.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image" Target="../media/image58.png"/><Relationship Id="rId1" Type="http://schemas.openxmlformats.org/officeDocument/2006/relationships/slideLayout" Target="../slideLayouts/slideLayout12.xml"/><Relationship Id="rId5" Type="http://schemas.openxmlformats.org/officeDocument/2006/relationships/image" Target="../media/image61.png"/><Relationship Id="rId4" Type="http://schemas.openxmlformats.org/officeDocument/2006/relationships/image" Target="../media/image6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sv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svg"/><Relationship Id="rId4" Type="http://schemas.openxmlformats.org/officeDocument/2006/relationships/image" Target="../media/image12.sv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s/_rels/slide7.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5.png"/><Relationship Id="rId7" Type="http://schemas.openxmlformats.org/officeDocument/2006/relationships/image" Target="../media/image2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1.png"/><Relationship Id="rId10" Type="http://schemas.openxmlformats.org/officeDocument/2006/relationships/image" Target="../media/image30.svg"/><Relationship Id="rId4" Type="http://schemas.openxmlformats.org/officeDocument/2006/relationships/image" Target="../media/image26.svg"/><Relationship Id="rId9" Type="http://schemas.openxmlformats.org/officeDocument/2006/relationships/image" Target="../media/image29.png"/></Relationships>
</file>

<file path=ppt/slides/_rels/slide8.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slides/_rels/slide9.xml.rels><?xml version="1.0" encoding="UTF-8" standalone="yes"?>
<Relationships xmlns="http://schemas.openxmlformats.org/package/2006/relationships"><Relationship Id="rId8" Type="http://schemas.openxmlformats.org/officeDocument/2006/relationships/image" Target="../media/image42.svg"/><Relationship Id="rId13" Type="http://schemas.openxmlformats.org/officeDocument/2006/relationships/image" Target="../media/image47.png"/><Relationship Id="rId3" Type="http://schemas.openxmlformats.org/officeDocument/2006/relationships/image" Target="../media/image37.png"/><Relationship Id="rId7" Type="http://schemas.openxmlformats.org/officeDocument/2006/relationships/image" Target="../media/image41.png"/><Relationship Id="rId12" Type="http://schemas.openxmlformats.org/officeDocument/2006/relationships/image" Target="../media/image46.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0.svg"/><Relationship Id="rId11" Type="http://schemas.openxmlformats.org/officeDocument/2006/relationships/image" Target="../media/image45.png"/><Relationship Id="rId5" Type="http://schemas.openxmlformats.org/officeDocument/2006/relationships/image" Target="../media/image39.png"/><Relationship Id="rId10" Type="http://schemas.openxmlformats.org/officeDocument/2006/relationships/image" Target="../media/image44.svg"/><Relationship Id="rId4" Type="http://schemas.openxmlformats.org/officeDocument/2006/relationships/image" Target="../media/image38.svg"/><Relationship Id="rId9" Type="http://schemas.openxmlformats.org/officeDocument/2006/relationships/image" Target="../media/image43.png"/><Relationship Id="rId14" Type="http://schemas.openxmlformats.org/officeDocument/2006/relationships/image" Target="../media/image4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Anxiety Disorders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Anxiety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eer">
            <a:extLst>
              <a:ext uri="{FF2B5EF4-FFF2-40B4-BE49-F238E27FC236}">
                <a16:creationId xmlns:a16="http://schemas.microsoft.com/office/drawing/2014/main" id="{23C57062-B437-4DD7-9F37-23F58325D20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71876" y="2189550"/>
            <a:ext cx="2478899" cy="2478899"/>
          </a:xfrm>
          <a:prstGeom prst="rect">
            <a:avLst/>
          </a:prstGeom>
        </p:spPr>
      </p:pic>
      <p:pic>
        <p:nvPicPr>
          <p:cNvPr id="5" name="Graphic 4" descr="Wine">
            <a:extLst>
              <a:ext uri="{FF2B5EF4-FFF2-40B4-BE49-F238E27FC236}">
                <a16:creationId xmlns:a16="http://schemas.microsoft.com/office/drawing/2014/main" id="{12BBF993-3FCF-4F06-8B7D-ADB39D295C0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0775" y="2276475"/>
            <a:ext cx="2478900" cy="2478900"/>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Anxiety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Users">
            <a:extLst>
              <a:ext uri="{FF2B5EF4-FFF2-40B4-BE49-F238E27FC236}">
                <a16:creationId xmlns:a16="http://schemas.microsoft.com/office/drawing/2014/main" id="{3403F96A-AAD7-4A82-8360-64C0EB6E72C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76148" y="3429000"/>
            <a:ext cx="1064474" cy="1064474"/>
          </a:xfrm>
          <a:prstGeom prst="rect">
            <a:avLst/>
          </a:prstGeom>
        </p:spPr>
      </p:pic>
      <p:pic>
        <p:nvPicPr>
          <p:cNvPr id="7" name="Graphic 6" descr="School boy">
            <a:extLst>
              <a:ext uri="{FF2B5EF4-FFF2-40B4-BE49-F238E27FC236}">
                <a16:creationId xmlns:a16="http://schemas.microsoft.com/office/drawing/2014/main" id="{5C89AD4E-500B-4033-9B62-A490EFC02E7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80652" y="2851076"/>
            <a:ext cx="949431" cy="949431"/>
          </a:xfrm>
          <a:prstGeom prst="rect">
            <a:avLst/>
          </a:prstGeom>
        </p:spPr>
      </p:pic>
      <p:pic>
        <p:nvPicPr>
          <p:cNvPr id="8" name="Graphic 7" descr="School girl">
            <a:extLst>
              <a:ext uri="{FF2B5EF4-FFF2-40B4-BE49-F238E27FC236}">
                <a16:creationId xmlns:a16="http://schemas.microsoft.com/office/drawing/2014/main" id="{2ADFD8C2-B6EF-45D1-95D4-E952FB31203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99264" y="2870120"/>
            <a:ext cx="949431" cy="949431"/>
          </a:xfrm>
          <a:prstGeom prst="rect">
            <a:avLst/>
          </a:prstGeom>
        </p:spPr>
      </p:pic>
      <p:pic>
        <p:nvPicPr>
          <p:cNvPr id="9" name="Graphic 8" descr="Female Profile">
            <a:extLst>
              <a:ext uri="{FF2B5EF4-FFF2-40B4-BE49-F238E27FC236}">
                <a16:creationId xmlns:a16="http://schemas.microsoft.com/office/drawing/2014/main" id="{0183029F-BE7D-47E0-A408-3AFE678E149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733670" y="2535934"/>
            <a:ext cx="949430" cy="949430"/>
          </a:xfrm>
          <a:prstGeom prst="rect">
            <a:avLst/>
          </a:prstGeom>
        </p:spPr>
      </p:pic>
      <p:pic>
        <p:nvPicPr>
          <p:cNvPr id="10" name="Graphic 9" descr="Male profile">
            <a:extLst>
              <a:ext uri="{FF2B5EF4-FFF2-40B4-BE49-F238E27FC236}">
                <a16:creationId xmlns:a16="http://schemas.microsoft.com/office/drawing/2014/main" id="{36DEA8A3-0871-4DE4-8FFB-8F4FD7E9215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880652" y="4023415"/>
            <a:ext cx="1064474" cy="1064474"/>
          </a:xfrm>
          <a:prstGeom prst="rect">
            <a:avLst/>
          </a:prstGeom>
        </p:spPr>
      </p:pic>
      <p:pic>
        <p:nvPicPr>
          <p:cNvPr id="11" name="Graphic 10" descr="User">
            <a:extLst>
              <a:ext uri="{FF2B5EF4-FFF2-40B4-BE49-F238E27FC236}">
                <a16:creationId xmlns:a16="http://schemas.microsoft.com/office/drawing/2014/main" id="{8805D023-578A-4AD0-8925-BE6A1EB9A51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586687" y="3800507"/>
            <a:ext cx="949431" cy="949431"/>
          </a:xfrm>
          <a:prstGeom prst="rect">
            <a:avLst/>
          </a:prstGeom>
        </p:spPr>
      </p:pic>
      <p:pic>
        <p:nvPicPr>
          <p:cNvPr id="12" name="Picture 11">
            <a:extLst>
              <a:ext uri="{FF2B5EF4-FFF2-40B4-BE49-F238E27FC236}">
                <a16:creationId xmlns:a16="http://schemas.microsoft.com/office/drawing/2014/main" id="{BB127DA6-EC16-4152-A5F8-D2961FDA3B0B}"/>
              </a:ext>
            </a:extLst>
          </p:cNvPr>
          <p:cNvPicPr>
            <a:picLocks noChangeAspect="1"/>
          </p:cNvPicPr>
          <p:nvPr/>
        </p:nvPicPr>
        <p:blipFill>
          <a:blip r:embed="rId15"/>
          <a:stretch>
            <a:fillRect/>
          </a:stretch>
        </p:blipFill>
        <p:spPr>
          <a:xfrm>
            <a:off x="2557462" y="2240323"/>
            <a:ext cx="2938463" cy="3158455"/>
          </a:xfrm>
          <a:prstGeom prst="rect">
            <a:avLst/>
          </a:prstGeom>
        </p:spPr>
      </p:pic>
    </p:spTree>
    <p:extLst>
      <p:ext uri="{BB962C8B-B14F-4D97-AF65-F5344CB8AC3E}">
        <p14:creationId xmlns:p14="http://schemas.microsoft.com/office/powerpoint/2010/main" val="2670323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Panic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E96C389-4622-4973-86D3-56A25A5E68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9517" y="1674494"/>
            <a:ext cx="6192965" cy="4628025"/>
          </a:xfrm>
          <a:prstGeom prst="rect">
            <a:avLst/>
          </a:prstGeom>
        </p:spPr>
      </p:pic>
    </p:spTree>
    <p:extLst>
      <p:ext uri="{BB962C8B-B14F-4D97-AF65-F5344CB8AC3E}">
        <p14:creationId xmlns:p14="http://schemas.microsoft.com/office/powerpoint/2010/main" val="256508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Panic Attacks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DCF6A77-AC98-4E17-9FB4-557CB74309D7}"/>
              </a:ext>
            </a:extLst>
          </p:cNvPr>
          <p:cNvSpPr txBox="1"/>
          <p:nvPr/>
        </p:nvSpPr>
        <p:spPr>
          <a:xfrm>
            <a:off x="4148137" y="1752600"/>
            <a:ext cx="3895725" cy="707886"/>
          </a:xfrm>
          <a:prstGeom prst="rect">
            <a:avLst/>
          </a:prstGeom>
          <a:solidFill>
            <a:srgbClr val="FFC000"/>
          </a:solidFill>
        </p:spPr>
        <p:txBody>
          <a:bodyPr wrap="square" rtlCol="0">
            <a:spAutoFit/>
          </a:bodyPr>
          <a:lstStyle/>
          <a:p>
            <a:pPr algn="ctr"/>
            <a:r>
              <a:rPr lang="en-US" sz="4000" b="1" dirty="0">
                <a:solidFill>
                  <a:schemeClr val="accent5">
                    <a:lumMod val="75000"/>
                  </a:schemeClr>
                </a:solidFill>
              </a:rPr>
              <a:t>Locus coeruleus</a:t>
            </a:r>
          </a:p>
        </p:txBody>
      </p:sp>
      <p:sp>
        <p:nvSpPr>
          <p:cNvPr id="7" name="TextBox 6">
            <a:extLst>
              <a:ext uri="{FF2B5EF4-FFF2-40B4-BE49-F238E27FC236}">
                <a16:creationId xmlns:a16="http://schemas.microsoft.com/office/drawing/2014/main" id="{5706C5B0-2763-4234-88A5-73FB08A62789}"/>
              </a:ext>
            </a:extLst>
          </p:cNvPr>
          <p:cNvSpPr txBox="1"/>
          <p:nvPr/>
        </p:nvSpPr>
        <p:spPr>
          <a:xfrm>
            <a:off x="4148137" y="3248025"/>
            <a:ext cx="3895725" cy="707886"/>
          </a:xfrm>
          <a:prstGeom prst="rect">
            <a:avLst/>
          </a:prstGeom>
          <a:solidFill>
            <a:srgbClr val="FFC000"/>
          </a:solidFill>
        </p:spPr>
        <p:txBody>
          <a:bodyPr wrap="square" rtlCol="0">
            <a:spAutoFit/>
          </a:bodyPr>
          <a:lstStyle/>
          <a:p>
            <a:pPr algn="ctr"/>
            <a:r>
              <a:rPr lang="en-US" sz="4000" b="1" dirty="0" err="1">
                <a:solidFill>
                  <a:srgbClr val="FF0066"/>
                </a:solidFill>
              </a:rPr>
              <a:t>Norepineprhine</a:t>
            </a:r>
            <a:endParaRPr lang="en-US" sz="4000" b="1" dirty="0">
              <a:solidFill>
                <a:srgbClr val="FF0066"/>
              </a:solidFill>
            </a:endParaRPr>
          </a:p>
        </p:txBody>
      </p:sp>
      <p:sp>
        <p:nvSpPr>
          <p:cNvPr id="8" name="TextBox 7">
            <a:extLst>
              <a:ext uri="{FF2B5EF4-FFF2-40B4-BE49-F238E27FC236}">
                <a16:creationId xmlns:a16="http://schemas.microsoft.com/office/drawing/2014/main" id="{E1737BA7-0638-4C8A-9660-E3586B62A352}"/>
              </a:ext>
            </a:extLst>
          </p:cNvPr>
          <p:cNvSpPr txBox="1"/>
          <p:nvPr/>
        </p:nvSpPr>
        <p:spPr>
          <a:xfrm>
            <a:off x="4148137" y="4743450"/>
            <a:ext cx="3895725" cy="707886"/>
          </a:xfrm>
          <a:prstGeom prst="rect">
            <a:avLst/>
          </a:prstGeom>
          <a:solidFill>
            <a:srgbClr val="FFC000"/>
          </a:solidFill>
        </p:spPr>
        <p:txBody>
          <a:bodyPr wrap="square" rtlCol="0">
            <a:spAutoFit/>
          </a:bodyPr>
          <a:lstStyle/>
          <a:p>
            <a:pPr algn="ctr"/>
            <a:r>
              <a:rPr lang="en-US" sz="4000" b="1" dirty="0">
                <a:solidFill>
                  <a:srgbClr val="009999"/>
                </a:solidFill>
              </a:rPr>
              <a:t>Fight or Flight</a:t>
            </a:r>
          </a:p>
        </p:txBody>
      </p:sp>
      <p:cxnSp>
        <p:nvCxnSpPr>
          <p:cNvPr id="6" name="Straight Arrow Connector 5">
            <a:extLst>
              <a:ext uri="{FF2B5EF4-FFF2-40B4-BE49-F238E27FC236}">
                <a16:creationId xmlns:a16="http://schemas.microsoft.com/office/drawing/2014/main" id="{F32514D6-3BD4-4BEE-A5DC-C3692EC7BDE7}"/>
              </a:ext>
            </a:extLst>
          </p:cNvPr>
          <p:cNvCxnSpPr/>
          <p:nvPr/>
        </p:nvCxnSpPr>
        <p:spPr>
          <a:xfrm>
            <a:off x="5962650" y="2609850"/>
            <a:ext cx="0" cy="819150"/>
          </a:xfrm>
          <a:prstGeom prst="straightConnector1">
            <a:avLst/>
          </a:prstGeom>
          <a:ln w="85725" cap="rnd">
            <a:solidFill>
              <a:srgbClr val="C00000"/>
            </a:solidFill>
            <a:tailEnd type="stealth"/>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D60E9EB-B628-4CF5-AA7C-D8AC24EEDA28}"/>
              </a:ext>
            </a:extLst>
          </p:cNvPr>
          <p:cNvCxnSpPr/>
          <p:nvPr/>
        </p:nvCxnSpPr>
        <p:spPr>
          <a:xfrm>
            <a:off x="5962650" y="4105275"/>
            <a:ext cx="0" cy="819150"/>
          </a:xfrm>
          <a:prstGeom prst="straightConnector1">
            <a:avLst/>
          </a:prstGeom>
          <a:ln w="85725" cap="rnd">
            <a:solidFill>
              <a:srgbClr val="C00000"/>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9639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Panic Attacks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4B2D019C-9E9A-4E14-BFCB-368CCA126C74}"/>
              </a:ext>
            </a:extLst>
          </p:cNvPr>
          <p:cNvSpPr/>
          <p:nvPr/>
        </p:nvSpPr>
        <p:spPr>
          <a:xfrm>
            <a:off x="2381250" y="2314577"/>
            <a:ext cx="2266950" cy="2228845"/>
          </a:xfrm>
          <a:prstGeom prst="ellipse">
            <a:avLst/>
          </a:prstGeom>
          <a:solidFill>
            <a:srgbClr val="CC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4812ABE6-3B3E-44C4-9AF0-C738BE9FAE0B}"/>
              </a:ext>
            </a:extLst>
          </p:cNvPr>
          <p:cNvSpPr/>
          <p:nvPr/>
        </p:nvSpPr>
        <p:spPr>
          <a:xfrm>
            <a:off x="4962525" y="2314575"/>
            <a:ext cx="2266950" cy="2228845"/>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32908D9F-54C5-47F2-AF37-944EF7B72949}"/>
              </a:ext>
            </a:extLst>
          </p:cNvPr>
          <p:cNvSpPr/>
          <p:nvPr/>
        </p:nvSpPr>
        <p:spPr>
          <a:xfrm>
            <a:off x="7543800" y="2314573"/>
            <a:ext cx="2266950" cy="2228845"/>
          </a:xfrm>
          <a:prstGeom prst="ellipse">
            <a:avLst/>
          </a:prstGeom>
          <a:solidFill>
            <a:srgbClr val="99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ACA4ADE0-E1FC-4876-8526-CBFFDE8C85E3}"/>
              </a:ext>
            </a:extLst>
          </p:cNvPr>
          <p:cNvSpPr txBox="1"/>
          <p:nvPr/>
        </p:nvSpPr>
        <p:spPr>
          <a:xfrm>
            <a:off x="2647950" y="2951945"/>
            <a:ext cx="1733550" cy="954107"/>
          </a:xfrm>
          <a:prstGeom prst="rect">
            <a:avLst/>
          </a:prstGeom>
          <a:noFill/>
        </p:spPr>
        <p:txBody>
          <a:bodyPr wrap="square" rtlCol="0">
            <a:spAutoFit/>
          </a:bodyPr>
          <a:lstStyle/>
          <a:p>
            <a:pPr algn="ctr"/>
            <a:r>
              <a:rPr lang="en-US" sz="2800" b="1" dirty="0">
                <a:solidFill>
                  <a:srgbClr val="FF0066"/>
                </a:solidFill>
              </a:rPr>
              <a:t>Fear and anxiety</a:t>
            </a:r>
          </a:p>
        </p:txBody>
      </p:sp>
      <p:sp>
        <p:nvSpPr>
          <p:cNvPr id="10" name="TextBox 9">
            <a:extLst>
              <a:ext uri="{FF2B5EF4-FFF2-40B4-BE49-F238E27FC236}">
                <a16:creationId xmlns:a16="http://schemas.microsoft.com/office/drawing/2014/main" id="{839AB717-65E0-4961-9EA1-B0244A9D3ADF}"/>
              </a:ext>
            </a:extLst>
          </p:cNvPr>
          <p:cNvSpPr txBox="1"/>
          <p:nvPr/>
        </p:nvSpPr>
        <p:spPr>
          <a:xfrm>
            <a:off x="5229225" y="2951943"/>
            <a:ext cx="1733550" cy="954107"/>
          </a:xfrm>
          <a:prstGeom prst="rect">
            <a:avLst/>
          </a:prstGeom>
          <a:noFill/>
        </p:spPr>
        <p:txBody>
          <a:bodyPr wrap="square" rtlCol="0">
            <a:spAutoFit/>
          </a:bodyPr>
          <a:lstStyle/>
          <a:p>
            <a:pPr algn="ctr"/>
            <a:r>
              <a:rPr lang="en-US" sz="2800" b="1" dirty="0">
                <a:solidFill>
                  <a:srgbClr val="002060"/>
                </a:solidFill>
              </a:rPr>
              <a:t>Physical symptoms</a:t>
            </a:r>
          </a:p>
        </p:txBody>
      </p:sp>
      <p:sp>
        <p:nvSpPr>
          <p:cNvPr id="11" name="TextBox 10">
            <a:extLst>
              <a:ext uri="{FF2B5EF4-FFF2-40B4-BE49-F238E27FC236}">
                <a16:creationId xmlns:a16="http://schemas.microsoft.com/office/drawing/2014/main" id="{37D81C21-1A06-4C99-81A9-52DE12D565AE}"/>
              </a:ext>
            </a:extLst>
          </p:cNvPr>
          <p:cNvSpPr txBox="1"/>
          <p:nvPr/>
        </p:nvSpPr>
        <p:spPr>
          <a:xfrm>
            <a:off x="7810500" y="2951941"/>
            <a:ext cx="1733550" cy="954107"/>
          </a:xfrm>
          <a:prstGeom prst="rect">
            <a:avLst/>
          </a:prstGeom>
          <a:noFill/>
        </p:spPr>
        <p:txBody>
          <a:bodyPr wrap="square" rtlCol="0">
            <a:spAutoFit/>
          </a:bodyPr>
          <a:lstStyle/>
          <a:p>
            <a:pPr algn="ctr"/>
            <a:r>
              <a:rPr lang="en-US" sz="2800" b="1" dirty="0">
                <a:solidFill>
                  <a:srgbClr val="7030A0"/>
                </a:solidFill>
              </a:rPr>
              <a:t>Panic attack</a:t>
            </a:r>
          </a:p>
        </p:txBody>
      </p:sp>
    </p:spTree>
    <p:extLst>
      <p:ext uri="{BB962C8B-B14F-4D97-AF65-F5344CB8AC3E}">
        <p14:creationId xmlns:p14="http://schemas.microsoft.com/office/powerpoint/2010/main" val="3246160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Generalized Anxiety Disorder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0421F7EE-38AB-4A0D-A600-BFB66FA51A9D}"/>
              </a:ext>
            </a:extLst>
          </p:cNvPr>
          <p:cNvPicPr>
            <a:picLocks noChangeAspect="1"/>
          </p:cNvPicPr>
          <p:nvPr/>
        </p:nvPicPr>
        <p:blipFill rotWithShape="1">
          <a:blip r:embed="rId3">
            <a:extLst>
              <a:ext uri="{28A0092B-C50C-407E-A947-70E740481C1C}">
                <a14:useLocalDpi xmlns:a14="http://schemas.microsoft.com/office/drawing/2010/main" val="0"/>
              </a:ext>
            </a:extLst>
          </a:blip>
          <a:srcRect r="53206" b="19455"/>
          <a:stretch/>
        </p:blipFill>
        <p:spPr>
          <a:xfrm>
            <a:off x="6944487" y="1586102"/>
            <a:ext cx="2710148" cy="1640052"/>
          </a:xfrm>
          <a:prstGeom prst="rect">
            <a:avLst/>
          </a:prstGeom>
        </p:spPr>
      </p:pic>
      <p:pic>
        <p:nvPicPr>
          <p:cNvPr id="4" name="Graphic 3" descr="Confused face with solid fill">
            <a:extLst>
              <a:ext uri="{FF2B5EF4-FFF2-40B4-BE49-F238E27FC236}">
                <a16:creationId xmlns:a16="http://schemas.microsoft.com/office/drawing/2014/main" id="{8264221C-73B7-4564-9DA7-90383797593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162174" y="1747065"/>
            <a:ext cx="3933826" cy="3933826"/>
          </a:xfrm>
          <a:prstGeom prst="rect">
            <a:avLst/>
          </a:prstGeom>
        </p:spPr>
      </p:pic>
      <p:sp>
        <p:nvSpPr>
          <p:cNvPr id="7" name="Multiplication Sign 6">
            <a:extLst>
              <a:ext uri="{FF2B5EF4-FFF2-40B4-BE49-F238E27FC236}">
                <a16:creationId xmlns:a16="http://schemas.microsoft.com/office/drawing/2014/main" id="{867B2D6F-E0AC-4FE3-A40C-DA936CD1F760}"/>
              </a:ext>
            </a:extLst>
          </p:cNvPr>
          <p:cNvSpPr/>
          <p:nvPr/>
        </p:nvSpPr>
        <p:spPr>
          <a:xfrm>
            <a:off x="6944488" y="3867150"/>
            <a:ext cx="2710147" cy="2247900"/>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E3EDEADB-1016-451B-B669-3E1C3A1D990E}"/>
              </a:ext>
            </a:extLst>
          </p:cNvPr>
          <p:cNvSpPr txBox="1"/>
          <p:nvPr/>
        </p:nvSpPr>
        <p:spPr>
          <a:xfrm>
            <a:off x="7585186" y="4575601"/>
            <a:ext cx="1428750" cy="830997"/>
          </a:xfrm>
          <a:prstGeom prst="rect">
            <a:avLst/>
          </a:prstGeom>
          <a:noFill/>
        </p:spPr>
        <p:txBody>
          <a:bodyPr wrap="square" rtlCol="0">
            <a:spAutoFit/>
          </a:bodyPr>
          <a:lstStyle/>
          <a:p>
            <a:pPr algn="ctr"/>
            <a:r>
              <a:rPr lang="en-US" sz="2400" b="1" dirty="0">
                <a:solidFill>
                  <a:srgbClr val="FFFF00"/>
                </a:solidFill>
              </a:rPr>
              <a:t>Negative emotions</a:t>
            </a:r>
          </a:p>
        </p:txBody>
      </p:sp>
    </p:spTree>
    <p:extLst>
      <p:ext uri="{BB962C8B-B14F-4D97-AF65-F5344CB8AC3E}">
        <p14:creationId xmlns:p14="http://schemas.microsoft.com/office/powerpoint/2010/main" val="4096573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Fear and Anxiety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62B38F4-4CF2-4C64-9B18-03D1BA9948CF}"/>
              </a:ext>
            </a:extLst>
          </p:cNvPr>
          <p:cNvSpPr txBox="1"/>
          <p:nvPr/>
        </p:nvSpPr>
        <p:spPr>
          <a:xfrm>
            <a:off x="2428875" y="1827282"/>
            <a:ext cx="1724025" cy="707886"/>
          </a:xfrm>
          <a:prstGeom prst="rect">
            <a:avLst/>
          </a:prstGeom>
          <a:noFill/>
        </p:spPr>
        <p:txBody>
          <a:bodyPr wrap="square" rtlCol="0">
            <a:spAutoFit/>
          </a:bodyPr>
          <a:lstStyle/>
          <a:p>
            <a:pPr algn="ctr"/>
            <a:r>
              <a:rPr lang="en-US" sz="4000" dirty="0"/>
              <a:t>Fear</a:t>
            </a:r>
          </a:p>
        </p:txBody>
      </p:sp>
      <p:sp>
        <p:nvSpPr>
          <p:cNvPr id="5" name="TextBox 4">
            <a:extLst>
              <a:ext uri="{FF2B5EF4-FFF2-40B4-BE49-F238E27FC236}">
                <a16:creationId xmlns:a16="http://schemas.microsoft.com/office/drawing/2014/main" id="{AB78C29C-0D52-4597-A87B-02340B12594E}"/>
              </a:ext>
            </a:extLst>
          </p:cNvPr>
          <p:cNvSpPr txBox="1"/>
          <p:nvPr/>
        </p:nvSpPr>
        <p:spPr>
          <a:xfrm>
            <a:off x="8039102" y="1827282"/>
            <a:ext cx="1952623" cy="707886"/>
          </a:xfrm>
          <a:prstGeom prst="rect">
            <a:avLst/>
          </a:prstGeom>
          <a:noFill/>
        </p:spPr>
        <p:txBody>
          <a:bodyPr wrap="square" rtlCol="0">
            <a:spAutoFit/>
          </a:bodyPr>
          <a:lstStyle/>
          <a:p>
            <a:pPr algn="ctr"/>
            <a:r>
              <a:rPr lang="en-US" sz="4000" dirty="0"/>
              <a:t>Anxiety</a:t>
            </a:r>
          </a:p>
        </p:txBody>
      </p:sp>
      <p:pic>
        <p:nvPicPr>
          <p:cNvPr id="4" name="Graphic 3" descr="Dog">
            <a:extLst>
              <a:ext uri="{FF2B5EF4-FFF2-40B4-BE49-F238E27FC236}">
                <a16:creationId xmlns:a16="http://schemas.microsoft.com/office/drawing/2014/main" id="{203AD37A-8D32-44F3-8631-54C0A5709A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43349" y="1827282"/>
            <a:ext cx="4347825" cy="4347825"/>
          </a:xfrm>
          <a:prstGeom prst="rect">
            <a:avLst/>
          </a:prstGeom>
        </p:spPr>
      </p:pic>
      <p:pic>
        <p:nvPicPr>
          <p:cNvPr id="7" name="Graphic 6" descr="Clock">
            <a:extLst>
              <a:ext uri="{FF2B5EF4-FFF2-40B4-BE49-F238E27FC236}">
                <a16:creationId xmlns:a16="http://schemas.microsoft.com/office/drawing/2014/main" id="{2A15466B-5F8E-44D1-9D28-31AFE8DCFD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91569" y="2472404"/>
            <a:ext cx="3247688" cy="3247688"/>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Anxiety Disorders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Upward trend">
            <a:extLst>
              <a:ext uri="{FF2B5EF4-FFF2-40B4-BE49-F238E27FC236}">
                <a16:creationId xmlns:a16="http://schemas.microsoft.com/office/drawing/2014/main" id="{8B022788-84F6-440A-8CA4-BE6C7205FB0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7" y="2438393"/>
            <a:ext cx="2290789" cy="2290789"/>
          </a:xfrm>
          <a:prstGeom prst="rect">
            <a:avLst/>
          </a:prstGeom>
        </p:spPr>
      </p:pic>
      <p:pic>
        <p:nvPicPr>
          <p:cNvPr id="6" name="Graphic 5" descr="Woman">
            <a:extLst>
              <a:ext uri="{FF2B5EF4-FFF2-40B4-BE49-F238E27FC236}">
                <a16:creationId xmlns:a16="http://schemas.microsoft.com/office/drawing/2014/main" id="{87F1CCDB-73E4-4535-A5C8-29A67D6583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98330" y="2438399"/>
            <a:ext cx="2290783" cy="2290783"/>
          </a:xfrm>
          <a:prstGeom prst="rect">
            <a:avLst/>
          </a:prstGeom>
        </p:spPr>
      </p:pic>
      <p:pic>
        <p:nvPicPr>
          <p:cNvPr id="8" name="Graphic 7" descr="Man">
            <a:extLst>
              <a:ext uri="{FF2B5EF4-FFF2-40B4-BE49-F238E27FC236}">
                <a16:creationId xmlns:a16="http://schemas.microsoft.com/office/drawing/2014/main" id="{60C280EF-C3BE-4015-AFDA-7DA3024EB54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20024" y="2438392"/>
            <a:ext cx="2290789" cy="2290789"/>
          </a:xfrm>
          <a:prstGeom prst="rect">
            <a:avLst/>
          </a:prstGeom>
        </p:spPr>
      </p:pic>
      <p:sp>
        <p:nvSpPr>
          <p:cNvPr id="9" name="TextBox 8">
            <a:extLst>
              <a:ext uri="{FF2B5EF4-FFF2-40B4-BE49-F238E27FC236}">
                <a16:creationId xmlns:a16="http://schemas.microsoft.com/office/drawing/2014/main" id="{488B5310-D7B8-4798-950F-5330CA428C6C}"/>
              </a:ext>
            </a:extLst>
          </p:cNvPr>
          <p:cNvSpPr txBox="1"/>
          <p:nvPr/>
        </p:nvSpPr>
        <p:spPr>
          <a:xfrm>
            <a:off x="2081205" y="2185579"/>
            <a:ext cx="2990850" cy="707886"/>
          </a:xfrm>
          <a:prstGeom prst="rect">
            <a:avLst/>
          </a:prstGeom>
          <a:noFill/>
        </p:spPr>
        <p:txBody>
          <a:bodyPr wrap="square" rtlCol="0">
            <a:spAutoFit/>
          </a:bodyPr>
          <a:lstStyle/>
          <a:p>
            <a:pPr algn="ctr"/>
            <a:r>
              <a:rPr lang="en-US" sz="4000" dirty="0"/>
              <a:t>25 to 30%</a:t>
            </a:r>
          </a:p>
        </p:txBody>
      </p:sp>
      <p:sp>
        <p:nvSpPr>
          <p:cNvPr id="12" name="TextBox 11">
            <a:extLst>
              <a:ext uri="{FF2B5EF4-FFF2-40B4-BE49-F238E27FC236}">
                <a16:creationId xmlns:a16="http://schemas.microsoft.com/office/drawing/2014/main" id="{C99E8BC7-1834-483F-A9DA-F00FC2793259}"/>
              </a:ext>
            </a:extLst>
          </p:cNvPr>
          <p:cNvSpPr txBox="1"/>
          <p:nvPr/>
        </p:nvSpPr>
        <p:spPr>
          <a:xfrm>
            <a:off x="7531864" y="2644170"/>
            <a:ext cx="976320" cy="1569660"/>
          </a:xfrm>
          <a:prstGeom prst="rect">
            <a:avLst/>
          </a:prstGeom>
          <a:noFill/>
        </p:spPr>
        <p:txBody>
          <a:bodyPr wrap="square" rtlCol="0">
            <a:spAutoFit/>
          </a:bodyPr>
          <a:lstStyle/>
          <a:p>
            <a:pPr algn="ctr"/>
            <a:r>
              <a:rPr lang="en-US" sz="9600" b="1" dirty="0"/>
              <a:t>&gt;</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Anxiety Disorders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641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Specific Phobia</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Rat">
            <a:extLst>
              <a:ext uri="{FF2B5EF4-FFF2-40B4-BE49-F238E27FC236}">
                <a16:creationId xmlns:a16="http://schemas.microsoft.com/office/drawing/2014/main" id="{056021CB-E4E7-479F-9B67-D5C3772E812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59012" y="988201"/>
            <a:ext cx="1726241" cy="1726241"/>
          </a:xfrm>
          <a:prstGeom prst="rect">
            <a:avLst/>
          </a:prstGeom>
        </p:spPr>
      </p:pic>
      <p:pic>
        <p:nvPicPr>
          <p:cNvPr id="6" name="Graphic 5" descr="Bats">
            <a:extLst>
              <a:ext uri="{FF2B5EF4-FFF2-40B4-BE49-F238E27FC236}">
                <a16:creationId xmlns:a16="http://schemas.microsoft.com/office/drawing/2014/main" id="{2183C65B-1E39-4035-8AFF-BF6EDC197D3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29564" y="2564733"/>
            <a:ext cx="1726242" cy="1726242"/>
          </a:xfrm>
          <a:prstGeom prst="rect">
            <a:avLst/>
          </a:prstGeom>
        </p:spPr>
      </p:pic>
      <p:pic>
        <p:nvPicPr>
          <p:cNvPr id="8" name="Graphic 7" descr="Cat">
            <a:extLst>
              <a:ext uri="{FF2B5EF4-FFF2-40B4-BE49-F238E27FC236}">
                <a16:creationId xmlns:a16="http://schemas.microsoft.com/office/drawing/2014/main" id="{601282EF-9156-40ED-A1DA-F587B44B879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84345" y="1937372"/>
            <a:ext cx="2907601" cy="2907601"/>
          </a:xfrm>
          <a:prstGeom prst="rect">
            <a:avLst/>
          </a:prstGeom>
        </p:spPr>
      </p:pic>
      <p:pic>
        <p:nvPicPr>
          <p:cNvPr id="10" name="Graphic 9" descr="Skeleton">
            <a:extLst>
              <a:ext uri="{FF2B5EF4-FFF2-40B4-BE49-F238E27FC236}">
                <a16:creationId xmlns:a16="http://schemas.microsoft.com/office/drawing/2014/main" id="{D933FD91-67FC-4775-9307-694435A9812C}"/>
              </a:ext>
            </a:extLst>
          </p:cNvPr>
          <p:cNvPicPr>
            <a:picLocks noChangeAspect="1"/>
          </p:cNvPicPr>
          <p:nvPr/>
        </p:nvPicPr>
        <p:blipFill rotWithShape="1">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l="40986" r="40923" b="78302"/>
          <a:stretch/>
        </p:blipFill>
        <p:spPr>
          <a:xfrm>
            <a:off x="4986483" y="1782393"/>
            <a:ext cx="2261550" cy="2712297"/>
          </a:xfrm>
          <a:prstGeom prst="rect">
            <a:avLst/>
          </a:prstGeom>
        </p:spPr>
      </p:pic>
      <p:pic>
        <p:nvPicPr>
          <p:cNvPr id="12" name="Graphic 11" descr="Airplane">
            <a:extLst>
              <a:ext uri="{FF2B5EF4-FFF2-40B4-BE49-F238E27FC236}">
                <a16:creationId xmlns:a16="http://schemas.microsoft.com/office/drawing/2014/main" id="{E856E3F1-3951-4029-88AC-C20A861BF93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3924436">
            <a:off x="2724075" y="4036308"/>
            <a:ext cx="1990800" cy="1990800"/>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Specific Phobias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Pie chart">
            <a:extLst>
              <a:ext uri="{FF2B5EF4-FFF2-40B4-BE49-F238E27FC236}">
                <a16:creationId xmlns:a16="http://schemas.microsoft.com/office/drawing/2014/main" id="{1759C193-2D82-4FC7-8D48-F8F0FC975FB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13332" y="1744256"/>
            <a:ext cx="3521888" cy="3521888"/>
          </a:xfrm>
          <a:prstGeom prst="rect">
            <a:avLst/>
          </a:prstGeom>
        </p:spPr>
      </p:pic>
      <p:pic>
        <p:nvPicPr>
          <p:cNvPr id="6" name="Graphic 5" descr="House">
            <a:extLst>
              <a:ext uri="{FF2B5EF4-FFF2-40B4-BE49-F238E27FC236}">
                <a16:creationId xmlns:a16="http://schemas.microsoft.com/office/drawing/2014/main" id="{CBADAC50-D4DA-47D9-A9F0-0A6866F75B9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1361" y="1899037"/>
            <a:ext cx="3059925" cy="3059925"/>
          </a:xfrm>
          <a:prstGeom prst="rect">
            <a:avLst/>
          </a:prstGeom>
        </p:spPr>
      </p:pic>
      <p:sp>
        <p:nvSpPr>
          <p:cNvPr id="7" name="TextBox 6">
            <a:extLst>
              <a:ext uri="{FF2B5EF4-FFF2-40B4-BE49-F238E27FC236}">
                <a16:creationId xmlns:a16="http://schemas.microsoft.com/office/drawing/2014/main" id="{2F3BF989-4F55-4558-8670-C0BF38043B97}"/>
              </a:ext>
            </a:extLst>
          </p:cNvPr>
          <p:cNvSpPr txBox="1"/>
          <p:nvPr/>
        </p:nvSpPr>
        <p:spPr>
          <a:xfrm>
            <a:off x="4815850" y="3790950"/>
            <a:ext cx="1589457" cy="707886"/>
          </a:xfrm>
          <a:prstGeom prst="rect">
            <a:avLst/>
          </a:prstGeom>
          <a:noFill/>
        </p:spPr>
        <p:txBody>
          <a:bodyPr wrap="square" rtlCol="0">
            <a:spAutoFit/>
          </a:bodyPr>
          <a:lstStyle/>
          <a:p>
            <a:r>
              <a:rPr lang="en-US" sz="4000" dirty="0"/>
              <a:t>12.5%</a:t>
            </a:r>
          </a:p>
        </p:txBody>
      </p:sp>
    </p:spTree>
    <p:extLst>
      <p:ext uri="{BB962C8B-B14F-4D97-AF65-F5344CB8AC3E}">
        <p14:creationId xmlns:p14="http://schemas.microsoft.com/office/powerpoint/2010/main" val="3646649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Specific Phobias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Dog">
            <a:extLst>
              <a:ext uri="{FF2B5EF4-FFF2-40B4-BE49-F238E27FC236}">
                <a16:creationId xmlns:a16="http://schemas.microsoft.com/office/drawing/2014/main" id="{46D98C1C-38B4-45F9-95A1-DF257815F7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72230" y="2438414"/>
            <a:ext cx="1333485" cy="1333485"/>
          </a:xfrm>
          <a:prstGeom prst="rect">
            <a:avLst/>
          </a:prstGeom>
        </p:spPr>
      </p:pic>
      <p:pic>
        <p:nvPicPr>
          <p:cNvPr id="6" name="Graphic 5" descr="Dog">
            <a:extLst>
              <a:ext uri="{FF2B5EF4-FFF2-40B4-BE49-F238E27FC236}">
                <a16:creationId xmlns:a16="http://schemas.microsoft.com/office/drawing/2014/main" id="{5A8B73FD-8322-44F7-B909-6971773C95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43798" y="3300394"/>
            <a:ext cx="1600200" cy="1600200"/>
          </a:xfrm>
          <a:prstGeom prst="rect">
            <a:avLst/>
          </a:prstGeom>
        </p:spPr>
      </p:pic>
      <p:pic>
        <p:nvPicPr>
          <p:cNvPr id="7" name="Graphic 6" descr="Dog">
            <a:extLst>
              <a:ext uri="{FF2B5EF4-FFF2-40B4-BE49-F238E27FC236}">
                <a16:creationId xmlns:a16="http://schemas.microsoft.com/office/drawing/2014/main" id="{08D24C2B-8B60-4B64-AADA-2F818006DA7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8858239" y="2614611"/>
            <a:ext cx="1762125" cy="1762125"/>
          </a:xfrm>
          <a:prstGeom prst="rect">
            <a:avLst/>
          </a:prstGeom>
        </p:spPr>
      </p:pic>
      <p:pic>
        <p:nvPicPr>
          <p:cNvPr id="8" name="Graphic 7" descr="Dog">
            <a:extLst>
              <a:ext uri="{FF2B5EF4-FFF2-40B4-BE49-F238E27FC236}">
                <a16:creationId xmlns:a16="http://schemas.microsoft.com/office/drawing/2014/main" id="{6044CC4E-D90D-4F7F-8CDA-72428B03DE6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7791450" y="1828800"/>
            <a:ext cx="1600200" cy="1600200"/>
          </a:xfrm>
          <a:prstGeom prst="rect">
            <a:avLst/>
          </a:prstGeom>
        </p:spPr>
      </p:pic>
      <p:pic>
        <p:nvPicPr>
          <p:cNvPr id="9" name="Graphic 8" descr="Dog">
            <a:extLst>
              <a:ext uri="{FF2B5EF4-FFF2-40B4-BE49-F238E27FC236}">
                <a16:creationId xmlns:a16="http://schemas.microsoft.com/office/drawing/2014/main" id="{314737E3-ECBF-4EAA-A607-842F7484A1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flipH="1">
            <a:off x="2200274" y="2228837"/>
            <a:ext cx="3057515" cy="3057515"/>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Specific Phobias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eetle">
            <a:extLst>
              <a:ext uri="{FF2B5EF4-FFF2-40B4-BE49-F238E27FC236}">
                <a16:creationId xmlns:a16="http://schemas.microsoft.com/office/drawing/2014/main" id="{2663D9DA-570F-4F82-A71F-4E8A39070D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21730" y="2190754"/>
            <a:ext cx="2476469" cy="2476469"/>
          </a:xfrm>
          <a:prstGeom prst="rect">
            <a:avLst/>
          </a:prstGeom>
        </p:spPr>
      </p:pic>
      <p:pic>
        <p:nvPicPr>
          <p:cNvPr id="5" name="Graphic 4" descr="Warning">
            <a:extLst>
              <a:ext uri="{FF2B5EF4-FFF2-40B4-BE49-F238E27FC236}">
                <a16:creationId xmlns:a16="http://schemas.microsoft.com/office/drawing/2014/main" id="{1C22D437-E4A6-46C3-800F-38C0DFAF73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57754" y="2190754"/>
            <a:ext cx="2476491" cy="2476491"/>
          </a:xfrm>
          <a:prstGeom prst="rect">
            <a:avLst/>
          </a:prstGeom>
        </p:spPr>
      </p:pic>
      <p:pic>
        <p:nvPicPr>
          <p:cNvPr id="7" name="Graphic 6" descr="Streetcar">
            <a:extLst>
              <a:ext uri="{FF2B5EF4-FFF2-40B4-BE49-F238E27FC236}">
                <a16:creationId xmlns:a16="http://schemas.microsoft.com/office/drawing/2014/main" id="{8F1DAC6E-38E0-4362-B875-CE2A7B2A6B3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7993800" y="2021700"/>
            <a:ext cx="3186150" cy="3186150"/>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Anxiety Disorders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s">
            <a:extLst>
              <a:ext uri="{FF2B5EF4-FFF2-40B4-BE49-F238E27FC236}">
                <a16:creationId xmlns:a16="http://schemas.microsoft.com/office/drawing/2014/main" id="{A4C03221-15EB-432E-BF12-7A21894A45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68752" y="3297975"/>
            <a:ext cx="2219325" cy="2219325"/>
          </a:xfrm>
          <a:prstGeom prst="rect">
            <a:avLst/>
          </a:prstGeom>
        </p:spPr>
      </p:pic>
      <p:pic>
        <p:nvPicPr>
          <p:cNvPr id="5" name="Graphic 4" descr="School boy">
            <a:extLst>
              <a:ext uri="{FF2B5EF4-FFF2-40B4-BE49-F238E27FC236}">
                <a16:creationId xmlns:a16="http://schemas.microsoft.com/office/drawing/2014/main" id="{93BAE8DB-CC66-4241-ABA3-7D027CC2D2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90002" y="2573475"/>
            <a:ext cx="1979472" cy="1979472"/>
          </a:xfrm>
          <a:prstGeom prst="rect">
            <a:avLst/>
          </a:prstGeom>
        </p:spPr>
      </p:pic>
      <p:pic>
        <p:nvPicPr>
          <p:cNvPr id="7" name="Graphic 6" descr="School girl">
            <a:extLst>
              <a:ext uri="{FF2B5EF4-FFF2-40B4-BE49-F238E27FC236}">
                <a16:creationId xmlns:a16="http://schemas.microsoft.com/office/drawing/2014/main" id="{5F04A290-0F21-4886-BAD1-94F78F0F498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18420" y="3367050"/>
            <a:ext cx="1979471" cy="1979471"/>
          </a:xfrm>
          <a:prstGeom prst="rect">
            <a:avLst/>
          </a:prstGeom>
        </p:spPr>
      </p:pic>
      <p:pic>
        <p:nvPicPr>
          <p:cNvPr id="9" name="Graphic 8" descr="Female Profile">
            <a:extLst>
              <a:ext uri="{FF2B5EF4-FFF2-40B4-BE49-F238E27FC236}">
                <a16:creationId xmlns:a16="http://schemas.microsoft.com/office/drawing/2014/main" id="{7E000FDA-A969-480E-B49F-6471CD407BD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008607" y="1762563"/>
            <a:ext cx="1979470" cy="1979470"/>
          </a:xfrm>
          <a:prstGeom prst="rect">
            <a:avLst/>
          </a:prstGeom>
        </p:spPr>
      </p:pic>
      <p:pic>
        <p:nvPicPr>
          <p:cNvPr id="11" name="Graphic 10" descr="Male profile">
            <a:extLst>
              <a:ext uri="{FF2B5EF4-FFF2-40B4-BE49-F238E27FC236}">
                <a16:creationId xmlns:a16="http://schemas.microsoft.com/office/drawing/2014/main" id="{8947069C-CE15-4065-BF34-D759DB8DEBC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260414" y="3912420"/>
            <a:ext cx="2219324" cy="2219324"/>
          </a:xfrm>
          <a:prstGeom prst="rect">
            <a:avLst/>
          </a:prstGeom>
        </p:spPr>
      </p:pic>
      <p:pic>
        <p:nvPicPr>
          <p:cNvPr id="13" name="Graphic 12" descr="User">
            <a:extLst>
              <a:ext uri="{FF2B5EF4-FFF2-40B4-BE49-F238E27FC236}">
                <a16:creationId xmlns:a16="http://schemas.microsoft.com/office/drawing/2014/main" id="{3234A004-F2F5-406C-B555-9E8022EF3441}"/>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905780" y="1932948"/>
            <a:ext cx="1979472" cy="1979472"/>
          </a:xfrm>
          <a:prstGeom prst="rect">
            <a:avLst/>
          </a:prstGeom>
        </p:spPr>
      </p:pic>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TotalTime>
  <Words>877</Words>
  <Application>Microsoft Office PowerPoint</Application>
  <PresentationFormat>Widescreen</PresentationFormat>
  <Paragraphs>62</Paragraphs>
  <Slides>16</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2019-07-02T13:00:13Z</dcterms:modified>
</cp:coreProperties>
</file>