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80" r:id="rId7"/>
    <p:sldId id="260" r:id="rId8"/>
    <p:sldId id="261"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discuss posttraumatic stress disorder (PTSD), which can occur as a result of a person experiencing a traumatic event, such as combat or a natural disaster.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current DSM-5, PTSD is listed among Trauma-and-Stressor-Related-Disorders. For a person to be diagnosed, she must be exposed to, witness, or experience a traumatic event that involved actual or threatened death, serious injury, or sexual violence.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Symptoms of the disorder include intrusive and distressing memories, flashbacks, avoidance of stimuli associated with the event, and negative emotional states. There are other symptoms, such as an increased startle reflex, where people jump or scare easily.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Prevalence rates indicate that about 7% of individuals in the US suffer from PTSD with women being more affected than men. Not everyone will develop PTSD. There are a variety of risk factors that can increase a person’s likelihood to develop PTSD. Greater trauma severity, lack of social support, subsequent life stress, being female, lower SES, and more.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support following trauma can reduce the likelihood of developing PTSD. Social support can be in the form of advice, comfort, or assistance that helps individuals cope during difficult times and allows them to explore their feelings.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theories that learning is involved in PTSD development. Specifically, some symptoms are developed and maintained through classical conditioning. The traumatic event may act as an unconditioned stimulus that elicits an unconditioned response of fear and anxiety. Other cues become the conditioned stimuli, which then can elicit the conditioned response of fear and anxiety. For example, being raped by someone with a beard may result in hypervigilance about every man with a beard.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 factors are important in the development and maintenance of PTSD. One model suggests two processes. The first is disturbances in memory for the event, and the second is negative appraisals of the trauma and its aftermath. In this case, someone who has partial memory of combat near an oak tree may have fear going near an oak tree because it is a reminder of the past trauma.</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4205977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1.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14.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13.png"/><Relationship Id="rId5" Type="http://schemas.openxmlformats.org/officeDocument/2006/relationships/image" Target="../media/image17.png"/><Relationship Id="rId10" Type="http://schemas.openxmlformats.org/officeDocument/2006/relationships/image" Target="../media/image12.svg"/><Relationship Id="rId4" Type="http://schemas.openxmlformats.org/officeDocument/2006/relationships/image" Target="../media/image16.svg"/><Relationship Id="rId9" Type="http://schemas.openxmlformats.org/officeDocument/2006/relationships/image" Target="../media/image11.png"/><Relationship Id="rId14" Type="http://schemas.openxmlformats.org/officeDocument/2006/relationships/image" Target="../media/image22.svg"/></Relationships>
</file>

<file path=ppt/slides/_rels/slide6.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8.svg"/></Relationships>
</file>

<file path=ppt/slides/_rels/slide7.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3.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6.svg"/><Relationship Id="rId4" Type="http://schemas.openxmlformats.org/officeDocument/2006/relationships/image" Target="../media/image14.svg"/><Relationship Id="rId9" Type="http://schemas.openxmlformats.org/officeDocument/2006/relationships/image" Target="../media/image25.png"/></Relationships>
</file>

<file path=ppt/slides/_rels/slide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2.xml"/><Relationship Id="rId5" Type="http://schemas.openxmlformats.org/officeDocument/2006/relationships/image" Target="../media/image30.png"/><Relationship Id="rId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Posttraumatic Stress Disorder</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PTSD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Open book">
            <a:extLst>
              <a:ext uri="{FF2B5EF4-FFF2-40B4-BE49-F238E27FC236}">
                <a16:creationId xmlns:a16="http://schemas.microsoft.com/office/drawing/2014/main" id="{06C4F9CF-0368-472B-A981-E302384D83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13427" y="1637467"/>
            <a:ext cx="2831248" cy="2831248"/>
          </a:xfrm>
          <a:prstGeom prst="rect">
            <a:avLst/>
          </a:prstGeom>
        </p:spPr>
      </p:pic>
      <p:pic>
        <p:nvPicPr>
          <p:cNvPr id="5" name="Graphic 4" descr="Skeleton">
            <a:extLst>
              <a:ext uri="{FF2B5EF4-FFF2-40B4-BE49-F238E27FC236}">
                <a16:creationId xmlns:a16="http://schemas.microsoft.com/office/drawing/2014/main" id="{60CDC0A8-CD65-44C8-8E0E-C0F6FCD9871D}"/>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41679" r="40528" b="79418"/>
          <a:stretch/>
        </p:blipFill>
        <p:spPr>
          <a:xfrm>
            <a:off x="5358860" y="3053091"/>
            <a:ext cx="1576542" cy="1823695"/>
          </a:xfrm>
          <a:prstGeom prst="rect">
            <a:avLst/>
          </a:prstGeom>
        </p:spPr>
      </p:pic>
      <p:pic>
        <p:nvPicPr>
          <p:cNvPr id="7" name="Graphic 6" descr="Sad face with no fill">
            <a:extLst>
              <a:ext uri="{FF2B5EF4-FFF2-40B4-BE49-F238E27FC236}">
                <a16:creationId xmlns:a16="http://schemas.microsoft.com/office/drawing/2014/main" id="{230F804A-8D44-4BA3-BA0D-8D952C24CDE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14201" y="3388651"/>
            <a:ext cx="1678800" cy="1678800"/>
          </a:xfrm>
          <a:prstGeom prst="rect">
            <a:avLst/>
          </a:prstGeom>
        </p:spPr>
      </p:pic>
      <p:pic>
        <p:nvPicPr>
          <p:cNvPr id="9" name="Graphic 8" descr="Warning">
            <a:extLst>
              <a:ext uri="{FF2B5EF4-FFF2-40B4-BE49-F238E27FC236}">
                <a16:creationId xmlns:a16="http://schemas.microsoft.com/office/drawing/2014/main" id="{F22745E9-C1C3-458B-9750-77E06245CE7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35402" y="3388652"/>
            <a:ext cx="1678799" cy="1678799"/>
          </a:xfrm>
          <a:prstGeom prst="rect">
            <a:avLst/>
          </a:prstGeom>
        </p:spPr>
      </p:pic>
      <p:cxnSp>
        <p:nvCxnSpPr>
          <p:cNvPr id="11" name="Straight Arrow Connector 10">
            <a:extLst>
              <a:ext uri="{FF2B5EF4-FFF2-40B4-BE49-F238E27FC236}">
                <a16:creationId xmlns:a16="http://schemas.microsoft.com/office/drawing/2014/main" id="{B44EAA5C-B33B-489A-B56D-5643279CD0A8}"/>
              </a:ext>
            </a:extLst>
          </p:cNvPr>
          <p:cNvCxnSpPr>
            <a:cxnSpLocks/>
          </p:cNvCxnSpPr>
          <p:nvPr/>
        </p:nvCxnSpPr>
        <p:spPr>
          <a:xfrm flipV="1">
            <a:off x="3619500" y="2247900"/>
            <a:ext cx="2476500" cy="895286"/>
          </a:xfrm>
          <a:prstGeom prst="straightConnector1">
            <a:avLst/>
          </a:prstGeom>
          <a:ln w="123825" cap="rnd">
            <a:tailEnd type="stealth"/>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323976C4-94E9-47CB-A20E-68841BCFA8F7}"/>
              </a:ext>
            </a:extLst>
          </p:cNvPr>
          <p:cNvSpPr txBox="1"/>
          <p:nvPr/>
        </p:nvSpPr>
        <p:spPr>
          <a:xfrm>
            <a:off x="6096000" y="1745324"/>
            <a:ext cx="3857625" cy="1323439"/>
          </a:xfrm>
          <a:prstGeom prst="rect">
            <a:avLst/>
          </a:prstGeom>
          <a:noFill/>
        </p:spPr>
        <p:txBody>
          <a:bodyPr wrap="square" rtlCol="0">
            <a:spAutoFit/>
          </a:bodyPr>
          <a:lstStyle/>
          <a:p>
            <a:pPr algn="ctr"/>
            <a:r>
              <a:rPr lang="en-US" sz="4000" b="1" dirty="0">
                <a:solidFill>
                  <a:srgbClr val="0070C0"/>
                </a:solidFill>
              </a:rPr>
              <a:t>Trauma-and-Stressor-Related</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Symptoms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0937B181-780A-4CC7-BCCD-FB7E20218765}"/>
              </a:ext>
            </a:extLst>
          </p:cNvPr>
          <p:cNvSpPr txBox="1"/>
          <p:nvPr/>
        </p:nvSpPr>
        <p:spPr>
          <a:xfrm rot="20601916">
            <a:off x="1630255" y="1840574"/>
            <a:ext cx="4457700" cy="707886"/>
          </a:xfrm>
          <a:prstGeom prst="rect">
            <a:avLst/>
          </a:prstGeom>
          <a:noFill/>
        </p:spPr>
        <p:txBody>
          <a:bodyPr wrap="square" rtlCol="0">
            <a:spAutoFit/>
          </a:bodyPr>
          <a:lstStyle/>
          <a:p>
            <a:pPr algn="ctr"/>
            <a:r>
              <a:rPr lang="en-US" sz="4000" b="1" dirty="0">
                <a:solidFill>
                  <a:srgbClr val="7030A0"/>
                </a:solidFill>
              </a:rPr>
              <a:t>Intrusive memories</a:t>
            </a:r>
          </a:p>
        </p:txBody>
      </p:sp>
      <p:sp>
        <p:nvSpPr>
          <p:cNvPr id="6" name="TextBox 5">
            <a:extLst>
              <a:ext uri="{FF2B5EF4-FFF2-40B4-BE49-F238E27FC236}">
                <a16:creationId xmlns:a16="http://schemas.microsoft.com/office/drawing/2014/main" id="{FC8522DC-F483-4D72-AE22-5832E2CF0EED}"/>
              </a:ext>
            </a:extLst>
          </p:cNvPr>
          <p:cNvSpPr txBox="1"/>
          <p:nvPr/>
        </p:nvSpPr>
        <p:spPr>
          <a:xfrm rot="21103454">
            <a:off x="1115904" y="3813721"/>
            <a:ext cx="4457700" cy="707886"/>
          </a:xfrm>
          <a:prstGeom prst="rect">
            <a:avLst/>
          </a:prstGeom>
          <a:noFill/>
        </p:spPr>
        <p:txBody>
          <a:bodyPr wrap="square" rtlCol="0">
            <a:spAutoFit/>
          </a:bodyPr>
          <a:lstStyle/>
          <a:p>
            <a:pPr algn="ctr"/>
            <a:r>
              <a:rPr lang="en-US" sz="4000" b="1" dirty="0">
                <a:solidFill>
                  <a:srgbClr val="00B0F0"/>
                </a:solidFill>
              </a:rPr>
              <a:t>Startle</a:t>
            </a:r>
          </a:p>
        </p:txBody>
      </p:sp>
      <p:sp>
        <p:nvSpPr>
          <p:cNvPr id="7" name="TextBox 6">
            <a:extLst>
              <a:ext uri="{FF2B5EF4-FFF2-40B4-BE49-F238E27FC236}">
                <a16:creationId xmlns:a16="http://schemas.microsoft.com/office/drawing/2014/main" id="{D762A37F-871A-4F08-BAB4-0AAEB9C3A152}"/>
              </a:ext>
            </a:extLst>
          </p:cNvPr>
          <p:cNvSpPr txBox="1"/>
          <p:nvPr/>
        </p:nvSpPr>
        <p:spPr>
          <a:xfrm rot="327712">
            <a:off x="6517788" y="2253273"/>
            <a:ext cx="4457700" cy="707886"/>
          </a:xfrm>
          <a:prstGeom prst="rect">
            <a:avLst/>
          </a:prstGeom>
          <a:noFill/>
        </p:spPr>
        <p:txBody>
          <a:bodyPr wrap="square" rtlCol="0">
            <a:spAutoFit/>
          </a:bodyPr>
          <a:lstStyle/>
          <a:p>
            <a:pPr algn="ctr"/>
            <a:r>
              <a:rPr lang="en-US" sz="4000" b="1" dirty="0">
                <a:solidFill>
                  <a:srgbClr val="FF0066"/>
                </a:solidFill>
              </a:rPr>
              <a:t>Flashbacks</a:t>
            </a:r>
          </a:p>
        </p:txBody>
      </p:sp>
      <p:sp>
        <p:nvSpPr>
          <p:cNvPr id="8" name="TextBox 7">
            <a:extLst>
              <a:ext uri="{FF2B5EF4-FFF2-40B4-BE49-F238E27FC236}">
                <a16:creationId xmlns:a16="http://schemas.microsoft.com/office/drawing/2014/main" id="{A5ED6A22-7FB8-43A9-B363-71A12D0BD64D}"/>
              </a:ext>
            </a:extLst>
          </p:cNvPr>
          <p:cNvSpPr txBox="1"/>
          <p:nvPr/>
        </p:nvSpPr>
        <p:spPr>
          <a:xfrm rot="20924529">
            <a:off x="6764231" y="4003335"/>
            <a:ext cx="4457700" cy="707886"/>
          </a:xfrm>
          <a:prstGeom prst="rect">
            <a:avLst/>
          </a:prstGeom>
          <a:noFill/>
        </p:spPr>
        <p:txBody>
          <a:bodyPr wrap="square" rtlCol="0">
            <a:spAutoFit/>
          </a:bodyPr>
          <a:lstStyle/>
          <a:p>
            <a:pPr algn="ctr"/>
            <a:r>
              <a:rPr lang="en-US" sz="4000" b="1" dirty="0">
                <a:solidFill>
                  <a:schemeClr val="accent6">
                    <a:lumMod val="75000"/>
                  </a:schemeClr>
                </a:solidFill>
              </a:rPr>
              <a:t>Avoidance</a:t>
            </a:r>
          </a:p>
        </p:txBody>
      </p:sp>
      <p:sp>
        <p:nvSpPr>
          <p:cNvPr id="9" name="TextBox 8">
            <a:extLst>
              <a:ext uri="{FF2B5EF4-FFF2-40B4-BE49-F238E27FC236}">
                <a16:creationId xmlns:a16="http://schemas.microsoft.com/office/drawing/2014/main" id="{A0AEC2BF-F65A-4821-A899-85D4A02D1CF5}"/>
              </a:ext>
            </a:extLst>
          </p:cNvPr>
          <p:cNvSpPr txBox="1"/>
          <p:nvPr/>
        </p:nvSpPr>
        <p:spPr>
          <a:xfrm>
            <a:off x="3867149" y="5139537"/>
            <a:ext cx="4457700" cy="707886"/>
          </a:xfrm>
          <a:prstGeom prst="rect">
            <a:avLst/>
          </a:prstGeom>
          <a:noFill/>
        </p:spPr>
        <p:txBody>
          <a:bodyPr wrap="square" rtlCol="0">
            <a:spAutoFit/>
          </a:bodyPr>
          <a:lstStyle/>
          <a:p>
            <a:pPr algn="ctr"/>
            <a:r>
              <a:rPr lang="en-US" sz="4000" b="1" dirty="0">
                <a:solidFill>
                  <a:schemeClr val="accent2"/>
                </a:solidFill>
              </a:rPr>
              <a:t>Negative emotions</a:t>
            </a:r>
          </a:p>
        </p:txBody>
      </p:sp>
      <p:pic>
        <p:nvPicPr>
          <p:cNvPr id="3" name="Graphic 2" descr="Sad face with solid fill">
            <a:extLst>
              <a:ext uri="{FF2B5EF4-FFF2-40B4-BE49-F238E27FC236}">
                <a16:creationId xmlns:a16="http://schemas.microsoft.com/office/drawing/2014/main" id="{1736D692-A18A-4B3C-86ED-3485D7B9426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5367" y="2284383"/>
            <a:ext cx="2581263" cy="2581263"/>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Prevalence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82D5024-9032-4A0C-AC84-4480DA812357}"/>
              </a:ext>
            </a:extLst>
          </p:cNvPr>
          <p:cNvSpPr txBox="1"/>
          <p:nvPr/>
        </p:nvSpPr>
        <p:spPr>
          <a:xfrm>
            <a:off x="5705474" y="1500987"/>
            <a:ext cx="4457700" cy="707886"/>
          </a:xfrm>
          <a:prstGeom prst="rect">
            <a:avLst/>
          </a:prstGeom>
          <a:noFill/>
        </p:spPr>
        <p:txBody>
          <a:bodyPr wrap="square" rtlCol="0">
            <a:spAutoFit/>
          </a:bodyPr>
          <a:lstStyle/>
          <a:p>
            <a:pPr algn="ctr"/>
            <a:r>
              <a:rPr lang="en-US" sz="4000" b="1" dirty="0">
                <a:solidFill>
                  <a:srgbClr val="7030A0"/>
                </a:solidFill>
              </a:rPr>
              <a:t>Severity</a:t>
            </a:r>
          </a:p>
        </p:txBody>
      </p:sp>
      <p:sp>
        <p:nvSpPr>
          <p:cNvPr id="6" name="TextBox 5">
            <a:extLst>
              <a:ext uri="{FF2B5EF4-FFF2-40B4-BE49-F238E27FC236}">
                <a16:creationId xmlns:a16="http://schemas.microsoft.com/office/drawing/2014/main" id="{80169743-BD12-4F93-A087-B255C4707A63}"/>
              </a:ext>
            </a:extLst>
          </p:cNvPr>
          <p:cNvSpPr txBox="1"/>
          <p:nvPr/>
        </p:nvSpPr>
        <p:spPr>
          <a:xfrm>
            <a:off x="5705474" y="4494231"/>
            <a:ext cx="4457700" cy="707886"/>
          </a:xfrm>
          <a:prstGeom prst="rect">
            <a:avLst/>
          </a:prstGeom>
          <a:noFill/>
        </p:spPr>
        <p:txBody>
          <a:bodyPr wrap="square" rtlCol="0">
            <a:spAutoFit/>
          </a:bodyPr>
          <a:lstStyle/>
          <a:p>
            <a:pPr algn="ctr"/>
            <a:r>
              <a:rPr lang="en-US" sz="4000" b="1" dirty="0">
                <a:solidFill>
                  <a:srgbClr val="002060"/>
                </a:solidFill>
              </a:rPr>
              <a:t>Lower SES</a:t>
            </a:r>
          </a:p>
        </p:txBody>
      </p:sp>
      <p:sp>
        <p:nvSpPr>
          <p:cNvPr id="7" name="TextBox 6">
            <a:extLst>
              <a:ext uri="{FF2B5EF4-FFF2-40B4-BE49-F238E27FC236}">
                <a16:creationId xmlns:a16="http://schemas.microsoft.com/office/drawing/2014/main" id="{D826C365-9985-4133-8235-44E57CD2314D}"/>
              </a:ext>
            </a:extLst>
          </p:cNvPr>
          <p:cNvSpPr txBox="1"/>
          <p:nvPr/>
        </p:nvSpPr>
        <p:spPr>
          <a:xfrm>
            <a:off x="5705474" y="3745920"/>
            <a:ext cx="4457700" cy="707886"/>
          </a:xfrm>
          <a:prstGeom prst="rect">
            <a:avLst/>
          </a:prstGeom>
          <a:noFill/>
        </p:spPr>
        <p:txBody>
          <a:bodyPr wrap="square" rtlCol="0">
            <a:spAutoFit/>
          </a:bodyPr>
          <a:lstStyle/>
          <a:p>
            <a:pPr algn="ctr"/>
            <a:r>
              <a:rPr lang="en-US" sz="4000" b="1" dirty="0">
                <a:solidFill>
                  <a:schemeClr val="accent6">
                    <a:lumMod val="75000"/>
                  </a:schemeClr>
                </a:solidFill>
              </a:rPr>
              <a:t>Female</a:t>
            </a:r>
          </a:p>
        </p:txBody>
      </p:sp>
      <p:sp>
        <p:nvSpPr>
          <p:cNvPr id="8" name="TextBox 7">
            <a:extLst>
              <a:ext uri="{FF2B5EF4-FFF2-40B4-BE49-F238E27FC236}">
                <a16:creationId xmlns:a16="http://schemas.microsoft.com/office/drawing/2014/main" id="{F1C34782-8F51-4589-B8EF-D09AEDD07F77}"/>
              </a:ext>
            </a:extLst>
          </p:cNvPr>
          <p:cNvSpPr txBox="1"/>
          <p:nvPr/>
        </p:nvSpPr>
        <p:spPr>
          <a:xfrm>
            <a:off x="5705474" y="2997609"/>
            <a:ext cx="4457700" cy="707886"/>
          </a:xfrm>
          <a:prstGeom prst="rect">
            <a:avLst/>
          </a:prstGeom>
          <a:noFill/>
        </p:spPr>
        <p:txBody>
          <a:bodyPr wrap="square" rtlCol="0">
            <a:spAutoFit/>
          </a:bodyPr>
          <a:lstStyle/>
          <a:p>
            <a:pPr algn="ctr"/>
            <a:r>
              <a:rPr lang="en-US" sz="4000" b="1" dirty="0">
                <a:solidFill>
                  <a:srgbClr val="C00000"/>
                </a:solidFill>
              </a:rPr>
              <a:t>Life stress</a:t>
            </a:r>
          </a:p>
        </p:txBody>
      </p:sp>
      <p:sp>
        <p:nvSpPr>
          <p:cNvPr id="9" name="TextBox 8">
            <a:extLst>
              <a:ext uri="{FF2B5EF4-FFF2-40B4-BE49-F238E27FC236}">
                <a16:creationId xmlns:a16="http://schemas.microsoft.com/office/drawing/2014/main" id="{0BE6811B-4A11-4FB7-96F0-A48C69D22277}"/>
              </a:ext>
            </a:extLst>
          </p:cNvPr>
          <p:cNvSpPr txBox="1"/>
          <p:nvPr/>
        </p:nvSpPr>
        <p:spPr>
          <a:xfrm>
            <a:off x="5705474" y="2249298"/>
            <a:ext cx="4457700" cy="707886"/>
          </a:xfrm>
          <a:prstGeom prst="rect">
            <a:avLst/>
          </a:prstGeom>
          <a:noFill/>
        </p:spPr>
        <p:txBody>
          <a:bodyPr wrap="square" rtlCol="0">
            <a:spAutoFit/>
          </a:bodyPr>
          <a:lstStyle/>
          <a:p>
            <a:pPr algn="ctr"/>
            <a:r>
              <a:rPr lang="en-US" sz="4000" b="1" dirty="0">
                <a:solidFill>
                  <a:schemeClr val="accent2"/>
                </a:solidFill>
              </a:rPr>
              <a:t>Lack support</a:t>
            </a:r>
          </a:p>
        </p:txBody>
      </p:sp>
      <p:pic>
        <p:nvPicPr>
          <p:cNvPr id="3" name="Graphic 2" descr="Female Profile">
            <a:extLst>
              <a:ext uri="{FF2B5EF4-FFF2-40B4-BE49-F238E27FC236}">
                <a16:creationId xmlns:a16="http://schemas.microsoft.com/office/drawing/2014/main" id="{65F7B2DD-4596-49AD-9B62-621EF5301F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74037" y="2208873"/>
            <a:ext cx="2262187" cy="2262187"/>
          </a:xfrm>
          <a:prstGeom prst="rect">
            <a:avLst/>
          </a:prstGeom>
        </p:spPr>
      </p:pic>
      <p:pic>
        <p:nvPicPr>
          <p:cNvPr id="11" name="Graphic 10" descr="Male profile">
            <a:extLst>
              <a:ext uri="{FF2B5EF4-FFF2-40B4-BE49-F238E27FC236}">
                <a16:creationId xmlns:a16="http://schemas.microsoft.com/office/drawing/2014/main" id="{C2BE09D0-F8CF-4F62-B839-7025D76309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61130" y="2191619"/>
            <a:ext cx="2262187" cy="2262187"/>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Support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A4C03221-15EB-432E-BF12-7A21894A45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68752" y="3297975"/>
            <a:ext cx="2219325" cy="2219325"/>
          </a:xfrm>
          <a:prstGeom prst="rect">
            <a:avLst/>
          </a:prstGeom>
        </p:spPr>
      </p:pic>
      <p:pic>
        <p:nvPicPr>
          <p:cNvPr id="5" name="Graphic 4" descr="School boy">
            <a:extLst>
              <a:ext uri="{FF2B5EF4-FFF2-40B4-BE49-F238E27FC236}">
                <a16:creationId xmlns:a16="http://schemas.microsoft.com/office/drawing/2014/main" id="{93BAE8DB-CC66-4241-ABA3-7D027CC2D2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90002" y="2573475"/>
            <a:ext cx="1979472" cy="1979472"/>
          </a:xfrm>
          <a:prstGeom prst="rect">
            <a:avLst/>
          </a:prstGeom>
        </p:spPr>
      </p:pic>
      <p:pic>
        <p:nvPicPr>
          <p:cNvPr id="7" name="Graphic 6" descr="School girl">
            <a:extLst>
              <a:ext uri="{FF2B5EF4-FFF2-40B4-BE49-F238E27FC236}">
                <a16:creationId xmlns:a16="http://schemas.microsoft.com/office/drawing/2014/main" id="{5F04A290-0F21-4886-BAD1-94F78F0F498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18420" y="3367050"/>
            <a:ext cx="1979471" cy="1979471"/>
          </a:xfrm>
          <a:prstGeom prst="rect">
            <a:avLst/>
          </a:prstGeom>
        </p:spPr>
      </p:pic>
      <p:pic>
        <p:nvPicPr>
          <p:cNvPr id="9" name="Graphic 8" descr="Female Profile">
            <a:extLst>
              <a:ext uri="{FF2B5EF4-FFF2-40B4-BE49-F238E27FC236}">
                <a16:creationId xmlns:a16="http://schemas.microsoft.com/office/drawing/2014/main" id="{7E000FDA-A969-480E-B49F-6471CD407B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08607" y="1762563"/>
            <a:ext cx="1979470" cy="1979470"/>
          </a:xfrm>
          <a:prstGeom prst="rect">
            <a:avLst/>
          </a:prstGeom>
        </p:spPr>
      </p:pic>
      <p:pic>
        <p:nvPicPr>
          <p:cNvPr id="11" name="Graphic 10" descr="Male profile">
            <a:extLst>
              <a:ext uri="{FF2B5EF4-FFF2-40B4-BE49-F238E27FC236}">
                <a16:creationId xmlns:a16="http://schemas.microsoft.com/office/drawing/2014/main" id="{8947069C-CE15-4065-BF34-D759DB8DEBC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260414" y="3912420"/>
            <a:ext cx="2219324" cy="2219324"/>
          </a:xfrm>
          <a:prstGeom prst="rect">
            <a:avLst/>
          </a:prstGeom>
        </p:spPr>
      </p:pic>
      <p:pic>
        <p:nvPicPr>
          <p:cNvPr id="13" name="Graphic 12" descr="User">
            <a:extLst>
              <a:ext uri="{FF2B5EF4-FFF2-40B4-BE49-F238E27FC236}">
                <a16:creationId xmlns:a16="http://schemas.microsoft.com/office/drawing/2014/main" id="{3234A004-F2F5-406C-B555-9E8022EF344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905780" y="1932948"/>
            <a:ext cx="1979472" cy="1979472"/>
          </a:xfrm>
          <a:prstGeom prst="rect">
            <a:avLst/>
          </a:prstGeom>
        </p:spPr>
      </p:pic>
    </p:spTree>
    <p:extLst>
      <p:ext uri="{BB962C8B-B14F-4D97-AF65-F5344CB8AC3E}">
        <p14:creationId xmlns:p14="http://schemas.microsoft.com/office/powerpoint/2010/main" val="3538198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EBF09B9-20D4-4F6B-BA52-A604C9C6E343}"/>
              </a:ext>
            </a:extLst>
          </p:cNvPr>
          <p:cNvSpPr txBox="1"/>
          <p:nvPr/>
        </p:nvSpPr>
        <p:spPr>
          <a:xfrm>
            <a:off x="3581400" y="1307174"/>
            <a:ext cx="5029200" cy="707886"/>
          </a:xfrm>
          <a:prstGeom prst="rect">
            <a:avLst/>
          </a:prstGeom>
          <a:noFill/>
        </p:spPr>
        <p:txBody>
          <a:bodyPr wrap="square" rtlCol="0">
            <a:spAutoFit/>
          </a:bodyPr>
          <a:lstStyle/>
          <a:p>
            <a:pPr algn="ctr"/>
            <a:r>
              <a:rPr lang="en-US" sz="4000" b="1" dirty="0">
                <a:solidFill>
                  <a:srgbClr val="7030A0"/>
                </a:solidFill>
              </a:rPr>
              <a:t>Classical Conditioning</a:t>
            </a:r>
          </a:p>
        </p:txBody>
      </p:sp>
      <p:sp>
        <p:nvSpPr>
          <p:cNvPr id="5" name="TextBox 4">
            <a:extLst>
              <a:ext uri="{FF2B5EF4-FFF2-40B4-BE49-F238E27FC236}">
                <a16:creationId xmlns:a16="http://schemas.microsoft.com/office/drawing/2014/main" id="{54B336B4-F16E-4656-BF94-8EA2703C20E0}"/>
              </a:ext>
            </a:extLst>
          </p:cNvPr>
          <p:cNvSpPr txBox="1"/>
          <p:nvPr/>
        </p:nvSpPr>
        <p:spPr>
          <a:xfrm>
            <a:off x="2143125" y="2203179"/>
            <a:ext cx="609600" cy="523220"/>
          </a:xfrm>
          <a:prstGeom prst="rect">
            <a:avLst/>
          </a:prstGeom>
          <a:noFill/>
        </p:spPr>
        <p:txBody>
          <a:bodyPr wrap="square" rtlCol="0">
            <a:spAutoFit/>
          </a:bodyPr>
          <a:lstStyle/>
          <a:p>
            <a:pPr algn="ctr"/>
            <a:r>
              <a:rPr lang="en-US" sz="2800" b="1" dirty="0"/>
              <a:t>US</a:t>
            </a:r>
          </a:p>
        </p:txBody>
      </p:sp>
      <p:sp>
        <p:nvSpPr>
          <p:cNvPr id="6" name="TextBox 5">
            <a:extLst>
              <a:ext uri="{FF2B5EF4-FFF2-40B4-BE49-F238E27FC236}">
                <a16:creationId xmlns:a16="http://schemas.microsoft.com/office/drawing/2014/main" id="{ACFC6332-24FF-4078-9A53-B177EF26ED87}"/>
              </a:ext>
            </a:extLst>
          </p:cNvPr>
          <p:cNvSpPr txBox="1"/>
          <p:nvPr/>
        </p:nvSpPr>
        <p:spPr>
          <a:xfrm>
            <a:off x="3943349" y="2205624"/>
            <a:ext cx="733425" cy="523220"/>
          </a:xfrm>
          <a:prstGeom prst="rect">
            <a:avLst/>
          </a:prstGeom>
          <a:noFill/>
        </p:spPr>
        <p:txBody>
          <a:bodyPr wrap="square" rtlCol="0">
            <a:spAutoFit/>
          </a:bodyPr>
          <a:lstStyle/>
          <a:p>
            <a:pPr algn="ctr"/>
            <a:r>
              <a:rPr lang="en-US" sz="2800" b="1" dirty="0"/>
              <a:t>UR</a:t>
            </a:r>
          </a:p>
        </p:txBody>
      </p:sp>
      <p:sp>
        <p:nvSpPr>
          <p:cNvPr id="7" name="TextBox 6">
            <a:extLst>
              <a:ext uri="{FF2B5EF4-FFF2-40B4-BE49-F238E27FC236}">
                <a16:creationId xmlns:a16="http://schemas.microsoft.com/office/drawing/2014/main" id="{25525351-A738-4E5B-A3F5-DFAF8E14A877}"/>
              </a:ext>
            </a:extLst>
          </p:cNvPr>
          <p:cNvSpPr txBox="1"/>
          <p:nvPr/>
        </p:nvSpPr>
        <p:spPr>
          <a:xfrm>
            <a:off x="7515228" y="2203179"/>
            <a:ext cx="609600" cy="523220"/>
          </a:xfrm>
          <a:prstGeom prst="rect">
            <a:avLst/>
          </a:prstGeom>
          <a:noFill/>
        </p:spPr>
        <p:txBody>
          <a:bodyPr wrap="square" rtlCol="0">
            <a:spAutoFit/>
          </a:bodyPr>
          <a:lstStyle/>
          <a:p>
            <a:pPr algn="ctr"/>
            <a:r>
              <a:rPr lang="en-US" sz="2800" b="1" dirty="0"/>
              <a:t>CS</a:t>
            </a:r>
          </a:p>
        </p:txBody>
      </p:sp>
      <p:sp>
        <p:nvSpPr>
          <p:cNvPr id="8" name="TextBox 7">
            <a:extLst>
              <a:ext uri="{FF2B5EF4-FFF2-40B4-BE49-F238E27FC236}">
                <a16:creationId xmlns:a16="http://schemas.microsoft.com/office/drawing/2014/main" id="{8C21C01F-F3C5-46C6-9295-7CF70148C3DE}"/>
              </a:ext>
            </a:extLst>
          </p:cNvPr>
          <p:cNvSpPr txBox="1"/>
          <p:nvPr/>
        </p:nvSpPr>
        <p:spPr>
          <a:xfrm>
            <a:off x="9258300" y="2195840"/>
            <a:ext cx="609600" cy="523220"/>
          </a:xfrm>
          <a:prstGeom prst="rect">
            <a:avLst/>
          </a:prstGeom>
          <a:noFill/>
        </p:spPr>
        <p:txBody>
          <a:bodyPr wrap="square" rtlCol="0">
            <a:spAutoFit/>
          </a:bodyPr>
          <a:lstStyle/>
          <a:p>
            <a:pPr algn="ctr"/>
            <a:r>
              <a:rPr lang="en-US" sz="2800" b="1" dirty="0"/>
              <a:t>CR</a:t>
            </a:r>
          </a:p>
        </p:txBody>
      </p:sp>
      <p:cxnSp>
        <p:nvCxnSpPr>
          <p:cNvPr id="9" name="Straight Arrow Connector 8">
            <a:extLst>
              <a:ext uri="{FF2B5EF4-FFF2-40B4-BE49-F238E27FC236}">
                <a16:creationId xmlns:a16="http://schemas.microsoft.com/office/drawing/2014/main" id="{59E2B348-C394-41E6-8F2D-C94965844F63}"/>
              </a:ext>
            </a:extLst>
          </p:cNvPr>
          <p:cNvCxnSpPr>
            <a:cxnSpLocks/>
            <a:endCxn id="6" idx="1"/>
          </p:cNvCxnSpPr>
          <p:nvPr/>
        </p:nvCxnSpPr>
        <p:spPr>
          <a:xfrm>
            <a:off x="2933700" y="2457450"/>
            <a:ext cx="1009649" cy="9784"/>
          </a:xfrm>
          <a:prstGeom prst="straightConnector1">
            <a:avLst/>
          </a:prstGeom>
          <a:ln w="123825" cap="rnd">
            <a:tailEnd type="stealth"/>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B24B68F-A833-4237-AE42-710D3DAA0C42}"/>
              </a:ext>
            </a:extLst>
          </p:cNvPr>
          <p:cNvCxnSpPr>
            <a:cxnSpLocks/>
          </p:cNvCxnSpPr>
          <p:nvPr/>
        </p:nvCxnSpPr>
        <p:spPr>
          <a:xfrm>
            <a:off x="8248651" y="2457450"/>
            <a:ext cx="1009649" cy="9784"/>
          </a:xfrm>
          <a:prstGeom prst="straightConnector1">
            <a:avLst/>
          </a:prstGeom>
          <a:ln w="123825" cap="rnd">
            <a:tailEnd type="stealth"/>
          </a:ln>
        </p:spPr>
        <p:style>
          <a:lnRef idx="1">
            <a:schemeClr val="accent1"/>
          </a:lnRef>
          <a:fillRef idx="0">
            <a:schemeClr val="accent1"/>
          </a:fillRef>
          <a:effectRef idx="0">
            <a:schemeClr val="accent1"/>
          </a:effectRef>
          <a:fontRef idx="minor">
            <a:schemeClr val="tx1"/>
          </a:fontRef>
        </p:style>
      </p:cxnSp>
      <p:pic>
        <p:nvPicPr>
          <p:cNvPr id="13" name="Graphic 12" descr="School boy">
            <a:extLst>
              <a:ext uri="{FF2B5EF4-FFF2-40B4-BE49-F238E27FC236}">
                <a16:creationId xmlns:a16="http://schemas.microsoft.com/office/drawing/2014/main" id="{71786618-EF7E-4120-B9FD-E168F743CF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88094" y="3622143"/>
            <a:ext cx="1186940" cy="1186940"/>
          </a:xfrm>
          <a:prstGeom prst="rect">
            <a:avLst/>
          </a:prstGeom>
        </p:spPr>
      </p:pic>
      <p:pic>
        <p:nvPicPr>
          <p:cNvPr id="14" name="Graphic 13" descr="Male profile">
            <a:extLst>
              <a:ext uri="{FF2B5EF4-FFF2-40B4-BE49-F238E27FC236}">
                <a16:creationId xmlns:a16="http://schemas.microsoft.com/office/drawing/2014/main" id="{C98BE0C5-AE82-40CE-80F8-E66DE53E273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22714" y="4373344"/>
            <a:ext cx="1330761" cy="1330761"/>
          </a:xfrm>
          <a:prstGeom prst="rect">
            <a:avLst/>
          </a:prstGeom>
        </p:spPr>
      </p:pic>
      <p:pic>
        <p:nvPicPr>
          <p:cNvPr id="15" name="Graphic 14" descr="User">
            <a:extLst>
              <a:ext uri="{FF2B5EF4-FFF2-40B4-BE49-F238E27FC236}">
                <a16:creationId xmlns:a16="http://schemas.microsoft.com/office/drawing/2014/main" id="{2BB019D8-3F63-4DA8-BF92-54D8469BAE1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03810" y="3271673"/>
            <a:ext cx="1186940" cy="1186940"/>
          </a:xfrm>
          <a:prstGeom prst="rect">
            <a:avLst/>
          </a:prstGeom>
        </p:spPr>
      </p:pic>
      <p:pic>
        <p:nvPicPr>
          <p:cNvPr id="16" name="Graphic 15" descr="Male profile">
            <a:extLst>
              <a:ext uri="{FF2B5EF4-FFF2-40B4-BE49-F238E27FC236}">
                <a16:creationId xmlns:a16="http://schemas.microsoft.com/office/drawing/2014/main" id="{DC02A5B4-7CCA-4DBF-AA62-D1270B4EE7C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97719" y="3220593"/>
            <a:ext cx="1330761" cy="1330761"/>
          </a:xfrm>
          <a:prstGeom prst="rect">
            <a:avLst/>
          </a:prstGeom>
        </p:spPr>
      </p:pic>
      <p:pic>
        <p:nvPicPr>
          <p:cNvPr id="17" name="Graphic 16" descr="Male profile">
            <a:extLst>
              <a:ext uri="{FF2B5EF4-FFF2-40B4-BE49-F238E27FC236}">
                <a16:creationId xmlns:a16="http://schemas.microsoft.com/office/drawing/2014/main" id="{BA7E3A45-C2A4-47CB-AB5F-F1BA55044A9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54068" y="3192032"/>
            <a:ext cx="1768912" cy="1768912"/>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Factors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le profile">
            <a:extLst>
              <a:ext uri="{FF2B5EF4-FFF2-40B4-BE49-F238E27FC236}">
                <a16:creationId xmlns:a16="http://schemas.microsoft.com/office/drawing/2014/main" id="{43532C69-31A5-42A3-9FD0-77E1BC2D27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87392" y="2496706"/>
            <a:ext cx="2732307" cy="2732307"/>
          </a:xfrm>
          <a:prstGeom prst="rect">
            <a:avLst/>
          </a:prstGeom>
        </p:spPr>
      </p:pic>
      <p:pic>
        <p:nvPicPr>
          <p:cNvPr id="3" name="Graphic 2" descr="Thought bubble">
            <a:extLst>
              <a:ext uri="{FF2B5EF4-FFF2-40B4-BE49-F238E27FC236}">
                <a16:creationId xmlns:a16="http://schemas.microsoft.com/office/drawing/2014/main" id="{1EEC7702-669D-4C9C-BFA6-46237F0C2DB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19550" y="1482410"/>
            <a:ext cx="1776450" cy="1776450"/>
          </a:xfrm>
          <a:prstGeom prst="rect">
            <a:avLst/>
          </a:prstGeom>
        </p:spPr>
      </p:pic>
      <p:pic>
        <p:nvPicPr>
          <p:cNvPr id="6" name="Graphic 5" descr="Sad face with no fill">
            <a:extLst>
              <a:ext uri="{FF2B5EF4-FFF2-40B4-BE49-F238E27FC236}">
                <a16:creationId xmlns:a16="http://schemas.microsoft.com/office/drawing/2014/main" id="{E7516690-02E7-4AA9-820F-572D692B1C8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53250" y="1625131"/>
            <a:ext cx="1766925" cy="1766925"/>
          </a:xfrm>
          <a:prstGeom prst="rect">
            <a:avLst/>
          </a:prstGeom>
        </p:spPr>
      </p:pic>
      <p:pic>
        <p:nvPicPr>
          <p:cNvPr id="8" name="Graphic 7" descr="Thumbs up sign">
            <a:extLst>
              <a:ext uri="{FF2B5EF4-FFF2-40B4-BE49-F238E27FC236}">
                <a16:creationId xmlns:a16="http://schemas.microsoft.com/office/drawing/2014/main" id="{4A004AB2-99A8-4BA6-B762-655AC688B0C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0800000">
            <a:off x="7243725" y="3343275"/>
            <a:ext cx="1776450" cy="1776450"/>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436</Words>
  <Application>Microsoft Office PowerPoint</Application>
  <PresentationFormat>Widescreen</PresentationFormat>
  <Paragraphs>40</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23</cp:revision>
  <dcterms:created xsi:type="dcterms:W3CDTF">2017-06-16T13:06:21Z</dcterms:created>
  <dcterms:modified xsi:type="dcterms:W3CDTF">2019-06-21T19:59:10Z</dcterms:modified>
</cp:coreProperties>
</file>