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79" r:id="rId3"/>
    <p:sldId id="257" r:id="rId4"/>
    <p:sldId id="258" r:id="rId5"/>
    <p:sldId id="259" r:id="rId6"/>
    <p:sldId id="260" r:id="rId7"/>
    <p:sldId id="261" r:id="rId8"/>
    <p:sldId id="262" r:id="rId9"/>
    <p:sldId id="263" r:id="rId10"/>
    <p:sldId id="280" r:id="rId11"/>
    <p:sldId id="281" r:id="rId12"/>
    <p:sldId id="282" r:id="rId13"/>
    <p:sldId id="283" r:id="rId14"/>
    <p:sldId id="28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F0066"/>
    <a:srgbClr val="FF9999"/>
    <a:srgbClr val="FFCC00"/>
    <a:srgbClr val="FFCC66"/>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section, we will discuss mood disorders that are characterized by severe disturbances in mood and emotions.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Cortisol also seems to be a culprit. Normally, cortisol release helps to trigger the fight-or-flight response. In depression, cortisol levels are increased, and this increase activates the amygdala and deactivates the prefrontal cortex.</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39014347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cognitive view of depression indicates that depression is triggered by negative thoughts, interpretations, and expectations. Individuals with depression likely have depressed schemas and see events in a negative way. These schemas prompt dysfunctional and pessimistic thoughts about the self, the world, and the future.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17665734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Individuals may experience hopelessness, which results from a tendency to perceive negative life events as having stable (will never change) and global (will impact my whole life) causes. That is certainly different from an approach that the same situation is both fixable and limited in impact. Also, thoughts about one’s own depression or rumination can lengthen an episode.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15510031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risk of depression is suicide. Suicide is more common among men but that may be due to the weapon of choice—firearms. Risk factors for suicide include having issues with substance use, past suicide attempts, access to lethal means, withdrawal from social relationships, a sense of entrapment or feeling unable to escape, being a victim of bullying, and suicide in a family member.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58024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is important to keep in mind that all of us experience variations in our moods and emotions, which are usually caused by events in our lives. In the case of a disorder, however, these variations are extreme and interfere with daily life.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DSM-5 includes both depressive disorders and bipolar and related disorders. In major depressive disorder, individuals experience intense and persistent sadness that </a:t>
            </a:r>
            <a:r>
              <a:rPr lang="en-US" sz="1200" kern="1200">
                <a:solidFill>
                  <a:schemeClr val="tx1"/>
                </a:solidFill>
                <a:effectLst/>
                <a:latin typeface="+mn-lt"/>
                <a:ea typeface="+mn-ea"/>
                <a:cs typeface="+mn-cs"/>
              </a:rPr>
              <a:t>occurs most </a:t>
            </a:r>
            <a:r>
              <a:rPr lang="en-US" sz="1200" kern="1200" dirty="0">
                <a:solidFill>
                  <a:schemeClr val="tx1"/>
                </a:solidFill>
                <a:effectLst/>
                <a:latin typeface="+mn-lt"/>
                <a:ea typeface="+mn-ea"/>
                <a:cs typeface="+mn-cs"/>
              </a:rPr>
              <a:t>of the day, nearly every day, accompanied by a loss of interest in activities the person finds enjoyable. Some other symptoms include significant change in weight, difficulty sleeping, fatigue, feelings of worthlessness, and suicidal ideation.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Major depressive disorder is kind of like the “common cold” of mental health—6.6% of people have depression each year, which is a relatively high prevalence for a disorder. Having one episode of depression increases the likelihood of having another in the future. Women are more likely to report depression. Possible risk factors include being unemployed, earning less than $20,000 a year, or living in urban areas.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different subtypes of depression. A seasonal pattern indicates the person experiences depression only during certain times of the year. Peripartum onset refers to depression that applies to pregnant women or women who have recently given birth. Persistent depressive disorder refers to individuals who are chronically depressed.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bipolar disorder, a person experiences moods that vary from depression to mania. To be diagnosed, the person must have at least one manic episode, characterized by elevated or irritable mood and abnormally increased activity levels. Other symptoms include rapid speaking, euphoria, switching from one topic to the next in rapid succession, risk-taking, or taking on several tasks at the same time due to an inflated sense of accomplishment.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Bipolar disorder has about a 1% prevalence rate with men diagnosed more than women. Many do not receive treatment and a good proportion (about one in three) attempt suicide.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it comes to causes, mood disorders have a strong genetic component. People with mood disorders also often have chemical imbalances, specifically norepinephrine and serotonin. There are also differences in brain areas for these disorders.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amygdala has increased activity, especially in response to negative stimuli. The prefrontal cortex also has less activation, which would normally dampen the response of the amygdala. These findings indicate that depressed individuals are more likely to respond negatively and have greater difficulty controlling those negative emotions.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3232604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9.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image" Target="../media/image33.svg"/><Relationship Id="rId13" Type="http://schemas.openxmlformats.org/officeDocument/2006/relationships/image" Target="../media/image36.png"/><Relationship Id="rId3" Type="http://schemas.openxmlformats.org/officeDocument/2006/relationships/image" Target="../media/image9.png"/><Relationship Id="rId7" Type="http://schemas.openxmlformats.org/officeDocument/2006/relationships/image" Target="../media/image32.png"/><Relationship Id="rId12" Type="http://schemas.openxmlformats.org/officeDocument/2006/relationships/image" Target="../media/image24.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1.svg"/><Relationship Id="rId11" Type="http://schemas.openxmlformats.org/officeDocument/2006/relationships/image" Target="../media/image23.png"/><Relationship Id="rId5" Type="http://schemas.openxmlformats.org/officeDocument/2006/relationships/image" Target="../media/image30.png"/><Relationship Id="rId10" Type="http://schemas.openxmlformats.org/officeDocument/2006/relationships/image" Target="../media/image35.svg"/><Relationship Id="rId4" Type="http://schemas.openxmlformats.org/officeDocument/2006/relationships/image" Target="../media/image10.svg"/><Relationship Id="rId9" Type="http://schemas.openxmlformats.org/officeDocument/2006/relationships/image" Target="../media/image34.png"/><Relationship Id="rId14" Type="http://schemas.openxmlformats.org/officeDocument/2006/relationships/image" Target="../media/image37.svg"/></Relationships>
</file>

<file path=ppt/slides/_rels/slide1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35.svg"/></Relationships>
</file>

<file path=ppt/slides/_rels/slide13.xml.rels><?xml version="1.0" encoding="UTF-8" standalone="yes"?>
<Relationships xmlns="http://schemas.openxmlformats.org/package/2006/relationships"><Relationship Id="rId8" Type="http://schemas.openxmlformats.org/officeDocument/2006/relationships/image" Target="../media/image41.svg"/><Relationship Id="rId3" Type="http://schemas.openxmlformats.org/officeDocument/2006/relationships/image" Target="../media/image23.png"/><Relationship Id="rId7" Type="http://schemas.openxmlformats.org/officeDocument/2006/relationships/image" Target="../media/image40.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9.svg"/><Relationship Id="rId5" Type="http://schemas.openxmlformats.org/officeDocument/2006/relationships/image" Target="../media/image38.png"/><Relationship Id="rId10" Type="http://schemas.openxmlformats.org/officeDocument/2006/relationships/image" Target="../media/image43.svg"/><Relationship Id="rId4" Type="http://schemas.openxmlformats.org/officeDocument/2006/relationships/image" Target="../media/image24.svg"/><Relationship Id="rId9" Type="http://schemas.openxmlformats.org/officeDocument/2006/relationships/image" Target="../media/image42.png"/></Relationships>
</file>

<file path=ppt/slides/_rels/slide14.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12.xml"/><Relationship Id="rId5" Type="http://schemas.openxmlformats.org/officeDocument/2006/relationships/image" Target="../media/image47.png"/><Relationship Id="rId4" Type="http://schemas.openxmlformats.org/officeDocument/2006/relationships/image" Target="../media/image4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8.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Mood Disorders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Cortisol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512C273B-0275-4E02-B04F-514EE912C4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0150" y="2021967"/>
            <a:ext cx="5943600" cy="3328416"/>
          </a:xfrm>
          <a:prstGeom prst="rect">
            <a:avLst/>
          </a:prstGeom>
        </p:spPr>
      </p:pic>
      <p:sp>
        <p:nvSpPr>
          <p:cNvPr id="6" name="TextBox 5">
            <a:extLst>
              <a:ext uri="{FF2B5EF4-FFF2-40B4-BE49-F238E27FC236}">
                <a16:creationId xmlns:a16="http://schemas.microsoft.com/office/drawing/2014/main" id="{13533A9F-DCB2-4F25-BB7F-76605DC76E09}"/>
              </a:ext>
            </a:extLst>
          </p:cNvPr>
          <p:cNvSpPr txBox="1"/>
          <p:nvPr/>
        </p:nvSpPr>
        <p:spPr>
          <a:xfrm>
            <a:off x="6374606" y="1913490"/>
            <a:ext cx="5024438" cy="707886"/>
          </a:xfrm>
          <a:prstGeom prst="rect">
            <a:avLst/>
          </a:prstGeom>
          <a:noFill/>
        </p:spPr>
        <p:txBody>
          <a:bodyPr wrap="square" rtlCol="0">
            <a:spAutoFit/>
          </a:bodyPr>
          <a:lstStyle/>
          <a:p>
            <a:pPr algn="ctr"/>
            <a:r>
              <a:rPr lang="en-US" sz="4000" b="1" dirty="0">
                <a:solidFill>
                  <a:srgbClr val="00B0F0"/>
                </a:solidFill>
              </a:rPr>
              <a:t>Amygdala</a:t>
            </a:r>
          </a:p>
        </p:txBody>
      </p:sp>
      <p:sp>
        <p:nvSpPr>
          <p:cNvPr id="7" name="TextBox 6">
            <a:extLst>
              <a:ext uri="{FF2B5EF4-FFF2-40B4-BE49-F238E27FC236}">
                <a16:creationId xmlns:a16="http://schemas.microsoft.com/office/drawing/2014/main" id="{55E1D461-905F-45E5-9E77-A17F6F8BA686}"/>
              </a:ext>
            </a:extLst>
          </p:cNvPr>
          <p:cNvSpPr txBox="1"/>
          <p:nvPr/>
        </p:nvSpPr>
        <p:spPr>
          <a:xfrm>
            <a:off x="7211615" y="3642423"/>
            <a:ext cx="3350419" cy="1323439"/>
          </a:xfrm>
          <a:prstGeom prst="rect">
            <a:avLst/>
          </a:prstGeom>
          <a:noFill/>
        </p:spPr>
        <p:txBody>
          <a:bodyPr wrap="square" rtlCol="0">
            <a:spAutoFit/>
          </a:bodyPr>
          <a:lstStyle/>
          <a:p>
            <a:pPr algn="ctr"/>
            <a:r>
              <a:rPr lang="en-US" sz="4000" b="1" dirty="0">
                <a:solidFill>
                  <a:schemeClr val="accent2"/>
                </a:solidFill>
              </a:rPr>
              <a:t>Prefrontal cortex</a:t>
            </a:r>
          </a:p>
        </p:txBody>
      </p:sp>
    </p:spTree>
    <p:extLst>
      <p:ext uri="{BB962C8B-B14F-4D97-AF65-F5344CB8AC3E}">
        <p14:creationId xmlns:p14="http://schemas.microsoft.com/office/powerpoint/2010/main" val="3034666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View of Depression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4EBD1934-ABE0-419F-AA27-833DBA04427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01" y="2680044"/>
            <a:ext cx="2058600" cy="2058600"/>
          </a:xfrm>
          <a:prstGeom prst="rect">
            <a:avLst/>
          </a:prstGeom>
        </p:spPr>
      </p:pic>
      <p:pic>
        <p:nvPicPr>
          <p:cNvPr id="5" name="Graphic 4" descr="Thought bubble">
            <a:extLst>
              <a:ext uri="{FF2B5EF4-FFF2-40B4-BE49-F238E27FC236}">
                <a16:creationId xmlns:a16="http://schemas.microsoft.com/office/drawing/2014/main" id="{A39AB30C-C2B2-4C1F-9CAC-CF17E5769D3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69972" y="1479053"/>
            <a:ext cx="1527525" cy="1527525"/>
          </a:xfrm>
          <a:prstGeom prst="rect">
            <a:avLst/>
          </a:prstGeom>
        </p:spPr>
      </p:pic>
      <p:pic>
        <p:nvPicPr>
          <p:cNvPr id="7" name="Graphic 6" descr="Sad face with solid fill">
            <a:extLst>
              <a:ext uri="{FF2B5EF4-FFF2-40B4-BE49-F238E27FC236}">
                <a16:creationId xmlns:a16="http://schemas.microsoft.com/office/drawing/2014/main" id="{5F073BC8-0300-4F71-AB56-D43FBEB22B2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89915" y="1927379"/>
            <a:ext cx="1781965" cy="1781965"/>
          </a:xfrm>
          <a:prstGeom prst="rect">
            <a:avLst/>
          </a:prstGeom>
        </p:spPr>
      </p:pic>
      <p:pic>
        <p:nvPicPr>
          <p:cNvPr id="9" name="Graphic 8" descr="Crying face with solid fill">
            <a:extLst>
              <a:ext uri="{FF2B5EF4-FFF2-40B4-BE49-F238E27FC236}">
                <a16:creationId xmlns:a16="http://schemas.microsoft.com/office/drawing/2014/main" id="{98510EB6-6470-41C0-B78E-C0CB03A3990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823620" y="2434578"/>
            <a:ext cx="1781965" cy="1781965"/>
          </a:xfrm>
          <a:prstGeom prst="rect">
            <a:avLst/>
          </a:prstGeom>
        </p:spPr>
      </p:pic>
      <p:pic>
        <p:nvPicPr>
          <p:cNvPr id="11" name="Graphic 10" descr="Man">
            <a:extLst>
              <a:ext uri="{FF2B5EF4-FFF2-40B4-BE49-F238E27FC236}">
                <a16:creationId xmlns:a16="http://schemas.microsoft.com/office/drawing/2014/main" id="{52E71C87-2694-443E-835E-2911ECBFA9C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605585" y="2680044"/>
            <a:ext cx="1706381" cy="1706381"/>
          </a:xfrm>
          <a:prstGeom prst="rect">
            <a:avLst/>
          </a:prstGeom>
        </p:spPr>
      </p:pic>
      <p:pic>
        <p:nvPicPr>
          <p:cNvPr id="13" name="Graphic 12" descr="Earth globe: Americas">
            <a:extLst>
              <a:ext uri="{FF2B5EF4-FFF2-40B4-BE49-F238E27FC236}">
                <a16:creationId xmlns:a16="http://schemas.microsoft.com/office/drawing/2014/main" id="{2702DD86-CE43-417F-A92F-1FBE8E8BFA2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712899" y="2279999"/>
            <a:ext cx="2298001" cy="2298001"/>
          </a:xfrm>
          <a:prstGeom prst="rect">
            <a:avLst/>
          </a:prstGeom>
        </p:spPr>
      </p:pic>
      <p:sp>
        <p:nvSpPr>
          <p:cNvPr id="16" name="TextBox 15">
            <a:extLst>
              <a:ext uri="{FF2B5EF4-FFF2-40B4-BE49-F238E27FC236}">
                <a16:creationId xmlns:a16="http://schemas.microsoft.com/office/drawing/2014/main" id="{514E9BAF-0652-468F-8D01-0727D87C715F}"/>
              </a:ext>
            </a:extLst>
          </p:cNvPr>
          <p:cNvSpPr txBox="1"/>
          <p:nvPr/>
        </p:nvSpPr>
        <p:spPr>
          <a:xfrm>
            <a:off x="7904646" y="4578000"/>
            <a:ext cx="2814640" cy="707886"/>
          </a:xfrm>
          <a:prstGeom prst="rect">
            <a:avLst/>
          </a:prstGeom>
          <a:solidFill>
            <a:schemeClr val="tx1"/>
          </a:solidFill>
        </p:spPr>
        <p:txBody>
          <a:bodyPr wrap="square" rtlCol="0">
            <a:spAutoFit/>
          </a:bodyPr>
          <a:lstStyle/>
          <a:p>
            <a:pPr algn="ctr"/>
            <a:r>
              <a:rPr lang="en-US" sz="4000" b="1" dirty="0">
                <a:solidFill>
                  <a:schemeClr val="bg1"/>
                </a:solidFill>
              </a:rPr>
              <a:t>Future</a:t>
            </a:r>
          </a:p>
        </p:txBody>
      </p:sp>
    </p:spTree>
    <p:extLst>
      <p:ext uri="{BB962C8B-B14F-4D97-AF65-F5344CB8AC3E}">
        <p14:creationId xmlns:p14="http://schemas.microsoft.com/office/powerpoint/2010/main" val="1788564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View of Depression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Crying face with solid fill">
            <a:extLst>
              <a:ext uri="{FF2B5EF4-FFF2-40B4-BE49-F238E27FC236}">
                <a16:creationId xmlns:a16="http://schemas.microsoft.com/office/drawing/2014/main" id="{94DE1ED3-FF6C-4681-A06C-B60EDA40AF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00071" y="2148829"/>
            <a:ext cx="3118496" cy="3118496"/>
          </a:xfrm>
          <a:prstGeom prst="rect">
            <a:avLst/>
          </a:prstGeom>
        </p:spPr>
      </p:pic>
      <p:pic>
        <p:nvPicPr>
          <p:cNvPr id="5" name="Graphic 4" descr="Thought bubble">
            <a:extLst>
              <a:ext uri="{FF2B5EF4-FFF2-40B4-BE49-F238E27FC236}">
                <a16:creationId xmlns:a16="http://schemas.microsoft.com/office/drawing/2014/main" id="{0B252698-CFF5-4C70-ABC3-E549F72372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84572" y="2132686"/>
            <a:ext cx="2592628" cy="2592628"/>
          </a:xfrm>
          <a:prstGeom prst="rect">
            <a:avLst/>
          </a:prstGeom>
        </p:spPr>
      </p:pic>
      <p:sp>
        <p:nvSpPr>
          <p:cNvPr id="6" name="TextBox 5">
            <a:extLst>
              <a:ext uri="{FF2B5EF4-FFF2-40B4-BE49-F238E27FC236}">
                <a16:creationId xmlns:a16="http://schemas.microsoft.com/office/drawing/2014/main" id="{A8CE45BE-80CD-4CBC-8350-3DB04AD65D7F}"/>
              </a:ext>
            </a:extLst>
          </p:cNvPr>
          <p:cNvSpPr txBox="1"/>
          <p:nvPr/>
        </p:nvSpPr>
        <p:spPr>
          <a:xfrm>
            <a:off x="613172" y="3429000"/>
            <a:ext cx="1821657" cy="707886"/>
          </a:xfrm>
          <a:prstGeom prst="rect">
            <a:avLst/>
          </a:prstGeom>
          <a:solidFill>
            <a:schemeClr val="tx1"/>
          </a:solidFill>
        </p:spPr>
        <p:txBody>
          <a:bodyPr wrap="square" rtlCol="0">
            <a:spAutoFit/>
          </a:bodyPr>
          <a:lstStyle/>
          <a:p>
            <a:pPr algn="ctr"/>
            <a:r>
              <a:rPr lang="en-US" sz="4000" b="1" dirty="0">
                <a:solidFill>
                  <a:srgbClr val="00B0F0"/>
                </a:solidFill>
              </a:rPr>
              <a:t>Stable</a:t>
            </a:r>
          </a:p>
        </p:txBody>
      </p:sp>
      <p:sp>
        <p:nvSpPr>
          <p:cNvPr id="7" name="TextBox 6">
            <a:extLst>
              <a:ext uri="{FF2B5EF4-FFF2-40B4-BE49-F238E27FC236}">
                <a16:creationId xmlns:a16="http://schemas.microsoft.com/office/drawing/2014/main" id="{B79CBE4F-40BC-43CC-9207-C942DBDA634E}"/>
              </a:ext>
            </a:extLst>
          </p:cNvPr>
          <p:cNvSpPr txBox="1"/>
          <p:nvPr/>
        </p:nvSpPr>
        <p:spPr>
          <a:xfrm>
            <a:off x="3365994" y="3429000"/>
            <a:ext cx="1821657" cy="707886"/>
          </a:xfrm>
          <a:prstGeom prst="rect">
            <a:avLst/>
          </a:prstGeom>
          <a:solidFill>
            <a:schemeClr val="tx1"/>
          </a:solidFill>
        </p:spPr>
        <p:txBody>
          <a:bodyPr wrap="square" rtlCol="0">
            <a:spAutoFit/>
          </a:bodyPr>
          <a:lstStyle/>
          <a:p>
            <a:pPr algn="ctr"/>
            <a:r>
              <a:rPr lang="en-US" sz="4000" b="1" dirty="0">
                <a:solidFill>
                  <a:srgbClr val="FF0066"/>
                </a:solidFill>
              </a:rPr>
              <a:t>Global</a:t>
            </a:r>
          </a:p>
        </p:txBody>
      </p:sp>
      <p:sp>
        <p:nvSpPr>
          <p:cNvPr id="8" name="TextBox 7">
            <a:extLst>
              <a:ext uri="{FF2B5EF4-FFF2-40B4-BE49-F238E27FC236}">
                <a16:creationId xmlns:a16="http://schemas.microsoft.com/office/drawing/2014/main" id="{C7729631-A03B-4201-95CA-69AB2C158DBB}"/>
              </a:ext>
            </a:extLst>
          </p:cNvPr>
          <p:cNvSpPr txBox="1"/>
          <p:nvPr/>
        </p:nvSpPr>
        <p:spPr>
          <a:xfrm>
            <a:off x="460134" y="2223726"/>
            <a:ext cx="5024438" cy="707886"/>
          </a:xfrm>
          <a:prstGeom prst="rect">
            <a:avLst/>
          </a:prstGeom>
          <a:noFill/>
        </p:spPr>
        <p:txBody>
          <a:bodyPr wrap="square" rtlCol="0">
            <a:spAutoFit/>
          </a:bodyPr>
          <a:lstStyle/>
          <a:p>
            <a:pPr algn="ctr"/>
            <a:r>
              <a:rPr lang="en-US" sz="4000" b="1" dirty="0">
                <a:solidFill>
                  <a:srgbClr val="FFC000"/>
                </a:solidFill>
              </a:rPr>
              <a:t>Hopelessness</a:t>
            </a:r>
          </a:p>
        </p:txBody>
      </p:sp>
    </p:spTree>
    <p:extLst>
      <p:ext uri="{BB962C8B-B14F-4D97-AF65-F5344CB8AC3E}">
        <p14:creationId xmlns:p14="http://schemas.microsoft.com/office/powerpoint/2010/main" val="3868679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Suicide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Man">
            <a:extLst>
              <a:ext uri="{FF2B5EF4-FFF2-40B4-BE49-F238E27FC236}">
                <a16:creationId xmlns:a16="http://schemas.microsoft.com/office/drawing/2014/main" id="{50D0B20F-581B-4CE4-BF1A-81CB26FA29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51237" y="2793004"/>
            <a:ext cx="2243265" cy="2243265"/>
          </a:xfrm>
          <a:prstGeom prst="rect">
            <a:avLst/>
          </a:prstGeom>
        </p:spPr>
      </p:pic>
      <p:pic>
        <p:nvPicPr>
          <p:cNvPr id="3" name="Graphic 2" descr="Skeleton">
            <a:extLst>
              <a:ext uri="{FF2B5EF4-FFF2-40B4-BE49-F238E27FC236}">
                <a16:creationId xmlns:a16="http://schemas.microsoft.com/office/drawing/2014/main" id="{ED2DE20B-B484-45B9-831A-C3CDFA0C8F7C}"/>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l="40859" r="40870" b="78272"/>
          <a:stretch/>
        </p:blipFill>
        <p:spPr>
          <a:xfrm>
            <a:off x="5101844" y="2401440"/>
            <a:ext cx="1988311" cy="2364478"/>
          </a:xfrm>
          <a:prstGeom prst="rect">
            <a:avLst/>
          </a:prstGeom>
        </p:spPr>
      </p:pic>
      <p:pic>
        <p:nvPicPr>
          <p:cNvPr id="6" name="Graphic 5" descr="Beer">
            <a:extLst>
              <a:ext uri="{FF2B5EF4-FFF2-40B4-BE49-F238E27FC236}">
                <a16:creationId xmlns:a16="http://schemas.microsoft.com/office/drawing/2014/main" id="{18AB2FDC-3E9E-4CF4-A5C5-719B81E717F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831335" y="1928418"/>
            <a:ext cx="1238239" cy="1238239"/>
          </a:xfrm>
          <a:prstGeom prst="rect">
            <a:avLst/>
          </a:prstGeom>
        </p:spPr>
      </p:pic>
      <p:pic>
        <p:nvPicPr>
          <p:cNvPr id="8" name="Graphic 7" descr="Wine">
            <a:extLst>
              <a:ext uri="{FF2B5EF4-FFF2-40B4-BE49-F238E27FC236}">
                <a16:creationId xmlns:a16="http://schemas.microsoft.com/office/drawing/2014/main" id="{144FD8A5-9EF5-412D-A88D-07850B1EC2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564765" y="2809875"/>
            <a:ext cx="1238249" cy="1238249"/>
          </a:xfrm>
          <a:prstGeom prst="rect">
            <a:avLst/>
          </a:prstGeom>
        </p:spPr>
      </p:pic>
      <p:sp>
        <p:nvSpPr>
          <p:cNvPr id="11" name="TextBox 10">
            <a:extLst>
              <a:ext uri="{FF2B5EF4-FFF2-40B4-BE49-F238E27FC236}">
                <a16:creationId xmlns:a16="http://schemas.microsoft.com/office/drawing/2014/main" id="{2C1246D5-8B0F-4951-9F7C-008C6E468B02}"/>
              </a:ext>
            </a:extLst>
          </p:cNvPr>
          <p:cNvSpPr txBox="1"/>
          <p:nvPr/>
        </p:nvSpPr>
        <p:spPr>
          <a:xfrm>
            <a:off x="3583780" y="1718772"/>
            <a:ext cx="5024438" cy="707886"/>
          </a:xfrm>
          <a:prstGeom prst="rect">
            <a:avLst/>
          </a:prstGeom>
          <a:noFill/>
        </p:spPr>
        <p:txBody>
          <a:bodyPr wrap="square" rtlCol="0">
            <a:spAutoFit/>
          </a:bodyPr>
          <a:lstStyle/>
          <a:p>
            <a:pPr algn="ctr"/>
            <a:r>
              <a:rPr lang="en-US" sz="4000" b="1" dirty="0">
                <a:solidFill>
                  <a:srgbClr val="00B050"/>
                </a:solidFill>
              </a:rPr>
              <a:t>Past attempts</a:t>
            </a:r>
          </a:p>
        </p:txBody>
      </p:sp>
      <p:sp>
        <p:nvSpPr>
          <p:cNvPr id="12" name="TextBox 11">
            <a:extLst>
              <a:ext uri="{FF2B5EF4-FFF2-40B4-BE49-F238E27FC236}">
                <a16:creationId xmlns:a16="http://schemas.microsoft.com/office/drawing/2014/main" id="{3DD318CC-4F28-4160-A010-202B0C89ED16}"/>
              </a:ext>
            </a:extLst>
          </p:cNvPr>
          <p:cNvSpPr txBox="1"/>
          <p:nvPr/>
        </p:nvSpPr>
        <p:spPr>
          <a:xfrm>
            <a:off x="3583780" y="5149135"/>
            <a:ext cx="5024438" cy="707886"/>
          </a:xfrm>
          <a:prstGeom prst="rect">
            <a:avLst/>
          </a:prstGeom>
          <a:noFill/>
        </p:spPr>
        <p:txBody>
          <a:bodyPr wrap="square" rtlCol="0">
            <a:spAutoFit/>
          </a:bodyPr>
          <a:lstStyle/>
          <a:p>
            <a:pPr algn="ctr"/>
            <a:r>
              <a:rPr lang="en-US" sz="4000" b="1" dirty="0">
                <a:solidFill>
                  <a:schemeClr val="bg2">
                    <a:lumMod val="75000"/>
                  </a:schemeClr>
                </a:solidFill>
              </a:rPr>
              <a:t>Isolation</a:t>
            </a:r>
          </a:p>
        </p:txBody>
      </p:sp>
      <p:sp>
        <p:nvSpPr>
          <p:cNvPr id="13" name="TextBox 12">
            <a:extLst>
              <a:ext uri="{FF2B5EF4-FFF2-40B4-BE49-F238E27FC236}">
                <a16:creationId xmlns:a16="http://schemas.microsoft.com/office/drawing/2014/main" id="{D14B96FA-D201-4CAC-80B9-81218B553A2F}"/>
              </a:ext>
            </a:extLst>
          </p:cNvPr>
          <p:cNvSpPr txBox="1"/>
          <p:nvPr/>
        </p:nvSpPr>
        <p:spPr>
          <a:xfrm>
            <a:off x="6993730" y="2408546"/>
            <a:ext cx="5024438" cy="707886"/>
          </a:xfrm>
          <a:prstGeom prst="rect">
            <a:avLst/>
          </a:prstGeom>
          <a:noFill/>
        </p:spPr>
        <p:txBody>
          <a:bodyPr wrap="square" rtlCol="0">
            <a:spAutoFit/>
          </a:bodyPr>
          <a:lstStyle/>
          <a:p>
            <a:pPr algn="ctr"/>
            <a:r>
              <a:rPr lang="en-US" sz="4000" b="1" dirty="0">
                <a:solidFill>
                  <a:srgbClr val="FFC000"/>
                </a:solidFill>
              </a:rPr>
              <a:t>Unable to escape</a:t>
            </a:r>
          </a:p>
        </p:txBody>
      </p:sp>
      <p:sp>
        <p:nvSpPr>
          <p:cNvPr id="14" name="TextBox 13">
            <a:extLst>
              <a:ext uri="{FF2B5EF4-FFF2-40B4-BE49-F238E27FC236}">
                <a16:creationId xmlns:a16="http://schemas.microsoft.com/office/drawing/2014/main" id="{476CF8D0-7D7C-47ED-A077-9970C844275B}"/>
              </a:ext>
            </a:extLst>
          </p:cNvPr>
          <p:cNvSpPr txBox="1"/>
          <p:nvPr/>
        </p:nvSpPr>
        <p:spPr>
          <a:xfrm>
            <a:off x="6993730" y="3340238"/>
            <a:ext cx="5024438" cy="707886"/>
          </a:xfrm>
          <a:prstGeom prst="rect">
            <a:avLst/>
          </a:prstGeom>
          <a:noFill/>
        </p:spPr>
        <p:txBody>
          <a:bodyPr wrap="square" rtlCol="0">
            <a:spAutoFit/>
          </a:bodyPr>
          <a:lstStyle/>
          <a:p>
            <a:pPr algn="ctr"/>
            <a:r>
              <a:rPr lang="en-US" sz="4000" b="1" dirty="0">
                <a:solidFill>
                  <a:schemeClr val="accent2"/>
                </a:solidFill>
              </a:rPr>
              <a:t>Bullying victim</a:t>
            </a:r>
          </a:p>
        </p:txBody>
      </p:sp>
      <p:sp>
        <p:nvSpPr>
          <p:cNvPr id="15" name="TextBox 14">
            <a:extLst>
              <a:ext uri="{FF2B5EF4-FFF2-40B4-BE49-F238E27FC236}">
                <a16:creationId xmlns:a16="http://schemas.microsoft.com/office/drawing/2014/main" id="{70A6CC0F-DB39-41BE-AF7E-C0F651DE7D1D}"/>
              </a:ext>
            </a:extLst>
          </p:cNvPr>
          <p:cNvSpPr txBox="1"/>
          <p:nvPr/>
        </p:nvSpPr>
        <p:spPr>
          <a:xfrm>
            <a:off x="7090155" y="4276158"/>
            <a:ext cx="5024438" cy="707886"/>
          </a:xfrm>
          <a:prstGeom prst="rect">
            <a:avLst/>
          </a:prstGeom>
          <a:noFill/>
        </p:spPr>
        <p:txBody>
          <a:bodyPr wrap="square" rtlCol="0">
            <a:spAutoFit/>
          </a:bodyPr>
          <a:lstStyle/>
          <a:p>
            <a:pPr algn="ctr"/>
            <a:r>
              <a:rPr lang="en-US" sz="4000" b="1" dirty="0">
                <a:solidFill>
                  <a:srgbClr val="009999"/>
                </a:solidFill>
              </a:rPr>
              <a:t>Family history</a:t>
            </a:r>
          </a:p>
        </p:txBody>
      </p:sp>
    </p:spTree>
    <p:extLst>
      <p:ext uri="{BB962C8B-B14F-4D97-AF65-F5344CB8AC3E}">
        <p14:creationId xmlns:p14="http://schemas.microsoft.com/office/powerpoint/2010/main" val="3181634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Mood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Drama">
            <a:extLst>
              <a:ext uri="{FF2B5EF4-FFF2-40B4-BE49-F238E27FC236}">
                <a16:creationId xmlns:a16="http://schemas.microsoft.com/office/drawing/2014/main" id="{3E54A181-D06F-4802-BAAF-5A1F611651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71750" y="1933575"/>
            <a:ext cx="2857500" cy="2857500"/>
          </a:xfrm>
          <a:prstGeom prst="rect">
            <a:avLst/>
          </a:prstGeom>
        </p:spPr>
      </p:pic>
      <p:sp>
        <p:nvSpPr>
          <p:cNvPr id="4" name="TextBox 3">
            <a:extLst>
              <a:ext uri="{FF2B5EF4-FFF2-40B4-BE49-F238E27FC236}">
                <a16:creationId xmlns:a16="http://schemas.microsoft.com/office/drawing/2014/main" id="{433900D3-F192-4177-9FFC-5C7E2797B0BE}"/>
              </a:ext>
            </a:extLst>
          </p:cNvPr>
          <p:cNvSpPr txBox="1"/>
          <p:nvPr/>
        </p:nvSpPr>
        <p:spPr>
          <a:xfrm>
            <a:off x="6934200" y="2314575"/>
            <a:ext cx="2400300" cy="707886"/>
          </a:xfrm>
          <a:prstGeom prst="rect">
            <a:avLst/>
          </a:prstGeom>
          <a:noFill/>
        </p:spPr>
        <p:txBody>
          <a:bodyPr wrap="square" rtlCol="0">
            <a:spAutoFit/>
          </a:bodyPr>
          <a:lstStyle/>
          <a:p>
            <a:pPr algn="ctr"/>
            <a:r>
              <a:rPr lang="en-US" sz="4000" b="1" dirty="0">
                <a:solidFill>
                  <a:srgbClr val="FFC000"/>
                </a:solidFill>
              </a:rPr>
              <a:t>Extreme</a:t>
            </a:r>
          </a:p>
        </p:txBody>
      </p:sp>
      <p:sp>
        <p:nvSpPr>
          <p:cNvPr id="7" name="TextBox 6">
            <a:extLst>
              <a:ext uri="{FF2B5EF4-FFF2-40B4-BE49-F238E27FC236}">
                <a16:creationId xmlns:a16="http://schemas.microsoft.com/office/drawing/2014/main" id="{52A1CB87-6413-49AF-BBA8-7E6CBC88EDE5}"/>
              </a:ext>
            </a:extLst>
          </p:cNvPr>
          <p:cNvSpPr txBox="1"/>
          <p:nvPr/>
        </p:nvSpPr>
        <p:spPr>
          <a:xfrm>
            <a:off x="6162675" y="3491241"/>
            <a:ext cx="3943350" cy="707886"/>
          </a:xfrm>
          <a:prstGeom prst="rect">
            <a:avLst/>
          </a:prstGeom>
          <a:noFill/>
        </p:spPr>
        <p:txBody>
          <a:bodyPr wrap="square" rtlCol="0">
            <a:spAutoFit/>
          </a:bodyPr>
          <a:lstStyle/>
          <a:p>
            <a:pPr algn="ctr"/>
            <a:r>
              <a:rPr lang="en-US" sz="4000" b="1" dirty="0">
                <a:solidFill>
                  <a:schemeClr val="accent2"/>
                </a:solidFill>
              </a:rPr>
              <a:t>Interfere with life</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DSM-5 for Depression</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8D2562D-C011-4417-AD92-D234488D383C}"/>
              </a:ext>
            </a:extLst>
          </p:cNvPr>
          <p:cNvSpPr txBox="1"/>
          <p:nvPr/>
        </p:nvSpPr>
        <p:spPr>
          <a:xfrm>
            <a:off x="6877050" y="1442884"/>
            <a:ext cx="2400300" cy="707886"/>
          </a:xfrm>
          <a:prstGeom prst="rect">
            <a:avLst/>
          </a:prstGeom>
          <a:noFill/>
        </p:spPr>
        <p:txBody>
          <a:bodyPr wrap="square" rtlCol="0">
            <a:spAutoFit/>
          </a:bodyPr>
          <a:lstStyle/>
          <a:p>
            <a:pPr algn="ctr"/>
            <a:r>
              <a:rPr lang="en-US" sz="4000" b="1" dirty="0">
                <a:solidFill>
                  <a:srgbClr val="FFC000"/>
                </a:solidFill>
              </a:rPr>
              <a:t>Weight</a:t>
            </a:r>
          </a:p>
        </p:txBody>
      </p:sp>
      <p:sp>
        <p:nvSpPr>
          <p:cNvPr id="6" name="TextBox 5">
            <a:extLst>
              <a:ext uri="{FF2B5EF4-FFF2-40B4-BE49-F238E27FC236}">
                <a16:creationId xmlns:a16="http://schemas.microsoft.com/office/drawing/2014/main" id="{FCBF4355-A7B1-4B38-99C4-D26EFCF06099}"/>
              </a:ext>
            </a:extLst>
          </p:cNvPr>
          <p:cNvSpPr txBox="1"/>
          <p:nvPr/>
        </p:nvSpPr>
        <p:spPr>
          <a:xfrm>
            <a:off x="6877049" y="2235164"/>
            <a:ext cx="2400300" cy="707886"/>
          </a:xfrm>
          <a:prstGeom prst="rect">
            <a:avLst/>
          </a:prstGeom>
          <a:noFill/>
        </p:spPr>
        <p:txBody>
          <a:bodyPr wrap="square" rtlCol="0">
            <a:spAutoFit/>
          </a:bodyPr>
          <a:lstStyle/>
          <a:p>
            <a:pPr algn="ctr"/>
            <a:r>
              <a:rPr lang="en-US" sz="4000" b="1" dirty="0">
                <a:solidFill>
                  <a:schemeClr val="accent5">
                    <a:lumMod val="60000"/>
                    <a:lumOff val="40000"/>
                  </a:schemeClr>
                </a:solidFill>
              </a:rPr>
              <a:t>Sleeping</a:t>
            </a:r>
          </a:p>
        </p:txBody>
      </p:sp>
      <p:sp>
        <p:nvSpPr>
          <p:cNvPr id="7" name="TextBox 6">
            <a:extLst>
              <a:ext uri="{FF2B5EF4-FFF2-40B4-BE49-F238E27FC236}">
                <a16:creationId xmlns:a16="http://schemas.microsoft.com/office/drawing/2014/main" id="{71EDBD71-C26F-4420-9A2B-A8AD4DC3DC16}"/>
              </a:ext>
            </a:extLst>
          </p:cNvPr>
          <p:cNvSpPr txBox="1"/>
          <p:nvPr/>
        </p:nvSpPr>
        <p:spPr>
          <a:xfrm>
            <a:off x="6877049" y="3027444"/>
            <a:ext cx="2400300" cy="707886"/>
          </a:xfrm>
          <a:prstGeom prst="rect">
            <a:avLst/>
          </a:prstGeom>
          <a:noFill/>
        </p:spPr>
        <p:txBody>
          <a:bodyPr wrap="square" rtlCol="0">
            <a:spAutoFit/>
          </a:bodyPr>
          <a:lstStyle/>
          <a:p>
            <a:pPr algn="ctr"/>
            <a:r>
              <a:rPr lang="en-US" sz="4000" b="1" dirty="0">
                <a:solidFill>
                  <a:srgbClr val="7030A0"/>
                </a:solidFill>
              </a:rPr>
              <a:t>Fatigue</a:t>
            </a:r>
          </a:p>
        </p:txBody>
      </p:sp>
      <p:sp>
        <p:nvSpPr>
          <p:cNvPr id="8" name="TextBox 7">
            <a:extLst>
              <a:ext uri="{FF2B5EF4-FFF2-40B4-BE49-F238E27FC236}">
                <a16:creationId xmlns:a16="http://schemas.microsoft.com/office/drawing/2014/main" id="{6E37B3FB-A6B1-4E1D-BFEA-F9C5E8AF4B0C}"/>
              </a:ext>
            </a:extLst>
          </p:cNvPr>
          <p:cNvSpPr txBox="1"/>
          <p:nvPr/>
        </p:nvSpPr>
        <p:spPr>
          <a:xfrm>
            <a:off x="6319836" y="3819724"/>
            <a:ext cx="3514725" cy="707886"/>
          </a:xfrm>
          <a:prstGeom prst="rect">
            <a:avLst/>
          </a:prstGeom>
          <a:noFill/>
        </p:spPr>
        <p:txBody>
          <a:bodyPr wrap="square" rtlCol="0">
            <a:spAutoFit/>
          </a:bodyPr>
          <a:lstStyle/>
          <a:p>
            <a:pPr algn="ctr"/>
            <a:r>
              <a:rPr lang="en-US" sz="4000" b="1" dirty="0">
                <a:solidFill>
                  <a:srgbClr val="FF9999"/>
                </a:solidFill>
              </a:rPr>
              <a:t>Worthlessness</a:t>
            </a:r>
          </a:p>
        </p:txBody>
      </p:sp>
      <p:sp>
        <p:nvSpPr>
          <p:cNvPr id="9" name="TextBox 8">
            <a:extLst>
              <a:ext uri="{FF2B5EF4-FFF2-40B4-BE49-F238E27FC236}">
                <a16:creationId xmlns:a16="http://schemas.microsoft.com/office/drawing/2014/main" id="{66E539D6-6756-4106-922B-E60FFB27F588}"/>
              </a:ext>
            </a:extLst>
          </p:cNvPr>
          <p:cNvSpPr txBox="1"/>
          <p:nvPr/>
        </p:nvSpPr>
        <p:spPr>
          <a:xfrm>
            <a:off x="6062660" y="4612004"/>
            <a:ext cx="4029075" cy="707886"/>
          </a:xfrm>
          <a:prstGeom prst="rect">
            <a:avLst/>
          </a:prstGeom>
          <a:noFill/>
        </p:spPr>
        <p:txBody>
          <a:bodyPr wrap="square" rtlCol="0">
            <a:spAutoFit/>
          </a:bodyPr>
          <a:lstStyle/>
          <a:p>
            <a:pPr algn="ctr"/>
            <a:r>
              <a:rPr lang="en-US" sz="4000" b="1" dirty="0">
                <a:solidFill>
                  <a:srgbClr val="FFCC66"/>
                </a:solidFill>
              </a:rPr>
              <a:t>Suicidal ideation</a:t>
            </a:r>
          </a:p>
        </p:txBody>
      </p:sp>
      <p:pic>
        <p:nvPicPr>
          <p:cNvPr id="3" name="Graphic 2" descr="Crying face with solid fill">
            <a:extLst>
              <a:ext uri="{FF2B5EF4-FFF2-40B4-BE49-F238E27FC236}">
                <a16:creationId xmlns:a16="http://schemas.microsoft.com/office/drawing/2014/main" id="{5C737796-828C-467B-8398-98753F77EDE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62149" y="2034073"/>
            <a:ext cx="2493537" cy="2493537"/>
          </a:xfrm>
          <a:prstGeom prst="rect">
            <a:avLst/>
          </a:prstGeom>
        </p:spPr>
      </p:pic>
      <p:pic>
        <p:nvPicPr>
          <p:cNvPr id="11" name="Graphic 10" descr="Thumbs up sign">
            <a:extLst>
              <a:ext uri="{FF2B5EF4-FFF2-40B4-BE49-F238E27FC236}">
                <a16:creationId xmlns:a16="http://schemas.microsoft.com/office/drawing/2014/main" id="{82DE55F5-F4F9-483F-B2C3-6287217DD0C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0800000">
            <a:off x="4331471" y="2387204"/>
            <a:ext cx="1988365" cy="1988365"/>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Prevalence</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Building">
            <a:extLst>
              <a:ext uri="{FF2B5EF4-FFF2-40B4-BE49-F238E27FC236}">
                <a16:creationId xmlns:a16="http://schemas.microsoft.com/office/drawing/2014/main" id="{FE93A63A-2678-4EB1-B09B-680787FBE8A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46577" y="2010950"/>
            <a:ext cx="2836099" cy="2836099"/>
          </a:xfrm>
          <a:prstGeom prst="rect">
            <a:avLst/>
          </a:prstGeom>
        </p:spPr>
      </p:pic>
      <p:pic>
        <p:nvPicPr>
          <p:cNvPr id="6" name="Graphic 5" descr="Female Profile">
            <a:extLst>
              <a:ext uri="{FF2B5EF4-FFF2-40B4-BE49-F238E27FC236}">
                <a16:creationId xmlns:a16="http://schemas.microsoft.com/office/drawing/2014/main" id="{C3EA77E4-E98E-4F87-97E5-7EC433A3F30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64313" y="2769765"/>
            <a:ext cx="1585927" cy="1585927"/>
          </a:xfrm>
          <a:prstGeom prst="rect">
            <a:avLst/>
          </a:prstGeom>
        </p:spPr>
      </p:pic>
      <p:pic>
        <p:nvPicPr>
          <p:cNvPr id="8" name="Graphic 7" descr="School girl">
            <a:extLst>
              <a:ext uri="{FF2B5EF4-FFF2-40B4-BE49-F238E27FC236}">
                <a16:creationId xmlns:a16="http://schemas.microsoft.com/office/drawing/2014/main" id="{9E2916A2-D9C2-4C7A-B2CF-BB6EF6788D5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766403" y="1976790"/>
            <a:ext cx="1585950" cy="1585950"/>
          </a:xfrm>
          <a:prstGeom prst="rect">
            <a:avLst/>
          </a:prstGeom>
        </p:spPr>
      </p:pic>
      <p:pic>
        <p:nvPicPr>
          <p:cNvPr id="10" name="Graphic 9" descr="Dollar">
            <a:extLst>
              <a:ext uri="{FF2B5EF4-FFF2-40B4-BE49-F238E27FC236}">
                <a16:creationId xmlns:a16="http://schemas.microsoft.com/office/drawing/2014/main" id="{3090875E-F9EC-4217-8EC6-7C3AD39DC31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352353" y="2439600"/>
            <a:ext cx="2216091" cy="2216091"/>
          </a:xfrm>
          <a:prstGeom prst="rect">
            <a:avLst/>
          </a:prstGeom>
        </p:spPr>
      </p:pic>
      <p:pic>
        <p:nvPicPr>
          <p:cNvPr id="13" name="Graphic 12" descr="School girl">
            <a:extLst>
              <a:ext uri="{FF2B5EF4-FFF2-40B4-BE49-F238E27FC236}">
                <a16:creationId xmlns:a16="http://schemas.microsoft.com/office/drawing/2014/main" id="{25D17AF6-0FDF-42DA-93EB-B8D03B06D28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155812" y="3226942"/>
            <a:ext cx="1585950" cy="1585950"/>
          </a:xfrm>
          <a:prstGeom prst="rect">
            <a:avLst/>
          </a:prstGeom>
        </p:spPr>
      </p:pic>
      <p:sp>
        <p:nvSpPr>
          <p:cNvPr id="11" name="Arrow: Up 10">
            <a:extLst>
              <a:ext uri="{FF2B5EF4-FFF2-40B4-BE49-F238E27FC236}">
                <a16:creationId xmlns:a16="http://schemas.microsoft.com/office/drawing/2014/main" id="{1611DFF4-434F-489D-81BC-D1B9396A32FB}"/>
              </a:ext>
            </a:extLst>
          </p:cNvPr>
          <p:cNvSpPr/>
          <p:nvPr/>
        </p:nvSpPr>
        <p:spPr>
          <a:xfrm>
            <a:off x="2074514" y="2112516"/>
            <a:ext cx="1585927" cy="2543175"/>
          </a:xfrm>
          <a:prstGeom prs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Depression Sub-Types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un">
            <a:extLst>
              <a:ext uri="{FF2B5EF4-FFF2-40B4-BE49-F238E27FC236}">
                <a16:creationId xmlns:a16="http://schemas.microsoft.com/office/drawing/2014/main" id="{7C6DB523-B2E7-45BB-BC8E-9CC944B554E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38374" y="1907242"/>
            <a:ext cx="2212191" cy="2212191"/>
          </a:xfrm>
          <a:prstGeom prst="rect">
            <a:avLst/>
          </a:prstGeom>
        </p:spPr>
      </p:pic>
      <p:pic>
        <p:nvPicPr>
          <p:cNvPr id="5" name="Graphic 4" descr="Snowflake">
            <a:extLst>
              <a:ext uri="{FF2B5EF4-FFF2-40B4-BE49-F238E27FC236}">
                <a16:creationId xmlns:a16="http://schemas.microsoft.com/office/drawing/2014/main" id="{9D36AA19-586B-4976-880E-F7F0634F27A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12349" y="3013338"/>
            <a:ext cx="2212201" cy="2212201"/>
          </a:xfrm>
          <a:prstGeom prst="rect">
            <a:avLst/>
          </a:prstGeom>
        </p:spPr>
      </p:pic>
      <p:sp>
        <p:nvSpPr>
          <p:cNvPr id="8" name="TextBox 7">
            <a:extLst>
              <a:ext uri="{FF2B5EF4-FFF2-40B4-BE49-F238E27FC236}">
                <a16:creationId xmlns:a16="http://schemas.microsoft.com/office/drawing/2014/main" id="{FC4A1CBE-4824-4FD6-8800-BE77ED195276}"/>
              </a:ext>
            </a:extLst>
          </p:cNvPr>
          <p:cNvSpPr txBox="1"/>
          <p:nvPr/>
        </p:nvSpPr>
        <p:spPr>
          <a:xfrm>
            <a:off x="7138986" y="2145029"/>
            <a:ext cx="2814640" cy="707886"/>
          </a:xfrm>
          <a:prstGeom prst="rect">
            <a:avLst/>
          </a:prstGeom>
          <a:solidFill>
            <a:srgbClr val="009999"/>
          </a:solidFill>
        </p:spPr>
        <p:txBody>
          <a:bodyPr wrap="square" rtlCol="0">
            <a:spAutoFit/>
          </a:bodyPr>
          <a:lstStyle/>
          <a:p>
            <a:pPr algn="ctr"/>
            <a:r>
              <a:rPr lang="en-US" sz="4000" b="1" dirty="0">
                <a:solidFill>
                  <a:schemeClr val="bg1"/>
                </a:solidFill>
              </a:rPr>
              <a:t>Peripartum</a:t>
            </a:r>
          </a:p>
        </p:txBody>
      </p:sp>
      <p:sp>
        <p:nvSpPr>
          <p:cNvPr id="9" name="TextBox 8">
            <a:extLst>
              <a:ext uri="{FF2B5EF4-FFF2-40B4-BE49-F238E27FC236}">
                <a16:creationId xmlns:a16="http://schemas.microsoft.com/office/drawing/2014/main" id="{23473F03-C28D-4BB4-B808-898751B8D5C0}"/>
              </a:ext>
            </a:extLst>
          </p:cNvPr>
          <p:cNvSpPr txBox="1"/>
          <p:nvPr/>
        </p:nvSpPr>
        <p:spPr>
          <a:xfrm>
            <a:off x="7138986" y="4005086"/>
            <a:ext cx="2814640" cy="707886"/>
          </a:xfrm>
          <a:prstGeom prst="rect">
            <a:avLst/>
          </a:prstGeom>
          <a:solidFill>
            <a:schemeClr val="tx1"/>
          </a:solidFill>
        </p:spPr>
        <p:txBody>
          <a:bodyPr wrap="square" rtlCol="0">
            <a:spAutoFit/>
          </a:bodyPr>
          <a:lstStyle/>
          <a:p>
            <a:pPr algn="ctr"/>
            <a:r>
              <a:rPr lang="en-US" sz="4000" b="1" dirty="0">
                <a:solidFill>
                  <a:schemeClr val="bg1"/>
                </a:solidFill>
              </a:rPr>
              <a:t>Persistent</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Bipolar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67B4A235-47A8-47B0-B02D-22878C462CCD}"/>
              </a:ext>
            </a:extLst>
          </p:cNvPr>
          <p:cNvSpPr txBox="1"/>
          <p:nvPr/>
        </p:nvSpPr>
        <p:spPr>
          <a:xfrm>
            <a:off x="6281738" y="1964054"/>
            <a:ext cx="4029075" cy="707886"/>
          </a:xfrm>
          <a:prstGeom prst="rect">
            <a:avLst/>
          </a:prstGeom>
          <a:noFill/>
        </p:spPr>
        <p:txBody>
          <a:bodyPr wrap="square" rtlCol="0">
            <a:spAutoFit/>
          </a:bodyPr>
          <a:lstStyle/>
          <a:p>
            <a:pPr algn="ctr"/>
            <a:r>
              <a:rPr lang="en-US" sz="4000" b="1" dirty="0">
                <a:solidFill>
                  <a:schemeClr val="accent5">
                    <a:lumMod val="60000"/>
                    <a:lumOff val="40000"/>
                  </a:schemeClr>
                </a:solidFill>
              </a:rPr>
              <a:t>Rapid speaking</a:t>
            </a:r>
          </a:p>
        </p:txBody>
      </p:sp>
      <p:sp>
        <p:nvSpPr>
          <p:cNvPr id="5" name="TextBox 4">
            <a:extLst>
              <a:ext uri="{FF2B5EF4-FFF2-40B4-BE49-F238E27FC236}">
                <a16:creationId xmlns:a16="http://schemas.microsoft.com/office/drawing/2014/main" id="{76DCB5A8-54EC-494C-A14B-01BA02045120}"/>
              </a:ext>
            </a:extLst>
          </p:cNvPr>
          <p:cNvSpPr txBox="1"/>
          <p:nvPr/>
        </p:nvSpPr>
        <p:spPr>
          <a:xfrm>
            <a:off x="6281737" y="3075057"/>
            <a:ext cx="4029075" cy="707886"/>
          </a:xfrm>
          <a:prstGeom prst="rect">
            <a:avLst/>
          </a:prstGeom>
          <a:noFill/>
        </p:spPr>
        <p:txBody>
          <a:bodyPr wrap="square" rtlCol="0">
            <a:spAutoFit/>
          </a:bodyPr>
          <a:lstStyle/>
          <a:p>
            <a:pPr algn="ctr"/>
            <a:r>
              <a:rPr lang="en-US" sz="4000" b="1" dirty="0">
                <a:solidFill>
                  <a:srgbClr val="FF9999"/>
                </a:solidFill>
              </a:rPr>
              <a:t>Euphoria</a:t>
            </a:r>
          </a:p>
        </p:txBody>
      </p:sp>
      <p:sp>
        <p:nvSpPr>
          <p:cNvPr id="6" name="TextBox 5">
            <a:extLst>
              <a:ext uri="{FF2B5EF4-FFF2-40B4-BE49-F238E27FC236}">
                <a16:creationId xmlns:a16="http://schemas.microsoft.com/office/drawing/2014/main" id="{77B23022-7B9C-4ED4-BF3A-4AFB18891B24}"/>
              </a:ext>
            </a:extLst>
          </p:cNvPr>
          <p:cNvSpPr txBox="1"/>
          <p:nvPr/>
        </p:nvSpPr>
        <p:spPr>
          <a:xfrm>
            <a:off x="6281737" y="4186060"/>
            <a:ext cx="4029075" cy="707886"/>
          </a:xfrm>
          <a:prstGeom prst="rect">
            <a:avLst/>
          </a:prstGeom>
          <a:noFill/>
        </p:spPr>
        <p:txBody>
          <a:bodyPr wrap="square" rtlCol="0">
            <a:spAutoFit/>
          </a:bodyPr>
          <a:lstStyle/>
          <a:p>
            <a:pPr algn="ctr"/>
            <a:r>
              <a:rPr lang="en-US" sz="4000" b="1" dirty="0">
                <a:solidFill>
                  <a:srgbClr val="FFCC00"/>
                </a:solidFill>
              </a:rPr>
              <a:t>Risk-taking</a:t>
            </a:r>
          </a:p>
        </p:txBody>
      </p:sp>
      <p:pic>
        <p:nvPicPr>
          <p:cNvPr id="3" name="Graphic 2" descr="Sad face with solid fill">
            <a:extLst>
              <a:ext uri="{FF2B5EF4-FFF2-40B4-BE49-F238E27FC236}">
                <a16:creationId xmlns:a16="http://schemas.microsoft.com/office/drawing/2014/main" id="{95ADD4E7-C8AF-4E43-B128-861652BEDD8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50200" y="2187328"/>
            <a:ext cx="2352675" cy="2352675"/>
          </a:xfrm>
          <a:prstGeom prst="rect">
            <a:avLst/>
          </a:prstGeom>
        </p:spPr>
      </p:pic>
      <p:pic>
        <p:nvPicPr>
          <p:cNvPr id="8" name="Graphic 7" descr="Smiling face with solid fill">
            <a:extLst>
              <a:ext uri="{FF2B5EF4-FFF2-40B4-BE49-F238E27FC236}">
                <a16:creationId xmlns:a16="http://schemas.microsoft.com/office/drawing/2014/main" id="{FF45C7E9-D8AD-41C6-92F6-75C9124FF55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29062" y="2187328"/>
            <a:ext cx="2352675" cy="2352675"/>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Prevalence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350A4589-343C-4727-8867-52CB2E63473F}"/>
              </a:ext>
            </a:extLst>
          </p:cNvPr>
          <p:cNvSpPr txBox="1"/>
          <p:nvPr/>
        </p:nvSpPr>
        <p:spPr>
          <a:xfrm>
            <a:off x="6962775" y="2505075"/>
            <a:ext cx="2428875" cy="1569660"/>
          </a:xfrm>
          <a:prstGeom prst="rect">
            <a:avLst/>
          </a:prstGeom>
          <a:noFill/>
        </p:spPr>
        <p:txBody>
          <a:bodyPr wrap="square" rtlCol="0">
            <a:spAutoFit/>
          </a:bodyPr>
          <a:lstStyle/>
          <a:p>
            <a:pPr algn="ctr"/>
            <a:r>
              <a:rPr lang="en-US" sz="9600" b="1" dirty="0">
                <a:solidFill>
                  <a:schemeClr val="accent5">
                    <a:lumMod val="60000"/>
                    <a:lumOff val="40000"/>
                  </a:schemeClr>
                </a:solidFill>
              </a:rPr>
              <a:t>1/3</a:t>
            </a:r>
          </a:p>
        </p:txBody>
      </p:sp>
      <p:sp>
        <p:nvSpPr>
          <p:cNvPr id="5" name="TextBox 4">
            <a:extLst>
              <a:ext uri="{FF2B5EF4-FFF2-40B4-BE49-F238E27FC236}">
                <a16:creationId xmlns:a16="http://schemas.microsoft.com/office/drawing/2014/main" id="{C8528B4F-DBCC-432D-BD80-FC4DDC120986}"/>
              </a:ext>
            </a:extLst>
          </p:cNvPr>
          <p:cNvSpPr txBox="1"/>
          <p:nvPr/>
        </p:nvSpPr>
        <p:spPr>
          <a:xfrm>
            <a:off x="2466975" y="2438400"/>
            <a:ext cx="2428875" cy="1569660"/>
          </a:xfrm>
          <a:prstGeom prst="rect">
            <a:avLst/>
          </a:prstGeom>
          <a:noFill/>
        </p:spPr>
        <p:txBody>
          <a:bodyPr wrap="square" rtlCol="0">
            <a:spAutoFit/>
          </a:bodyPr>
          <a:lstStyle/>
          <a:p>
            <a:pPr algn="ctr"/>
            <a:r>
              <a:rPr lang="en-US" sz="9600" b="1" dirty="0"/>
              <a:t>&gt;</a:t>
            </a:r>
          </a:p>
        </p:txBody>
      </p:sp>
      <p:pic>
        <p:nvPicPr>
          <p:cNvPr id="4" name="Graphic 3" descr="Man">
            <a:extLst>
              <a:ext uri="{FF2B5EF4-FFF2-40B4-BE49-F238E27FC236}">
                <a16:creationId xmlns:a16="http://schemas.microsoft.com/office/drawing/2014/main" id="{384C1DEF-6291-4C41-9616-600C737912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5864" y="2214562"/>
            <a:ext cx="2428859" cy="2428859"/>
          </a:xfrm>
          <a:prstGeom prst="rect">
            <a:avLst/>
          </a:prstGeom>
        </p:spPr>
      </p:pic>
      <p:pic>
        <p:nvPicPr>
          <p:cNvPr id="7" name="Graphic 6" descr="Woman">
            <a:extLst>
              <a:ext uri="{FF2B5EF4-FFF2-40B4-BE49-F238E27FC236}">
                <a16:creationId xmlns:a16="http://schemas.microsoft.com/office/drawing/2014/main" id="{C845863F-4F10-4477-95B3-F706F522E8A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48086" y="2214562"/>
            <a:ext cx="2428875" cy="2428875"/>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Causes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35B70AA0-497F-4CC5-9D82-92FD3DCBC175}"/>
              </a:ext>
            </a:extLst>
          </p:cNvPr>
          <p:cNvSpPr txBox="1"/>
          <p:nvPr/>
        </p:nvSpPr>
        <p:spPr>
          <a:xfrm>
            <a:off x="3583781" y="1795285"/>
            <a:ext cx="5024438" cy="707886"/>
          </a:xfrm>
          <a:prstGeom prst="rect">
            <a:avLst/>
          </a:prstGeom>
          <a:noFill/>
        </p:spPr>
        <p:txBody>
          <a:bodyPr wrap="square" rtlCol="0">
            <a:spAutoFit/>
          </a:bodyPr>
          <a:lstStyle/>
          <a:p>
            <a:pPr algn="ctr"/>
            <a:r>
              <a:rPr lang="en-US" sz="4000" b="1" dirty="0">
                <a:solidFill>
                  <a:srgbClr val="FFCC00"/>
                </a:solidFill>
              </a:rPr>
              <a:t>Genetic component</a:t>
            </a:r>
          </a:p>
        </p:txBody>
      </p:sp>
      <p:sp>
        <p:nvSpPr>
          <p:cNvPr id="5" name="TextBox 4">
            <a:extLst>
              <a:ext uri="{FF2B5EF4-FFF2-40B4-BE49-F238E27FC236}">
                <a16:creationId xmlns:a16="http://schemas.microsoft.com/office/drawing/2014/main" id="{5892D45A-1E34-4683-BF4F-76AF725948B1}"/>
              </a:ext>
            </a:extLst>
          </p:cNvPr>
          <p:cNvSpPr txBox="1"/>
          <p:nvPr/>
        </p:nvSpPr>
        <p:spPr>
          <a:xfrm>
            <a:off x="3583781" y="2909710"/>
            <a:ext cx="5024438" cy="707886"/>
          </a:xfrm>
          <a:prstGeom prst="rect">
            <a:avLst/>
          </a:prstGeom>
          <a:noFill/>
        </p:spPr>
        <p:txBody>
          <a:bodyPr wrap="square" rtlCol="0">
            <a:spAutoFit/>
          </a:bodyPr>
          <a:lstStyle/>
          <a:p>
            <a:pPr algn="ctr"/>
            <a:r>
              <a:rPr lang="en-US" sz="4000" b="1" dirty="0">
                <a:solidFill>
                  <a:srgbClr val="00B050"/>
                </a:solidFill>
              </a:rPr>
              <a:t>Chemical imbalances</a:t>
            </a:r>
          </a:p>
        </p:txBody>
      </p:sp>
      <p:pic>
        <p:nvPicPr>
          <p:cNvPr id="3" name="Graphic 2" descr="Brain">
            <a:extLst>
              <a:ext uri="{FF2B5EF4-FFF2-40B4-BE49-F238E27FC236}">
                <a16:creationId xmlns:a16="http://schemas.microsoft.com/office/drawing/2014/main" id="{6523B7F0-2AD4-488D-B661-A83E2CC965E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2012" y="3671580"/>
            <a:ext cx="2847975" cy="2847975"/>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Brain Differences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CEE7F51C-FC9C-4D07-ABFA-0A8874DC7233}"/>
              </a:ext>
            </a:extLst>
          </p:cNvPr>
          <p:cNvSpPr txBox="1"/>
          <p:nvPr/>
        </p:nvSpPr>
        <p:spPr>
          <a:xfrm>
            <a:off x="2328861" y="2309636"/>
            <a:ext cx="2814640" cy="707886"/>
          </a:xfrm>
          <a:prstGeom prst="rect">
            <a:avLst/>
          </a:prstGeom>
          <a:solidFill>
            <a:schemeClr val="tx1"/>
          </a:solidFill>
        </p:spPr>
        <p:txBody>
          <a:bodyPr wrap="square" rtlCol="0">
            <a:spAutoFit/>
          </a:bodyPr>
          <a:lstStyle/>
          <a:p>
            <a:pPr algn="ctr"/>
            <a:r>
              <a:rPr lang="en-US" sz="4000" b="1" dirty="0">
                <a:solidFill>
                  <a:srgbClr val="FFFF00"/>
                </a:solidFill>
              </a:rPr>
              <a:t>Amygdala</a:t>
            </a:r>
          </a:p>
        </p:txBody>
      </p:sp>
      <p:sp>
        <p:nvSpPr>
          <p:cNvPr id="5" name="TextBox 4">
            <a:extLst>
              <a:ext uri="{FF2B5EF4-FFF2-40B4-BE49-F238E27FC236}">
                <a16:creationId xmlns:a16="http://schemas.microsoft.com/office/drawing/2014/main" id="{80B07DDA-134C-489A-8EA4-D51FBC97A473}"/>
              </a:ext>
            </a:extLst>
          </p:cNvPr>
          <p:cNvSpPr txBox="1"/>
          <p:nvPr/>
        </p:nvSpPr>
        <p:spPr>
          <a:xfrm>
            <a:off x="7048501" y="2309636"/>
            <a:ext cx="3971924" cy="707886"/>
          </a:xfrm>
          <a:prstGeom prst="rect">
            <a:avLst/>
          </a:prstGeom>
          <a:solidFill>
            <a:schemeClr val="tx1"/>
          </a:solidFill>
        </p:spPr>
        <p:txBody>
          <a:bodyPr wrap="square" rtlCol="0">
            <a:spAutoFit/>
          </a:bodyPr>
          <a:lstStyle/>
          <a:p>
            <a:pPr algn="ctr"/>
            <a:r>
              <a:rPr lang="en-US" sz="4000" b="1" dirty="0">
                <a:solidFill>
                  <a:srgbClr val="00B0F0"/>
                </a:solidFill>
              </a:rPr>
              <a:t>Prefrontal Cortex</a:t>
            </a:r>
          </a:p>
        </p:txBody>
      </p:sp>
      <p:sp>
        <p:nvSpPr>
          <p:cNvPr id="6" name="Arrow: Up 5">
            <a:extLst>
              <a:ext uri="{FF2B5EF4-FFF2-40B4-BE49-F238E27FC236}">
                <a16:creationId xmlns:a16="http://schemas.microsoft.com/office/drawing/2014/main" id="{3BF323F5-F601-4487-B725-5D496695965E}"/>
              </a:ext>
            </a:extLst>
          </p:cNvPr>
          <p:cNvSpPr/>
          <p:nvPr/>
        </p:nvSpPr>
        <p:spPr>
          <a:xfrm>
            <a:off x="2943217" y="3303141"/>
            <a:ext cx="1585927" cy="2543175"/>
          </a:xfrm>
          <a:prstGeom prst="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Up 6">
            <a:extLst>
              <a:ext uri="{FF2B5EF4-FFF2-40B4-BE49-F238E27FC236}">
                <a16:creationId xmlns:a16="http://schemas.microsoft.com/office/drawing/2014/main" id="{3705527D-CDA3-4343-8153-B55AFE95260A}"/>
              </a:ext>
            </a:extLst>
          </p:cNvPr>
          <p:cNvSpPr/>
          <p:nvPr/>
        </p:nvSpPr>
        <p:spPr>
          <a:xfrm rot="10800000">
            <a:off x="8241499" y="3303140"/>
            <a:ext cx="1585927" cy="2543175"/>
          </a:xfrm>
          <a:prstGeom prst="up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40751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793</Words>
  <Application>Microsoft Office PowerPoint</Application>
  <PresentationFormat>Widescreen</PresentationFormat>
  <Paragraphs>71</Paragraphs>
  <Slides>14</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25</cp:revision>
  <dcterms:created xsi:type="dcterms:W3CDTF">2017-06-16T13:06:21Z</dcterms:created>
  <dcterms:modified xsi:type="dcterms:W3CDTF">2019-07-02T20:43:19Z</dcterms:modified>
</cp:coreProperties>
</file>