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79" r:id="rId3"/>
    <p:sldId id="257" r:id="rId4"/>
    <p:sldId id="258" r:id="rId5"/>
    <p:sldId id="259" r:id="rId6"/>
    <p:sldId id="260" r:id="rId7"/>
    <p:sldId id="261" r:id="rId8"/>
    <p:sldId id="262" r:id="rId9"/>
    <p:sldId id="263" r:id="rId10"/>
    <p:sldId id="280" r:id="rId11"/>
    <p:sldId id="281" r:id="rId12"/>
    <p:sldId id="282" r:id="rId13"/>
    <p:sldId id="283" r:id="rId14"/>
    <p:sldId id="284" r:id="rId15"/>
    <p:sldId id="285"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009999"/>
    <a:srgbClr val="FF0066"/>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Schizophrenia is a devastating disorder that is characterized by major disturbances in thought, perception, emotion, and behavior.</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number of physiological factors that have been identified in schizophrenia.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4026420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factor is the increase in the neurotransmitter, dopamine, in cases of schizophrenia. The dopamine hypothesis posits that an overabundance of DA or an increase in activity at DA receptors is largely responsible for the symptoms of schizophrenia.</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2608037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interesting difference in individuals with schizophrenia is that they have increased ventricles in the brain, suggesting they have lost cortical tissue. This decrease seems to impact the frontal lobe, which is important for a great deal of cognitive functioning and is clearly disturbed in schizophrenia.</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20860554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Research also suggests that events during pregnancy can contribute to the development of schizophrenia. Specifically, a mother who contracts the flu during a certain period of her pregnancy may be more likely to later have a child who develops schizophrenia. This exposure may alter some factor that later predisposes the child to develop the disorder.</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a:p>
        </p:txBody>
      </p:sp>
    </p:spTree>
    <p:extLst>
      <p:ext uri="{BB962C8B-B14F-4D97-AF65-F5344CB8AC3E}">
        <p14:creationId xmlns:p14="http://schemas.microsoft.com/office/powerpoint/2010/main" val="21104589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Marijuana use has also been linked to the development of schizophrenia as an environmental risk factor. Early marijuana use may disrupt normal brain development during important maturation periods.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14</a:t>
            </a:fld>
            <a:endParaRPr lang="en-US"/>
          </a:p>
        </p:txBody>
      </p:sp>
    </p:spTree>
    <p:extLst>
      <p:ext uri="{BB962C8B-B14F-4D97-AF65-F5344CB8AC3E}">
        <p14:creationId xmlns:p14="http://schemas.microsoft.com/office/powerpoint/2010/main" val="3156763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prevalence rate </a:t>
            </a:r>
            <a:r>
              <a:rPr lang="en-US" sz="1200" kern="1200">
                <a:solidFill>
                  <a:schemeClr val="tx1"/>
                </a:solidFill>
                <a:effectLst/>
                <a:latin typeface="+mn-lt"/>
                <a:ea typeface="+mn-ea"/>
                <a:cs typeface="+mn-cs"/>
              </a:rPr>
              <a:t>of schizophrenia </a:t>
            </a:r>
            <a:r>
              <a:rPr lang="en-US" sz="1200" kern="1200" dirty="0">
                <a:solidFill>
                  <a:schemeClr val="tx1"/>
                </a:solidFill>
                <a:effectLst/>
                <a:latin typeface="+mn-lt"/>
                <a:ea typeface="+mn-ea"/>
                <a:cs typeface="+mn-cs"/>
              </a:rPr>
              <a:t>is approximately 1% of the population. It is considered a psychotic disorder in which a person’s thoughts, perceptions, and behaviors are impaired to the point he or she cannot function in life.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different symptoms in schizophrenia.</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Hallucinations are perceptual experiences that are not real, such as hearing a voice that is not there. A hallucination can occur for any sense, but auditory hallucinations are the most common in schizophrenia.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Delusions are beliefs that are contrary to reality. There are a variety of different delusions. For example, in paranoid delusions, a person may believe that other people are plotting to harm the person. In grandiose delusions, individuals may feel they have a special power or knowledge that is extremely important. In somatic delusions, individuals are worried that something unusual will happen to their bodies, such as having a body part eaten by bugs.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Disorganized thinking refers to disjointed and incoherent thought processes. Here, individuals may ramble or jump from topic to topic with no logical progression.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Disorganized or abnormal motor behavior refers to unusual behaviors and movements. Giggling, engaging in repeated movements, or odd facial expressions might be examples. Sometimes, people will demonstrate catatonic behaviors—decreased reactivity to the environment.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Negative symptoms reflect decreases or absences of normal behaviors, emotions, or drives. An example might be a lack of emotional response in facial expressions, speech, or movements.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cause of schizophrenia appears to be at least partially genetic. The risk of developing schizophrenia is much greater if one of your parents has schizophrenia. In general, research suggests that there is a genetic component to schizophrenia that then arises from a combination of genetic and environmental factors. A disturbed family environment can increase the likelihood of someone with a predisposition to schizophrenia to actually develop the disorder.</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3925720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1.png"/><Relationship Id="rId3" Type="http://schemas.openxmlformats.org/officeDocument/2006/relationships/image" Target="../media/image46.png"/><Relationship Id="rId7" Type="http://schemas.openxmlformats.org/officeDocument/2006/relationships/image" Target="../media/image50.sv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9.png"/><Relationship Id="rId11" Type="http://schemas.openxmlformats.org/officeDocument/2006/relationships/image" Target="../media/image12.svg"/><Relationship Id="rId5" Type="http://schemas.openxmlformats.org/officeDocument/2006/relationships/image" Target="../media/image48.png"/><Relationship Id="rId10" Type="http://schemas.openxmlformats.org/officeDocument/2006/relationships/image" Target="../media/image11.png"/><Relationship Id="rId4" Type="http://schemas.openxmlformats.org/officeDocument/2006/relationships/image" Target="../media/image47.svg"/><Relationship Id="rId9" Type="http://schemas.openxmlformats.org/officeDocument/2006/relationships/image" Target="../media/image52.svg"/></Relationships>
</file>

<file path=ppt/slides/_rels/slide11.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7.svg"/></Relationships>
</file>

<file path=ppt/slides/_rels/slide12.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5.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image" Target="../media/image53.png"/><Relationship Id="rId1" Type="http://schemas.openxmlformats.org/officeDocument/2006/relationships/slideLayout" Target="../slideLayouts/slideLayout12.xml"/><Relationship Id="rId5" Type="http://schemas.openxmlformats.org/officeDocument/2006/relationships/image" Target="../media/image56.png"/><Relationship Id="rId4" Type="http://schemas.openxmlformats.org/officeDocument/2006/relationships/image" Target="../media/image5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2.svg"/><Relationship Id="rId13" Type="http://schemas.openxmlformats.org/officeDocument/2006/relationships/image" Target="../media/image13.png"/><Relationship Id="rId18" Type="http://schemas.openxmlformats.org/officeDocument/2006/relationships/image" Target="../media/image18.svg"/><Relationship Id="rId26" Type="http://schemas.openxmlformats.org/officeDocument/2006/relationships/image" Target="../media/image26.svg"/><Relationship Id="rId39" Type="http://schemas.openxmlformats.org/officeDocument/2006/relationships/image" Target="../media/image39.png"/><Relationship Id="rId3" Type="http://schemas.openxmlformats.org/officeDocument/2006/relationships/image" Target="../media/image5.png"/><Relationship Id="rId21" Type="http://schemas.openxmlformats.org/officeDocument/2006/relationships/image" Target="../media/image21.png"/><Relationship Id="rId34" Type="http://schemas.openxmlformats.org/officeDocument/2006/relationships/image" Target="../media/image34.svg"/><Relationship Id="rId7" Type="http://schemas.openxmlformats.org/officeDocument/2006/relationships/image" Target="../media/image1.png"/><Relationship Id="rId12" Type="http://schemas.openxmlformats.org/officeDocument/2006/relationships/image" Target="../media/image12.svg"/><Relationship Id="rId17" Type="http://schemas.openxmlformats.org/officeDocument/2006/relationships/image" Target="../media/image17.png"/><Relationship Id="rId25" Type="http://schemas.openxmlformats.org/officeDocument/2006/relationships/image" Target="../media/image25.png"/><Relationship Id="rId33" Type="http://schemas.openxmlformats.org/officeDocument/2006/relationships/image" Target="../media/image33.png"/><Relationship Id="rId38" Type="http://schemas.openxmlformats.org/officeDocument/2006/relationships/image" Target="../media/image38.svg"/><Relationship Id="rId2" Type="http://schemas.openxmlformats.org/officeDocument/2006/relationships/notesSlide" Target="../notesSlides/notesSlide3.xml"/><Relationship Id="rId16" Type="http://schemas.openxmlformats.org/officeDocument/2006/relationships/image" Target="../media/image16.svg"/><Relationship Id="rId20" Type="http://schemas.openxmlformats.org/officeDocument/2006/relationships/image" Target="../media/image20.svg"/><Relationship Id="rId29" Type="http://schemas.openxmlformats.org/officeDocument/2006/relationships/image" Target="../media/image29.png"/><Relationship Id="rId1" Type="http://schemas.openxmlformats.org/officeDocument/2006/relationships/slideLayout" Target="../slideLayouts/slideLayout1.xml"/><Relationship Id="rId6" Type="http://schemas.openxmlformats.org/officeDocument/2006/relationships/image" Target="../media/image8.svg"/><Relationship Id="rId11" Type="http://schemas.openxmlformats.org/officeDocument/2006/relationships/image" Target="../media/image11.png"/><Relationship Id="rId24" Type="http://schemas.openxmlformats.org/officeDocument/2006/relationships/image" Target="../media/image24.svg"/><Relationship Id="rId32" Type="http://schemas.openxmlformats.org/officeDocument/2006/relationships/image" Target="../media/image32.svg"/><Relationship Id="rId37" Type="http://schemas.openxmlformats.org/officeDocument/2006/relationships/image" Target="../media/image37.png"/><Relationship Id="rId40" Type="http://schemas.openxmlformats.org/officeDocument/2006/relationships/image" Target="../media/image40.svg"/><Relationship Id="rId5" Type="http://schemas.openxmlformats.org/officeDocument/2006/relationships/image" Target="../media/image7.png"/><Relationship Id="rId15" Type="http://schemas.openxmlformats.org/officeDocument/2006/relationships/image" Target="../media/image15.png"/><Relationship Id="rId23" Type="http://schemas.openxmlformats.org/officeDocument/2006/relationships/image" Target="../media/image23.png"/><Relationship Id="rId28" Type="http://schemas.openxmlformats.org/officeDocument/2006/relationships/image" Target="../media/image28.svg"/><Relationship Id="rId36" Type="http://schemas.openxmlformats.org/officeDocument/2006/relationships/image" Target="../media/image36.svg"/><Relationship Id="rId10" Type="http://schemas.openxmlformats.org/officeDocument/2006/relationships/image" Target="../media/image10.svg"/><Relationship Id="rId19" Type="http://schemas.openxmlformats.org/officeDocument/2006/relationships/image" Target="../media/image19.png"/><Relationship Id="rId31" Type="http://schemas.openxmlformats.org/officeDocument/2006/relationships/image" Target="../media/image31.png"/><Relationship Id="rId4" Type="http://schemas.openxmlformats.org/officeDocument/2006/relationships/image" Target="../media/image6.svg"/><Relationship Id="rId9" Type="http://schemas.openxmlformats.org/officeDocument/2006/relationships/image" Target="../media/image9.png"/><Relationship Id="rId14" Type="http://schemas.openxmlformats.org/officeDocument/2006/relationships/image" Target="../media/image14.svg"/><Relationship Id="rId22" Type="http://schemas.openxmlformats.org/officeDocument/2006/relationships/image" Target="../media/image22.svg"/><Relationship Id="rId27" Type="http://schemas.openxmlformats.org/officeDocument/2006/relationships/image" Target="../media/image27.png"/><Relationship Id="rId30" Type="http://schemas.openxmlformats.org/officeDocument/2006/relationships/image" Target="../media/image30.svg"/><Relationship Id="rId35" Type="http://schemas.openxmlformats.org/officeDocument/2006/relationships/image" Target="../media/image3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1.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13.png"/><Relationship Id="rId5" Type="http://schemas.openxmlformats.org/officeDocument/2006/relationships/image" Target="../media/image5.png"/><Relationship Id="rId10" Type="http://schemas.openxmlformats.org/officeDocument/2006/relationships/image" Target="../media/image12.svg"/><Relationship Id="rId4" Type="http://schemas.openxmlformats.org/officeDocument/2006/relationships/image" Target="../media/image2.svg"/><Relationship Id="rId9" Type="http://schemas.openxmlformats.org/officeDocument/2006/relationships/image" Target="../media/image11.png"/><Relationship Id="rId14" Type="http://schemas.openxmlformats.org/officeDocument/2006/relationships/image" Target="../media/image16.svg"/></Relationships>
</file>

<file path=ppt/slides/_rels/slide6.xml.rels><?xml version="1.0" encoding="UTF-8" standalone="yes"?>
<Relationships xmlns="http://schemas.openxmlformats.org/package/2006/relationships"><Relationship Id="rId8" Type="http://schemas.openxmlformats.org/officeDocument/2006/relationships/image" Target="../media/image22.sv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notesSlide" Target="../notesSlides/notesSlide6.xml"/><Relationship Id="rId16" Type="http://schemas.openxmlformats.org/officeDocument/2006/relationships/image" Target="../media/image30.svg"/><Relationship Id="rId1" Type="http://schemas.openxmlformats.org/officeDocument/2006/relationships/slideLayout" Target="../slideLayouts/slideLayout1.xml"/><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5" Type="http://schemas.openxmlformats.org/officeDocument/2006/relationships/image" Target="../media/image2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 Id="rId14" Type="http://schemas.openxmlformats.org/officeDocument/2006/relationships/image" Target="../media/image28.svg"/></Relationships>
</file>

<file path=ppt/slides/_rels/slide7.xml.rels><?xml version="1.0" encoding="UTF-8" standalone="yes"?>
<Relationships xmlns="http://schemas.openxmlformats.org/package/2006/relationships"><Relationship Id="rId8" Type="http://schemas.openxmlformats.org/officeDocument/2006/relationships/image" Target="../media/image34.svg"/><Relationship Id="rId3" Type="http://schemas.openxmlformats.org/officeDocument/2006/relationships/image" Target="../media/image17.png"/><Relationship Id="rId7" Type="http://schemas.openxmlformats.org/officeDocument/2006/relationships/image" Target="../media/image33.png"/><Relationship Id="rId12" Type="http://schemas.openxmlformats.org/officeDocument/2006/relationships/image" Target="../media/image38.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2.svg"/><Relationship Id="rId11" Type="http://schemas.openxmlformats.org/officeDocument/2006/relationships/image" Target="../media/image37.png"/><Relationship Id="rId5" Type="http://schemas.openxmlformats.org/officeDocument/2006/relationships/image" Target="../media/image31.png"/><Relationship Id="rId10" Type="http://schemas.openxmlformats.org/officeDocument/2006/relationships/image" Target="../media/image36.svg"/><Relationship Id="rId4" Type="http://schemas.openxmlformats.org/officeDocument/2006/relationships/image" Target="../media/image18.svg"/><Relationship Id="rId9" Type="http://schemas.openxmlformats.org/officeDocument/2006/relationships/image" Target="../media/image35.png"/></Relationships>
</file>

<file path=ppt/slides/_rels/slide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0.svg"/></Relationships>
</file>

<file path=ppt/slides/_rels/slide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37.png"/><Relationship Id="rId7" Type="http://schemas.openxmlformats.org/officeDocument/2006/relationships/image" Target="../media/image43.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2.png"/><Relationship Id="rId11" Type="http://schemas.openxmlformats.org/officeDocument/2006/relationships/image" Target="../media/image45.svg"/><Relationship Id="rId5" Type="http://schemas.openxmlformats.org/officeDocument/2006/relationships/image" Target="../media/image41.jpg"/><Relationship Id="rId10" Type="http://schemas.openxmlformats.org/officeDocument/2006/relationships/image" Target="../media/image44.png"/><Relationship Id="rId4" Type="http://schemas.openxmlformats.org/officeDocument/2006/relationships/image" Target="../media/image38.svg"/><Relationship Id="rId9"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Schizophrenia</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Physiological Factors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3949DAC2-90FB-4BA9-A3DB-6CA47EB80087}"/>
              </a:ext>
            </a:extLst>
          </p:cNvPr>
          <p:cNvSpPr txBox="1"/>
          <p:nvPr/>
        </p:nvSpPr>
        <p:spPr>
          <a:xfrm>
            <a:off x="1809750" y="1466850"/>
            <a:ext cx="3009900" cy="369332"/>
          </a:xfrm>
          <a:prstGeom prst="rect">
            <a:avLst/>
          </a:prstGeom>
          <a:noFill/>
        </p:spPr>
        <p:txBody>
          <a:bodyPr wrap="square" rtlCol="0">
            <a:spAutoFit/>
          </a:bodyPr>
          <a:lstStyle/>
          <a:p>
            <a:pPr algn="ctr"/>
            <a:r>
              <a:rPr lang="en-US" dirty="0"/>
              <a:t>Neurotransmitters</a:t>
            </a:r>
          </a:p>
        </p:txBody>
      </p:sp>
      <p:sp>
        <p:nvSpPr>
          <p:cNvPr id="5" name="TextBox 4">
            <a:extLst>
              <a:ext uri="{FF2B5EF4-FFF2-40B4-BE49-F238E27FC236}">
                <a16:creationId xmlns:a16="http://schemas.microsoft.com/office/drawing/2014/main" id="{71BC53A8-4377-47ED-97A9-59AE707670BE}"/>
              </a:ext>
            </a:extLst>
          </p:cNvPr>
          <p:cNvSpPr txBox="1"/>
          <p:nvPr/>
        </p:nvSpPr>
        <p:spPr>
          <a:xfrm>
            <a:off x="7300913" y="1466850"/>
            <a:ext cx="3009900" cy="369332"/>
          </a:xfrm>
          <a:prstGeom prst="rect">
            <a:avLst/>
          </a:prstGeom>
          <a:noFill/>
        </p:spPr>
        <p:txBody>
          <a:bodyPr wrap="square" rtlCol="0">
            <a:spAutoFit/>
          </a:bodyPr>
          <a:lstStyle/>
          <a:p>
            <a:pPr algn="ctr"/>
            <a:r>
              <a:rPr lang="en-US" dirty="0"/>
              <a:t>Brain Differences</a:t>
            </a:r>
          </a:p>
        </p:txBody>
      </p:sp>
      <p:sp>
        <p:nvSpPr>
          <p:cNvPr id="6" name="TextBox 5">
            <a:extLst>
              <a:ext uri="{FF2B5EF4-FFF2-40B4-BE49-F238E27FC236}">
                <a16:creationId xmlns:a16="http://schemas.microsoft.com/office/drawing/2014/main" id="{0E86CD49-3CD2-4F5F-B3D6-FBB52001FDF1}"/>
              </a:ext>
            </a:extLst>
          </p:cNvPr>
          <p:cNvSpPr txBox="1"/>
          <p:nvPr/>
        </p:nvSpPr>
        <p:spPr>
          <a:xfrm>
            <a:off x="1809750" y="3571875"/>
            <a:ext cx="3009900" cy="369332"/>
          </a:xfrm>
          <a:prstGeom prst="rect">
            <a:avLst/>
          </a:prstGeom>
          <a:noFill/>
        </p:spPr>
        <p:txBody>
          <a:bodyPr wrap="square" rtlCol="0">
            <a:spAutoFit/>
          </a:bodyPr>
          <a:lstStyle/>
          <a:p>
            <a:pPr algn="ctr"/>
            <a:r>
              <a:rPr lang="en-US" dirty="0"/>
              <a:t>Developmental Impacts</a:t>
            </a:r>
          </a:p>
        </p:txBody>
      </p:sp>
      <p:sp>
        <p:nvSpPr>
          <p:cNvPr id="7" name="TextBox 6">
            <a:extLst>
              <a:ext uri="{FF2B5EF4-FFF2-40B4-BE49-F238E27FC236}">
                <a16:creationId xmlns:a16="http://schemas.microsoft.com/office/drawing/2014/main" id="{9587E931-DB3A-4867-9BF6-1F356A8D0041}"/>
              </a:ext>
            </a:extLst>
          </p:cNvPr>
          <p:cNvSpPr txBox="1"/>
          <p:nvPr/>
        </p:nvSpPr>
        <p:spPr>
          <a:xfrm>
            <a:off x="7300913" y="3571875"/>
            <a:ext cx="3009900" cy="369332"/>
          </a:xfrm>
          <a:prstGeom prst="rect">
            <a:avLst/>
          </a:prstGeom>
          <a:noFill/>
        </p:spPr>
        <p:txBody>
          <a:bodyPr wrap="square" rtlCol="0">
            <a:spAutoFit/>
          </a:bodyPr>
          <a:lstStyle/>
          <a:p>
            <a:pPr algn="ctr"/>
            <a:r>
              <a:rPr lang="en-US" dirty="0"/>
              <a:t>Drug Use</a:t>
            </a:r>
          </a:p>
        </p:txBody>
      </p:sp>
      <p:sp>
        <p:nvSpPr>
          <p:cNvPr id="8" name="TextBox 7">
            <a:extLst>
              <a:ext uri="{FF2B5EF4-FFF2-40B4-BE49-F238E27FC236}">
                <a16:creationId xmlns:a16="http://schemas.microsoft.com/office/drawing/2014/main" id="{C42CE8E7-A575-4DE4-B8B0-1C435655713F}"/>
              </a:ext>
            </a:extLst>
          </p:cNvPr>
          <p:cNvSpPr txBox="1"/>
          <p:nvPr/>
        </p:nvSpPr>
        <p:spPr>
          <a:xfrm>
            <a:off x="1430771" y="2322826"/>
            <a:ext cx="1208296" cy="307777"/>
          </a:xfrm>
          <a:prstGeom prst="rect">
            <a:avLst/>
          </a:prstGeom>
          <a:solidFill>
            <a:srgbClr val="002060"/>
          </a:solidFill>
        </p:spPr>
        <p:txBody>
          <a:bodyPr wrap="square" rtlCol="0">
            <a:spAutoFit/>
          </a:bodyPr>
          <a:lstStyle/>
          <a:p>
            <a:pPr algn="ctr"/>
            <a:r>
              <a:rPr lang="en-US" sz="1400" b="1" dirty="0">
                <a:solidFill>
                  <a:schemeClr val="bg1"/>
                </a:solidFill>
              </a:rPr>
              <a:t>Dopamine</a:t>
            </a:r>
          </a:p>
        </p:txBody>
      </p:sp>
      <p:cxnSp>
        <p:nvCxnSpPr>
          <p:cNvPr id="9" name="Straight Arrow Connector 8">
            <a:extLst>
              <a:ext uri="{FF2B5EF4-FFF2-40B4-BE49-F238E27FC236}">
                <a16:creationId xmlns:a16="http://schemas.microsoft.com/office/drawing/2014/main" id="{2F99FD18-121A-4F52-BD7A-615004DB9B9C}"/>
              </a:ext>
            </a:extLst>
          </p:cNvPr>
          <p:cNvCxnSpPr>
            <a:cxnSpLocks/>
          </p:cNvCxnSpPr>
          <p:nvPr/>
        </p:nvCxnSpPr>
        <p:spPr>
          <a:xfrm flipV="1">
            <a:off x="2787253" y="2183330"/>
            <a:ext cx="375047" cy="144807"/>
          </a:xfrm>
          <a:prstGeom prst="straightConnector1">
            <a:avLst/>
          </a:prstGeom>
          <a:ln w="47625" cap="rnd">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CF070E1-D6D0-4F70-B127-7E607E6D433A}"/>
              </a:ext>
            </a:extLst>
          </p:cNvPr>
          <p:cNvCxnSpPr>
            <a:cxnSpLocks/>
          </p:cNvCxnSpPr>
          <p:nvPr/>
        </p:nvCxnSpPr>
        <p:spPr>
          <a:xfrm>
            <a:off x="2787252" y="2693492"/>
            <a:ext cx="375048" cy="167923"/>
          </a:xfrm>
          <a:prstGeom prst="straightConnector1">
            <a:avLst/>
          </a:prstGeom>
          <a:ln w="47625" cap="rnd">
            <a:tailEnd type="triangle"/>
          </a:ln>
        </p:spPr>
        <p:style>
          <a:lnRef idx="1">
            <a:schemeClr val="accent1"/>
          </a:lnRef>
          <a:fillRef idx="0">
            <a:schemeClr val="accent1"/>
          </a:fillRef>
          <a:effectRef idx="0">
            <a:schemeClr val="accent1"/>
          </a:effectRef>
          <a:fontRef idx="minor">
            <a:schemeClr val="tx1"/>
          </a:fontRef>
        </p:style>
      </p:cxnSp>
      <p:pic>
        <p:nvPicPr>
          <p:cNvPr id="14" name="Graphic 13" descr="Bar graph with upward trend">
            <a:extLst>
              <a:ext uri="{FF2B5EF4-FFF2-40B4-BE49-F238E27FC236}">
                <a16:creationId xmlns:a16="http://schemas.microsoft.com/office/drawing/2014/main" id="{3B054502-F617-4BFB-92CC-C51AB5220C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62300" y="1848369"/>
            <a:ext cx="600064" cy="600064"/>
          </a:xfrm>
          <a:prstGeom prst="rect">
            <a:avLst/>
          </a:prstGeom>
        </p:spPr>
      </p:pic>
      <p:sp>
        <p:nvSpPr>
          <p:cNvPr id="15" name="TextBox 14">
            <a:extLst>
              <a:ext uri="{FF2B5EF4-FFF2-40B4-BE49-F238E27FC236}">
                <a16:creationId xmlns:a16="http://schemas.microsoft.com/office/drawing/2014/main" id="{256819D1-772A-42DB-A4DA-9F699756ACB1}"/>
              </a:ext>
            </a:extLst>
          </p:cNvPr>
          <p:cNvSpPr txBox="1"/>
          <p:nvPr/>
        </p:nvSpPr>
        <p:spPr>
          <a:xfrm>
            <a:off x="3076575" y="2738171"/>
            <a:ext cx="1152525" cy="307777"/>
          </a:xfrm>
          <a:prstGeom prst="rect">
            <a:avLst/>
          </a:prstGeom>
          <a:noFill/>
        </p:spPr>
        <p:txBody>
          <a:bodyPr wrap="square" rtlCol="0">
            <a:spAutoFit/>
          </a:bodyPr>
          <a:lstStyle/>
          <a:p>
            <a:pPr algn="ctr"/>
            <a:r>
              <a:rPr lang="en-US" sz="1400" dirty="0"/>
              <a:t>Receptors</a:t>
            </a:r>
          </a:p>
        </p:txBody>
      </p:sp>
      <p:sp>
        <p:nvSpPr>
          <p:cNvPr id="16" name="Arrow: Up 15">
            <a:extLst>
              <a:ext uri="{FF2B5EF4-FFF2-40B4-BE49-F238E27FC236}">
                <a16:creationId xmlns:a16="http://schemas.microsoft.com/office/drawing/2014/main" id="{A260C07D-363E-4C26-85A7-F159D65C0B84}"/>
              </a:ext>
            </a:extLst>
          </p:cNvPr>
          <p:cNvSpPr/>
          <p:nvPr/>
        </p:nvSpPr>
        <p:spPr>
          <a:xfrm>
            <a:off x="4086225" y="2676749"/>
            <a:ext cx="228600" cy="3693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A close up of a logo&#10;&#10;Description automatically generated">
            <a:extLst>
              <a:ext uri="{FF2B5EF4-FFF2-40B4-BE49-F238E27FC236}">
                <a16:creationId xmlns:a16="http://schemas.microsoft.com/office/drawing/2014/main" id="{D08737EA-5E0E-4173-B521-3529F0BDE28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62902" y="1848369"/>
            <a:ext cx="1867224" cy="1361118"/>
          </a:xfrm>
          <a:prstGeom prst="rect">
            <a:avLst/>
          </a:prstGeom>
        </p:spPr>
      </p:pic>
      <p:cxnSp>
        <p:nvCxnSpPr>
          <p:cNvPr id="21" name="Straight Arrow Connector 20">
            <a:extLst>
              <a:ext uri="{FF2B5EF4-FFF2-40B4-BE49-F238E27FC236}">
                <a16:creationId xmlns:a16="http://schemas.microsoft.com/office/drawing/2014/main" id="{0D96C4CE-1B62-46D2-A4FE-DF969FBA85E6}"/>
              </a:ext>
            </a:extLst>
          </p:cNvPr>
          <p:cNvCxnSpPr>
            <a:cxnSpLocks/>
          </p:cNvCxnSpPr>
          <p:nvPr/>
        </p:nvCxnSpPr>
        <p:spPr>
          <a:xfrm flipV="1">
            <a:off x="7696200" y="2366493"/>
            <a:ext cx="641750" cy="310256"/>
          </a:xfrm>
          <a:prstGeom prst="straightConnector1">
            <a:avLst/>
          </a:prstGeom>
          <a:ln w="47625" cap="rnd">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7674FD8-2E0E-482A-BC01-609ED35CABB5}"/>
              </a:ext>
            </a:extLst>
          </p:cNvPr>
          <p:cNvSpPr txBox="1"/>
          <p:nvPr/>
        </p:nvSpPr>
        <p:spPr>
          <a:xfrm>
            <a:off x="2830433" y="4390057"/>
            <a:ext cx="992387" cy="523220"/>
          </a:xfrm>
          <a:prstGeom prst="rect">
            <a:avLst/>
          </a:prstGeom>
          <a:noFill/>
        </p:spPr>
        <p:txBody>
          <a:bodyPr wrap="square" rtlCol="0">
            <a:spAutoFit/>
          </a:bodyPr>
          <a:lstStyle/>
          <a:p>
            <a:pPr algn="ctr"/>
            <a:r>
              <a:rPr lang="en-US" sz="1400" dirty="0"/>
              <a:t>Flu epidemic</a:t>
            </a:r>
          </a:p>
        </p:txBody>
      </p:sp>
      <p:pic>
        <p:nvPicPr>
          <p:cNvPr id="22" name="Graphic 21" descr="Female Profile">
            <a:extLst>
              <a:ext uri="{FF2B5EF4-FFF2-40B4-BE49-F238E27FC236}">
                <a16:creationId xmlns:a16="http://schemas.microsoft.com/office/drawing/2014/main" id="{B66D6FE3-3CC6-4180-9C98-3A42FF0ABA4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906509" y="4379143"/>
            <a:ext cx="1068267" cy="1068267"/>
          </a:xfrm>
          <a:prstGeom prst="rect">
            <a:avLst/>
          </a:prstGeom>
        </p:spPr>
      </p:pic>
      <p:pic>
        <p:nvPicPr>
          <p:cNvPr id="25" name="Graphic 24" descr="Children">
            <a:extLst>
              <a:ext uri="{FF2B5EF4-FFF2-40B4-BE49-F238E27FC236}">
                <a16:creationId xmlns:a16="http://schemas.microsoft.com/office/drawing/2014/main" id="{419D6FDC-508E-4DE8-A9F0-3EA8F8A88AC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822820" y="3928135"/>
            <a:ext cx="1068268" cy="1068268"/>
          </a:xfrm>
          <a:prstGeom prst="rect">
            <a:avLst/>
          </a:prstGeom>
        </p:spPr>
      </p:pic>
      <p:sp>
        <p:nvSpPr>
          <p:cNvPr id="28" name="TextBox 27">
            <a:extLst>
              <a:ext uri="{FF2B5EF4-FFF2-40B4-BE49-F238E27FC236}">
                <a16:creationId xmlns:a16="http://schemas.microsoft.com/office/drawing/2014/main" id="{59FF29B4-CC41-4614-8C1B-DBF6A0870BF1}"/>
              </a:ext>
            </a:extLst>
          </p:cNvPr>
          <p:cNvSpPr txBox="1"/>
          <p:nvPr/>
        </p:nvSpPr>
        <p:spPr>
          <a:xfrm>
            <a:off x="7300913" y="4343890"/>
            <a:ext cx="1208296" cy="307777"/>
          </a:xfrm>
          <a:prstGeom prst="rect">
            <a:avLst/>
          </a:prstGeom>
          <a:solidFill>
            <a:srgbClr val="C00000"/>
          </a:solidFill>
        </p:spPr>
        <p:txBody>
          <a:bodyPr wrap="square" rtlCol="0">
            <a:spAutoFit/>
          </a:bodyPr>
          <a:lstStyle/>
          <a:p>
            <a:pPr algn="ctr"/>
            <a:r>
              <a:rPr lang="en-US" sz="1400" b="1" dirty="0">
                <a:solidFill>
                  <a:schemeClr val="bg1"/>
                </a:solidFill>
              </a:rPr>
              <a:t>Marijuana</a:t>
            </a:r>
          </a:p>
        </p:txBody>
      </p:sp>
      <p:cxnSp>
        <p:nvCxnSpPr>
          <p:cNvPr id="29" name="Straight Arrow Connector 28">
            <a:extLst>
              <a:ext uri="{FF2B5EF4-FFF2-40B4-BE49-F238E27FC236}">
                <a16:creationId xmlns:a16="http://schemas.microsoft.com/office/drawing/2014/main" id="{B5ED212E-4C1F-4CE2-8214-D023368C1688}"/>
              </a:ext>
            </a:extLst>
          </p:cNvPr>
          <p:cNvCxnSpPr>
            <a:cxnSpLocks/>
          </p:cNvCxnSpPr>
          <p:nvPr/>
        </p:nvCxnSpPr>
        <p:spPr>
          <a:xfrm>
            <a:off x="8668750" y="4484785"/>
            <a:ext cx="465053" cy="0"/>
          </a:xfrm>
          <a:prstGeom prst="straightConnector1">
            <a:avLst/>
          </a:prstGeom>
          <a:ln w="47625" cap="rnd">
            <a:tailEnd type="triangle"/>
          </a:ln>
        </p:spPr>
        <p:style>
          <a:lnRef idx="1">
            <a:schemeClr val="accent1"/>
          </a:lnRef>
          <a:fillRef idx="0">
            <a:schemeClr val="accent1"/>
          </a:fillRef>
          <a:effectRef idx="0">
            <a:schemeClr val="accent1"/>
          </a:effectRef>
          <a:fontRef idx="minor">
            <a:schemeClr val="tx1"/>
          </a:fontRef>
        </p:style>
      </p:cxnSp>
      <p:pic>
        <p:nvPicPr>
          <p:cNvPr id="31" name="Graphic 30" descr="Brain">
            <a:extLst>
              <a:ext uri="{FF2B5EF4-FFF2-40B4-BE49-F238E27FC236}">
                <a16:creationId xmlns:a16="http://schemas.microsoft.com/office/drawing/2014/main" id="{F9325B5A-4CC3-4F70-A0C8-CB2EF99F0FD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283818" y="4005290"/>
            <a:ext cx="747706" cy="747706"/>
          </a:xfrm>
          <a:prstGeom prst="rect">
            <a:avLst/>
          </a:prstGeom>
        </p:spPr>
      </p:pic>
    </p:spTree>
    <p:extLst>
      <p:ext uri="{BB962C8B-B14F-4D97-AF65-F5344CB8AC3E}">
        <p14:creationId xmlns:p14="http://schemas.microsoft.com/office/powerpoint/2010/main" val="2745898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Neurotransmitters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353D4D6C-AD90-47A9-A2F1-9B21E82EE3B9}"/>
              </a:ext>
            </a:extLst>
          </p:cNvPr>
          <p:cNvSpPr txBox="1"/>
          <p:nvPr/>
        </p:nvSpPr>
        <p:spPr>
          <a:xfrm>
            <a:off x="1881188" y="2615883"/>
            <a:ext cx="2667642" cy="707886"/>
          </a:xfrm>
          <a:prstGeom prst="rect">
            <a:avLst/>
          </a:prstGeom>
          <a:solidFill>
            <a:srgbClr val="002060"/>
          </a:solidFill>
        </p:spPr>
        <p:txBody>
          <a:bodyPr wrap="square" rtlCol="0">
            <a:spAutoFit/>
          </a:bodyPr>
          <a:lstStyle/>
          <a:p>
            <a:pPr algn="ctr"/>
            <a:r>
              <a:rPr lang="en-US" sz="4000" b="1" dirty="0">
                <a:solidFill>
                  <a:schemeClr val="bg1"/>
                </a:solidFill>
              </a:rPr>
              <a:t>Dopamine</a:t>
            </a:r>
          </a:p>
        </p:txBody>
      </p:sp>
      <p:cxnSp>
        <p:nvCxnSpPr>
          <p:cNvPr id="5" name="Straight Arrow Connector 4">
            <a:extLst>
              <a:ext uri="{FF2B5EF4-FFF2-40B4-BE49-F238E27FC236}">
                <a16:creationId xmlns:a16="http://schemas.microsoft.com/office/drawing/2014/main" id="{19C86D50-D7FF-4577-B30D-1C6528DF0348}"/>
              </a:ext>
            </a:extLst>
          </p:cNvPr>
          <p:cNvCxnSpPr>
            <a:cxnSpLocks/>
          </p:cNvCxnSpPr>
          <p:nvPr/>
        </p:nvCxnSpPr>
        <p:spPr>
          <a:xfrm>
            <a:off x="4810758" y="3609975"/>
            <a:ext cx="1351917" cy="962025"/>
          </a:xfrm>
          <a:prstGeom prst="straightConnector1">
            <a:avLst/>
          </a:prstGeom>
          <a:ln w="98425" cap="rnd">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39F2296F-A6D0-4DAE-A630-B2458B70ADA7}"/>
              </a:ext>
            </a:extLst>
          </p:cNvPr>
          <p:cNvCxnSpPr>
            <a:cxnSpLocks/>
          </p:cNvCxnSpPr>
          <p:nvPr/>
        </p:nvCxnSpPr>
        <p:spPr>
          <a:xfrm flipV="1">
            <a:off x="4810757" y="2314575"/>
            <a:ext cx="1551943" cy="329884"/>
          </a:xfrm>
          <a:prstGeom prst="straightConnector1">
            <a:avLst/>
          </a:prstGeom>
          <a:ln w="98425" cap="rnd">
            <a:tailEnd type="triangle"/>
          </a:ln>
        </p:spPr>
        <p:style>
          <a:lnRef idx="1">
            <a:schemeClr val="accent1"/>
          </a:lnRef>
          <a:fillRef idx="0">
            <a:schemeClr val="accent1"/>
          </a:fillRef>
          <a:effectRef idx="0">
            <a:schemeClr val="accent1"/>
          </a:effectRef>
          <a:fontRef idx="minor">
            <a:schemeClr val="tx1"/>
          </a:fontRef>
        </p:style>
      </p:cxnSp>
      <p:pic>
        <p:nvPicPr>
          <p:cNvPr id="8" name="Graphic 7" descr="Bar graph with upward trend">
            <a:extLst>
              <a:ext uri="{FF2B5EF4-FFF2-40B4-BE49-F238E27FC236}">
                <a16:creationId xmlns:a16="http://schemas.microsoft.com/office/drawing/2014/main" id="{16FC7E18-04CB-4F1E-B024-FDA96A85AC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57949" y="1509951"/>
            <a:ext cx="1609247" cy="1609247"/>
          </a:xfrm>
          <a:prstGeom prst="rect">
            <a:avLst/>
          </a:prstGeom>
        </p:spPr>
      </p:pic>
      <p:sp>
        <p:nvSpPr>
          <p:cNvPr id="9" name="TextBox 8">
            <a:extLst>
              <a:ext uri="{FF2B5EF4-FFF2-40B4-BE49-F238E27FC236}">
                <a16:creationId xmlns:a16="http://schemas.microsoft.com/office/drawing/2014/main" id="{D99DDE3A-2EEF-47A0-A914-B4DDB324509C}"/>
              </a:ext>
            </a:extLst>
          </p:cNvPr>
          <p:cNvSpPr txBox="1"/>
          <p:nvPr/>
        </p:nvSpPr>
        <p:spPr>
          <a:xfrm>
            <a:off x="6296025" y="4443146"/>
            <a:ext cx="2419350" cy="707886"/>
          </a:xfrm>
          <a:prstGeom prst="rect">
            <a:avLst/>
          </a:prstGeom>
          <a:noFill/>
        </p:spPr>
        <p:txBody>
          <a:bodyPr wrap="square" rtlCol="0">
            <a:spAutoFit/>
          </a:bodyPr>
          <a:lstStyle/>
          <a:p>
            <a:pPr algn="ctr"/>
            <a:r>
              <a:rPr lang="en-US" sz="4000" dirty="0"/>
              <a:t>Receptors</a:t>
            </a:r>
          </a:p>
        </p:txBody>
      </p:sp>
      <p:sp>
        <p:nvSpPr>
          <p:cNvPr id="10" name="Arrow: Up 9">
            <a:extLst>
              <a:ext uri="{FF2B5EF4-FFF2-40B4-BE49-F238E27FC236}">
                <a16:creationId xmlns:a16="http://schemas.microsoft.com/office/drawing/2014/main" id="{0A7BDFA2-CDFC-45FF-9707-8CB3BA8015AB}"/>
              </a:ext>
            </a:extLst>
          </p:cNvPr>
          <p:cNvSpPr/>
          <p:nvPr/>
        </p:nvSpPr>
        <p:spPr>
          <a:xfrm>
            <a:off x="8715375" y="4023020"/>
            <a:ext cx="895350" cy="15173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3397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Brain Differences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close up of a logo&#10;&#10;Description automatically generated">
            <a:extLst>
              <a:ext uri="{FF2B5EF4-FFF2-40B4-BE49-F238E27FC236}">
                <a16:creationId xmlns:a16="http://schemas.microsoft.com/office/drawing/2014/main" id="{03C9896B-17B8-41A1-B054-DEC638540B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24276" y="2010293"/>
            <a:ext cx="4743448" cy="3457749"/>
          </a:xfrm>
          <a:prstGeom prst="rect">
            <a:avLst/>
          </a:prstGeom>
        </p:spPr>
      </p:pic>
      <p:cxnSp>
        <p:nvCxnSpPr>
          <p:cNvPr id="5" name="Straight Arrow Connector 4">
            <a:extLst>
              <a:ext uri="{FF2B5EF4-FFF2-40B4-BE49-F238E27FC236}">
                <a16:creationId xmlns:a16="http://schemas.microsoft.com/office/drawing/2014/main" id="{5AA8E998-755F-4C2E-8D90-6DEBC4A030C6}"/>
              </a:ext>
            </a:extLst>
          </p:cNvPr>
          <p:cNvCxnSpPr>
            <a:cxnSpLocks/>
          </p:cNvCxnSpPr>
          <p:nvPr/>
        </p:nvCxnSpPr>
        <p:spPr>
          <a:xfrm flipV="1">
            <a:off x="2948304" y="3333750"/>
            <a:ext cx="1551943" cy="329884"/>
          </a:xfrm>
          <a:prstGeom prst="straightConnector1">
            <a:avLst/>
          </a:prstGeom>
          <a:ln w="98425" cap="rn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0552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Developmental Impacts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Female Profile">
            <a:extLst>
              <a:ext uri="{FF2B5EF4-FFF2-40B4-BE49-F238E27FC236}">
                <a16:creationId xmlns:a16="http://schemas.microsoft.com/office/drawing/2014/main" id="{EC97157A-F560-4307-B98A-7B9D6690CC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39809" y="2293168"/>
            <a:ext cx="3151266" cy="3151266"/>
          </a:xfrm>
          <a:prstGeom prst="rect">
            <a:avLst/>
          </a:prstGeom>
        </p:spPr>
      </p:pic>
      <p:sp>
        <p:nvSpPr>
          <p:cNvPr id="5" name="TextBox 4">
            <a:extLst>
              <a:ext uri="{FF2B5EF4-FFF2-40B4-BE49-F238E27FC236}">
                <a16:creationId xmlns:a16="http://schemas.microsoft.com/office/drawing/2014/main" id="{E557C363-9AD2-4B8B-8FEC-42447716193B}"/>
              </a:ext>
            </a:extLst>
          </p:cNvPr>
          <p:cNvSpPr txBox="1"/>
          <p:nvPr/>
        </p:nvSpPr>
        <p:spPr>
          <a:xfrm>
            <a:off x="5046602" y="2894632"/>
            <a:ext cx="2098795" cy="1323439"/>
          </a:xfrm>
          <a:prstGeom prst="rect">
            <a:avLst/>
          </a:prstGeom>
          <a:noFill/>
        </p:spPr>
        <p:txBody>
          <a:bodyPr wrap="square" rtlCol="0">
            <a:spAutoFit/>
          </a:bodyPr>
          <a:lstStyle/>
          <a:p>
            <a:pPr algn="ctr"/>
            <a:r>
              <a:rPr lang="en-US" sz="4000" dirty="0"/>
              <a:t>Flu epidemic</a:t>
            </a:r>
          </a:p>
        </p:txBody>
      </p:sp>
      <p:pic>
        <p:nvPicPr>
          <p:cNvPr id="6" name="Graphic 5" descr="Children">
            <a:extLst>
              <a:ext uri="{FF2B5EF4-FFF2-40B4-BE49-F238E27FC236}">
                <a16:creationId xmlns:a16="http://schemas.microsoft.com/office/drawing/2014/main" id="{2D5E094F-695A-4C1D-9E49-989EBEC7B32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89969" y="1611734"/>
            <a:ext cx="2098795" cy="2098795"/>
          </a:xfrm>
          <a:prstGeom prst="rect">
            <a:avLst/>
          </a:prstGeom>
        </p:spPr>
      </p:pic>
    </p:spTree>
    <p:extLst>
      <p:ext uri="{BB962C8B-B14F-4D97-AF65-F5344CB8AC3E}">
        <p14:creationId xmlns:p14="http://schemas.microsoft.com/office/powerpoint/2010/main" val="994022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Drug Use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94AA6E5-9028-4318-9E0C-C0DE58DC4D49}"/>
              </a:ext>
            </a:extLst>
          </p:cNvPr>
          <p:cNvSpPr txBox="1"/>
          <p:nvPr/>
        </p:nvSpPr>
        <p:spPr>
          <a:xfrm>
            <a:off x="1957388" y="2721114"/>
            <a:ext cx="2667642" cy="707886"/>
          </a:xfrm>
          <a:prstGeom prst="rect">
            <a:avLst/>
          </a:prstGeom>
          <a:solidFill>
            <a:srgbClr val="C00000"/>
          </a:solidFill>
        </p:spPr>
        <p:txBody>
          <a:bodyPr wrap="square" rtlCol="0">
            <a:spAutoFit/>
          </a:bodyPr>
          <a:lstStyle/>
          <a:p>
            <a:pPr algn="ctr"/>
            <a:r>
              <a:rPr lang="en-US" sz="4000" b="1" dirty="0">
                <a:solidFill>
                  <a:schemeClr val="bg1"/>
                </a:solidFill>
              </a:rPr>
              <a:t>Marijuana</a:t>
            </a:r>
          </a:p>
        </p:txBody>
      </p:sp>
      <p:pic>
        <p:nvPicPr>
          <p:cNvPr id="5" name="Graphic 4" descr="Brain">
            <a:extLst>
              <a:ext uri="{FF2B5EF4-FFF2-40B4-BE49-F238E27FC236}">
                <a16:creationId xmlns:a16="http://schemas.microsoft.com/office/drawing/2014/main" id="{6799FB49-C122-4D0C-9EB1-F257278FD47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86575" y="1617572"/>
            <a:ext cx="3059224" cy="3059224"/>
          </a:xfrm>
          <a:prstGeom prst="rect">
            <a:avLst/>
          </a:prstGeom>
        </p:spPr>
      </p:pic>
      <p:cxnSp>
        <p:nvCxnSpPr>
          <p:cNvPr id="6" name="Straight Arrow Connector 5">
            <a:extLst>
              <a:ext uri="{FF2B5EF4-FFF2-40B4-BE49-F238E27FC236}">
                <a16:creationId xmlns:a16="http://schemas.microsoft.com/office/drawing/2014/main" id="{3A96E944-B871-417E-B36A-9361CEEF5352}"/>
              </a:ext>
            </a:extLst>
          </p:cNvPr>
          <p:cNvCxnSpPr>
            <a:cxnSpLocks/>
          </p:cNvCxnSpPr>
          <p:nvPr/>
        </p:nvCxnSpPr>
        <p:spPr>
          <a:xfrm>
            <a:off x="4979831" y="3075057"/>
            <a:ext cx="1735294" cy="0"/>
          </a:xfrm>
          <a:prstGeom prst="straightConnector1">
            <a:avLst/>
          </a:prstGeom>
          <a:ln w="98425" cap="rn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8821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Prevalence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Group">
            <a:extLst>
              <a:ext uri="{FF2B5EF4-FFF2-40B4-BE49-F238E27FC236}">
                <a16:creationId xmlns:a16="http://schemas.microsoft.com/office/drawing/2014/main" id="{78E0C2E8-1242-4DDE-8268-69C6B646DA7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2600" y="1420773"/>
            <a:ext cx="2133600" cy="2133600"/>
          </a:xfrm>
          <a:prstGeom prst="rect">
            <a:avLst/>
          </a:prstGeom>
        </p:spPr>
      </p:pic>
      <p:pic>
        <p:nvPicPr>
          <p:cNvPr id="5" name="Graphic 4" descr="Woman">
            <a:extLst>
              <a:ext uri="{FF2B5EF4-FFF2-40B4-BE49-F238E27FC236}">
                <a16:creationId xmlns:a16="http://schemas.microsoft.com/office/drawing/2014/main" id="{74959DDE-2D9D-4290-BF37-2CA685EDBE8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10500" y="4595012"/>
            <a:ext cx="1405731" cy="1405731"/>
          </a:xfrm>
          <a:prstGeom prst="rect">
            <a:avLst/>
          </a:prstGeom>
        </p:spPr>
      </p:pic>
      <p:pic>
        <p:nvPicPr>
          <p:cNvPr id="8" name="Graphic 7" descr="Group">
            <a:extLst>
              <a:ext uri="{FF2B5EF4-FFF2-40B4-BE49-F238E27FC236}">
                <a16:creationId xmlns:a16="http://schemas.microsoft.com/office/drawing/2014/main" id="{8E2D140C-228C-4775-B989-99DCAB5B7B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62350" y="1420773"/>
            <a:ext cx="2133600" cy="2133600"/>
          </a:xfrm>
          <a:prstGeom prst="rect">
            <a:avLst/>
          </a:prstGeom>
        </p:spPr>
      </p:pic>
      <p:pic>
        <p:nvPicPr>
          <p:cNvPr id="9" name="Graphic 8" descr="Group">
            <a:extLst>
              <a:ext uri="{FF2B5EF4-FFF2-40B4-BE49-F238E27FC236}">
                <a16:creationId xmlns:a16="http://schemas.microsoft.com/office/drawing/2014/main" id="{55ED366C-2684-4599-9E90-7127EB3A9A5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72100" y="1420773"/>
            <a:ext cx="2133600" cy="2133600"/>
          </a:xfrm>
          <a:prstGeom prst="rect">
            <a:avLst/>
          </a:prstGeom>
        </p:spPr>
      </p:pic>
      <p:pic>
        <p:nvPicPr>
          <p:cNvPr id="10" name="Graphic 9" descr="Group">
            <a:extLst>
              <a:ext uri="{FF2B5EF4-FFF2-40B4-BE49-F238E27FC236}">
                <a16:creationId xmlns:a16="http://schemas.microsoft.com/office/drawing/2014/main" id="{5E5B6AE8-22D6-4568-89AB-6702ECD3F2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57475" y="2770437"/>
            <a:ext cx="2133600" cy="2133600"/>
          </a:xfrm>
          <a:prstGeom prst="rect">
            <a:avLst/>
          </a:prstGeom>
        </p:spPr>
      </p:pic>
      <p:pic>
        <p:nvPicPr>
          <p:cNvPr id="11" name="Graphic 10" descr="Group">
            <a:extLst>
              <a:ext uri="{FF2B5EF4-FFF2-40B4-BE49-F238E27FC236}">
                <a16:creationId xmlns:a16="http://schemas.microsoft.com/office/drawing/2014/main" id="{CCB3ECD1-98DA-4C23-9922-98B245A74D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67225" y="2770437"/>
            <a:ext cx="2133600" cy="2133600"/>
          </a:xfrm>
          <a:prstGeom prst="rect">
            <a:avLst/>
          </a:prstGeom>
        </p:spPr>
      </p:pic>
      <p:pic>
        <p:nvPicPr>
          <p:cNvPr id="12" name="Graphic 11" descr="Group">
            <a:extLst>
              <a:ext uri="{FF2B5EF4-FFF2-40B4-BE49-F238E27FC236}">
                <a16:creationId xmlns:a16="http://schemas.microsoft.com/office/drawing/2014/main" id="{C1631EFD-49B2-4432-B8B2-6D55C46D70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62350" y="4137813"/>
            <a:ext cx="2133600" cy="2133600"/>
          </a:xfrm>
          <a:prstGeom prst="rect">
            <a:avLst/>
          </a:prstGeom>
        </p:spPr>
      </p:pic>
      <p:cxnSp>
        <p:nvCxnSpPr>
          <p:cNvPr id="7" name="Straight Arrow Connector 6">
            <a:extLst>
              <a:ext uri="{FF2B5EF4-FFF2-40B4-BE49-F238E27FC236}">
                <a16:creationId xmlns:a16="http://schemas.microsoft.com/office/drawing/2014/main" id="{9C8E5EE6-019A-4D55-B163-016F01B87AAB}"/>
              </a:ext>
            </a:extLst>
          </p:cNvPr>
          <p:cNvCxnSpPr>
            <a:cxnSpLocks/>
          </p:cNvCxnSpPr>
          <p:nvPr/>
        </p:nvCxnSpPr>
        <p:spPr>
          <a:xfrm>
            <a:off x="6276975" y="4904037"/>
            <a:ext cx="1752600" cy="300576"/>
          </a:xfrm>
          <a:prstGeom prst="straightConnector1">
            <a:avLst/>
          </a:prstGeom>
          <a:ln w="92075" cap="rnd">
            <a:tailEnd type="stealth"/>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D388BF5B-1CFD-4965-B56D-26BB7B3EC262}"/>
              </a:ext>
            </a:extLst>
          </p:cNvPr>
          <p:cNvSpPr txBox="1"/>
          <p:nvPr/>
        </p:nvSpPr>
        <p:spPr>
          <a:xfrm>
            <a:off x="6741715" y="5513638"/>
            <a:ext cx="1771650" cy="707886"/>
          </a:xfrm>
          <a:prstGeom prst="rect">
            <a:avLst/>
          </a:prstGeom>
          <a:noFill/>
        </p:spPr>
        <p:txBody>
          <a:bodyPr wrap="square" rtlCol="0">
            <a:spAutoFit/>
          </a:bodyPr>
          <a:lstStyle/>
          <a:p>
            <a:pPr algn="ctr"/>
            <a:r>
              <a:rPr lang="en-US" sz="4000" b="1" dirty="0"/>
              <a:t>1%</a:t>
            </a:r>
          </a:p>
        </p:txBody>
      </p:sp>
      <p:sp>
        <p:nvSpPr>
          <p:cNvPr id="17" name="TextBox 16">
            <a:extLst>
              <a:ext uri="{FF2B5EF4-FFF2-40B4-BE49-F238E27FC236}">
                <a16:creationId xmlns:a16="http://schemas.microsoft.com/office/drawing/2014/main" id="{6BA20BB0-96D4-40DD-A95A-2B3B833B6D8B}"/>
              </a:ext>
            </a:extLst>
          </p:cNvPr>
          <p:cNvSpPr txBox="1"/>
          <p:nvPr/>
        </p:nvSpPr>
        <p:spPr>
          <a:xfrm>
            <a:off x="8705849" y="1768675"/>
            <a:ext cx="2562225" cy="707886"/>
          </a:xfrm>
          <a:prstGeom prst="rect">
            <a:avLst/>
          </a:prstGeom>
          <a:noFill/>
        </p:spPr>
        <p:txBody>
          <a:bodyPr wrap="square" rtlCol="0">
            <a:spAutoFit/>
          </a:bodyPr>
          <a:lstStyle/>
          <a:p>
            <a:pPr algn="ctr"/>
            <a:r>
              <a:rPr lang="en-US" sz="4000" b="1" dirty="0">
                <a:solidFill>
                  <a:srgbClr val="7030A0"/>
                </a:solidFill>
              </a:rPr>
              <a:t>Thoughts</a:t>
            </a:r>
          </a:p>
        </p:txBody>
      </p:sp>
      <p:sp>
        <p:nvSpPr>
          <p:cNvPr id="18" name="TextBox 17">
            <a:extLst>
              <a:ext uri="{FF2B5EF4-FFF2-40B4-BE49-F238E27FC236}">
                <a16:creationId xmlns:a16="http://schemas.microsoft.com/office/drawing/2014/main" id="{5CA0BB5E-6E58-423E-B911-226C6C2AEB68}"/>
              </a:ext>
            </a:extLst>
          </p:cNvPr>
          <p:cNvSpPr txBox="1"/>
          <p:nvPr/>
        </p:nvSpPr>
        <p:spPr>
          <a:xfrm>
            <a:off x="8496298" y="2633894"/>
            <a:ext cx="2981326" cy="707886"/>
          </a:xfrm>
          <a:prstGeom prst="rect">
            <a:avLst/>
          </a:prstGeom>
          <a:noFill/>
        </p:spPr>
        <p:txBody>
          <a:bodyPr wrap="square" rtlCol="0">
            <a:spAutoFit/>
          </a:bodyPr>
          <a:lstStyle/>
          <a:p>
            <a:pPr algn="ctr"/>
            <a:r>
              <a:rPr lang="en-US" sz="4000" b="1" dirty="0">
                <a:solidFill>
                  <a:srgbClr val="002060"/>
                </a:solidFill>
              </a:rPr>
              <a:t>Perceptions</a:t>
            </a:r>
          </a:p>
        </p:txBody>
      </p:sp>
      <p:sp>
        <p:nvSpPr>
          <p:cNvPr id="19" name="TextBox 18">
            <a:extLst>
              <a:ext uri="{FF2B5EF4-FFF2-40B4-BE49-F238E27FC236}">
                <a16:creationId xmlns:a16="http://schemas.microsoft.com/office/drawing/2014/main" id="{2EA1F367-1DE4-421F-B587-631C176B3293}"/>
              </a:ext>
            </a:extLst>
          </p:cNvPr>
          <p:cNvSpPr txBox="1"/>
          <p:nvPr/>
        </p:nvSpPr>
        <p:spPr>
          <a:xfrm>
            <a:off x="8513365" y="3499113"/>
            <a:ext cx="2981326" cy="707886"/>
          </a:xfrm>
          <a:prstGeom prst="rect">
            <a:avLst/>
          </a:prstGeom>
          <a:noFill/>
        </p:spPr>
        <p:txBody>
          <a:bodyPr wrap="square" rtlCol="0">
            <a:spAutoFit/>
          </a:bodyPr>
          <a:lstStyle/>
          <a:p>
            <a:pPr algn="ctr"/>
            <a:r>
              <a:rPr lang="en-US" sz="4000" b="1" dirty="0">
                <a:solidFill>
                  <a:schemeClr val="accent6">
                    <a:lumMod val="75000"/>
                  </a:schemeClr>
                </a:solidFill>
              </a:rPr>
              <a:t>Behaviors</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Symptoms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93F41BC9-C82D-46A3-A6A9-48FC9898C0DB}"/>
              </a:ext>
            </a:extLst>
          </p:cNvPr>
          <p:cNvSpPr txBox="1"/>
          <p:nvPr/>
        </p:nvSpPr>
        <p:spPr>
          <a:xfrm>
            <a:off x="1524001" y="1800225"/>
            <a:ext cx="1804987" cy="369332"/>
          </a:xfrm>
          <a:prstGeom prst="rect">
            <a:avLst/>
          </a:prstGeom>
          <a:noFill/>
        </p:spPr>
        <p:txBody>
          <a:bodyPr wrap="square" rtlCol="0">
            <a:spAutoFit/>
          </a:bodyPr>
          <a:lstStyle/>
          <a:p>
            <a:pPr algn="ctr"/>
            <a:r>
              <a:rPr lang="en-US" dirty="0"/>
              <a:t>Hallucinations</a:t>
            </a:r>
          </a:p>
        </p:txBody>
      </p:sp>
      <p:sp>
        <p:nvSpPr>
          <p:cNvPr id="6" name="TextBox 5">
            <a:extLst>
              <a:ext uri="{FF2B5EF4-FFF2-40B4-BE49-F238E27FC236}">
                <a16:creationId xmlns:a16="http://schemas.microsoft.com/office/drawing/2014/main" id="{2127B719-62F5-44B0-80C9-091ABD9420AD}"/>
              </a:ext>
            </a:extLst>
          </p:cNvPr>
          <p:cNvSpPr txBox="1"/>
          <p:nvPr/>
        </p:nvSpPr>
        <p:spPr>
          <a:xfrm>
            <a:off x="5193506" y="1800225"/>
            <a:ext cx="1804987" cy="369332"/>
          </a:xfrm>
          <a:prstGeom prst="rect">
            <a:avLst/>
          </a:prstGeom>
          <a:noFill/>
        </p:spPr>
        <p:txBody>
          <a:bodyPr wrap="square" rtlCol="0">
            <a:spAutoFit/>
          </a:bodyPr>
          <a:lstStyle/>
          <a:p>
            <a:pPr algn="ctr"/>
            <a:r>
              <a:rPr lang="en-US" dirty="0"/>
              <a:t>Delusions</a:t>
            </a:r>
          </a:p>
        </p:txBody>
      </p:sp>
      <p:sp>
        <p:nvSpPr>
          <p:cNvPr id="7" name="TextBox 6">
            <a:extLst>
              <a:ext uri="{FF2B5EF4-FFF2-40B4-BE49-F238E27FC236}">
                <a16:creationId xmlns:a16="http://schemas.microsoft.com/office/drawing/2014/main" id="{2CDADAEF-81D0-4182-8787-57D4DC63C097}"/>
              </a:ext>
            </a:extLst>
          </p:cNvPr>
          <p:cNvSpPr txBox="1"/>
          <p:nvPr/>
        </p:nvSpPr>
        <p:spPr>
          <a:xfrm>
            <a:off x="8863011" y="1800225"/>
            <a:ext cx="2347914" cy="369332"/>
          </a:xfrm>
          <a:prstGeom prst="rect">
            <a:avLst/>
          </a:prstGeom>
          <a:noFill/>
        </p:spPr>
        <p:txBody>
          <a:bodyPr wrap="square" rtlCol="0">
            <a:spAutoFit/>
          </a:bodyPr>
          <a:lstStyle/>
          <a:p>
            <a:pPr algn="ctr"/>
            <a:r>
              <a:rPr lang="en-US" dirty="0"/>
              <a:t>Disorganized Thinking</a:t>
            </a:r>
          </a:p>
        </p:txBody>
      </p:sp>
      <p:sp>
        <p:nvSpPr>
          <p:cNvPr id="8" name="TextBox 7">
            <a:extLst>
              <a:ext uri="{FF2B5EF4-FFF2-40B4-BE49-F238E27FC236}">
                <a16:creationId xmlns:a16="http://schemas.microsoft.com/office/drawing/2014/main" id="{895D14A6-9261-4C1F-B1DA-4EFD0254148F}"/>
              </a:ext>
            </a:extLst>
          </p:cNvPr>
          <p:cNvSpPr txBox="1"/>
          <p:nvPr/>
        </p:nvSpPr>
        <p:spPr>
          <a:xfrm>
            <a:off x="2762251" y="3952875"/>
            <a:ext cx="2971799" cy="369332"/>
          </a:xfrm>
          <a:prstGeom prst="rect">
            <a:avLst/>
          </a:prstGeom>
          <a:noFill/>
        </p:spPr>
        <p:txBody>
          <a:bodyPr wrap="square" rtlCol="0">
            <a:spAutoFit/>
          </a:bodyPr>
          <a:lstStyle/>
          <a:p>
            <a:pPr algn="ctr"/>
            <a:r>
              <a:rPr lang="en-US" dirty="0"/>
              <a:t>Disorganized Motor Behavior</a:t>
            </a:r>
          </a:p>
        </p:txBody>
      </p:sp>
      <p:sp>
        <p:nvSpPr>
          <p:cNvPr id="9" name="TextBox 8">
            <a:extLst>
              <a:ext uri="{FF2B5EF4-FFF2-40B4-BE49-F238E27FC236}">
                <a16:creationId xmlns:a16="http://schemas.microsoft.com/office/drawing/2014/main" id="{C6B3BC22-00F2-493D-A71E-23D191788580}"/>
              </a:ext>
            </a:extLst>
          </p:cNvPr>
          <p:cNvSpPr txBox="1"/>
          <p:nvPr/>
        </p:nvSpPr>
        <p:spPr>
          <a:xfrm>
            <a:off x="6457952" y="3952875"/>
            <a:ext cx="2971799" cy="369332"/>
          </a:xfrm>
          <a:prstGeom prst="rect">
            <a:avLst/>
          </a:prstGeom>
          <a:noFill/>
        </p:spPr>
        <p:txBody>
          <a:bodyPr wrap="square" rtlCol="0">
            <a:spAutoFit/>
          </a:bodyPr>
          <a:lstStyle/>
          <a:p>
            <a:pPr algn="ctr"/>
            <a:r>
              <a:rPr lang="en-US" dirty="0"/>
              <a:t>Negative Symptoms</a:t>
            </a:r>
          </a:p>
        </p:txBody>
      </p:sp>
      <p:grpSp>
        <p:nvGrpSpPr>
          <p:cNvPr id="16" name="Group 15">
            <a:extLst>
              <a:ext uri="{FF2B5EF4-FFF2-40B4-BE49-F238E27FC236}">
                <a16:creationId xmlns:a16="http://schemas.microsoft.com/office/drawing/2014/main" id="{ABCCD5E8-C5C3-4A81-8FDB-6ACDA254D166}"/>
              </a:ext>
            </a:extLst>
          </p:cNvPr>
          <p:cNvGrpSpPr/>
          <p:nvPr/>
        </p:nvGrpSpPr>
        <p:grpSpPr>
          <a:xfrm>
            <a:off x="2463997" y="2334895"/>
            <a:ext cx="923926" cy="1172664"/>
            <a:chOff x="3076574" y="2360726"/>
            <a:chExt cx="923926" cy="1172664"/>
          </a:xfrm>
        </p:grpSpPr>
        <p:sp>
          <p:nvSpPr>
            <p:cNvPr id="3" name="TextBox 2">
              <a:extLst>
                <a:ext uri="{FF2B5EF4-FFF2-40B4-BE49-F238E27FC236}">
                  <a16:creationId xmlns:a16="http://schemas.microsoft.com/office/drawing/2014/main" id="{7549B294-55A0-4768-A1DA-C0E10F58EF5F}"/>
                </a:ext>
              </a:extLst>
            </p:cNvPr>
            <p:cNvSpPr txBox="1"/>
            <p:nvPr/>
          </p:nvSpPr>
          <p:spPr>
            <a:xfrm>
              <a:off x="3076575" y="2360726"/>
              <a:ext cx="923925" cy="307777"/>
            </a:xfrm>
            <a:prstGeom prst="rect">
              <a:avLst/>
            </a:prstGeom>
            <a:noFill/>
          </p:spPr>
          <p:txBody>
            <a:bodyPr wrap="square" rtlCol="0">
              <a:spAutoFit/>
            </a:bodyPr>
            <a:lstStyle/>
            <a:p>
              <a:pPr algn="ctr"/>
              <a:r>
                <a:rPr lang="en-US" sz="1400" b="1" dirty="0">
                  <a:solidFill>
                    <a:srgbClr val="C00000"/>
                  </a:solidFill>
                </a:rPr>
                <a:t>Tactile</a:t>
              </a:r>
            </a:p>
          </p:txBody>
        </p:sp>
        <p:sp>
          <p:nvSpPr>
            <p:cNvPr id="11" name="TextBox 10">
              <a:extLst>
                <a:ext uri="{FF2B5EF4-FFF2-40B4-BE49-F238E27FC236}">
                  <a16:creationId xmlns:a16="http://schemas.microsoft.com/office/drawing/2014/main" id="{C2D9C83A-7EC2-4457-9F6C-B14D8610A8D9}"/>
                </a:ext>
              </a:extLst>
            </p:cNvPr>
            <p:cNvSpPr txBox="1"/>
            <p:nvPr/>
          </p:nvSpPr>
          <p:spPr>
            <a:xfrm>
              <a:off x="3076575" y="2650501"/>
              <a:ext cx="923925" cy="307777"/>
            </a:xfrm>
            <a:prstGeom prst="rect">
              <a:avLst/>
            </a:prstGeom>
            <a:noFill/>
          </p:spPr>
          <p:txBody>
            <a:bodyPr wrap="square" rtlCol="0">
              <a:spAutoFit/>
            </a:bodyPr>
            <a:lstStyle/>
            <a:p>
              <a:pPr algn="ctr"/>
              <a:r>
                <a:rPr lang="en-US" sz="1400" b="1" dirty="0">
                  <a:solidFill>
                    <a:schemeClr val="accent6">
                      <a:lumMod val="75000"/>
                    </a:schemeClr>
                  </a:solidFill>
                </a:rPr>
                <a:t>Visual</a:t>
              </a:r>
            </a:p>
          </p:txBody>
        </p:sp>
        <p:sp>
          <p:nvSpPr>
            <p:cNvPr id="12" name="TextBox 11">
              <a:extLst>
                <a:ext uri="{FF2B5EF4-FFF2-40B4-BE49-F238E27FC236}">
                  <a16:creationId xmlns:a16="http://schemas.microsoft.com/office/drawing/2014/main" id="{AC8E3FB6-A11B-43D3-9D7F-CC18B4016697}"/>
                </a:ext>
              </a:extLst>
            </p:cNvPr>
            <p:cNvSpPr txBox="1"/>
            <p:nvPr/>
          </p:nvSpPr>
          <p:spPr>
            <a:xfrm>
              <a:off x="3076575" y="2940276"/>
              <a:ext cx="923925" cy="307777"/>
            </a:xfrm>
            <a:prstGeom prst="rect">
              <a:avLst/>
            </a:prstGeom>
            <a:noFill/>
          </p:spPr>
          <p:txBody>
            <a:bodyPr wrap="square" rtlCol="0">
              <a:spAutoFit/>
            </a:bodyPr>
            <a:lstStyle/>
            <a:p>
              <a:pPr algn="ctr"/>
              <a:r>
                <a:rPr lang="en-US" sz="1400" b="1" dirty="0">
                  <a:solidFill>
                    <a:srgbClr val="002060"/>
                  </a:solidFill>
                </a:rPr>
                <a:t>Olfactory</a:t>
              </a:r>
            </a:p>
          </p:txBody>
        </p:sp>
        <p:sp>
          <p:nvSpPr>
            <p:cNvPr id="13" name="TextBox 12">
              <a:extLst>
                <a:ext uri="{FF2B5EF4-FFF2-40B4-BE49-F238E27FC236}">
                  <a16:creationId xmlns:a16="http://schemas.microsoft.com/office/drawing/2014/main" id="{63D4EFF1-E694-46DE-9735-4784546A0574}"/>
                </a:ext>
              </a:extLst>
            </p:cNvPr>
            <p:cNvSpPr txBox="1"/>
            <p:nvPr/>
          </p:nvSpPr>
          <p:spPr>
            <a:xfrm>
              <a:off x="3076574" y="3225613"/>
              <a:ext cx="923925" cy="307777"/>
            </a:xfrm>
            <a:prstGeom prst="rect">
              <a:avLst/>
            </a:prstGeom>
            <a:noFill/>
          </p:spPr>
          <p:txBody>
            <a:bodyPr wrap="square" rtlCol="0">
              <a:spAutoFit/>
            </a:bodyPr>
            <a:lstStyle/>
            <a:p>
              <a:pPr algn="ctr"/>
              <a:r>
                <a:rPr lang="en-US" sz="1400" b="1" dirty="0"/>
                <a:t>Auditory</a:t>
              </a:r>
            </a:p>
          </p:txBody>
        </p:sp>
      </p:grpSp>
      <p:pic>
        <p:nvPicPr>
          <p:cNvPr id="10" name="Graphic 9" descr="User">
            <a:extLst>
              <a:ext uri="{FF2B5EF4-FFF2-40B4-BE49-F238E27FC236}">
                <a16:creationId xmlns:a16="http://schemas.microsoft.com/office/drawing/2014/main" id="{3257EDD2-B4A0-4BC0-B9BD-5C896E84C13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25166" y="2580973"/>
            <a:ext cx="914400" cy="914400"/>
          </a:xfrm>
          <a:prstGeom prst="rect">
            <a:avLst/>
          </a:prstGeom>
        </p:spPr>
      </p:pic>
      <p:pic>
        <p:nvPicPr>
          <p:cNvPr id="15" name="Graphic 14" descr="Speech">
            <a:extLst>
              <a:ext uri="{FF2B5EF4-FFF2-40B4-BE49-F238E27FC236}">
                <a16:creationId xmlns:a16="http://schemas.microsoft.com/office/drawing/2014/main" id="{B93C0CDB-039B-48AC-9136-47BDE67E59E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1782366" y="2152663"/>
            <a:ext cx="723901" cy="723901"/>
          </a:xfrm>
          <a:prstGeom prst="rect">
            <a:avLst/>
          </a:prstGeom>
        </p:spPr>
      </p:pic>
      <p:sp>
        <p:nvSpPr>
          <p:cNvPr id="17" name="Multiplication Sign 16">
            <a:extLst>
              <a:ext uri="{FF2B5EF4-FFF2-40B4-BE49-F238E27FC236}">
                <a16:creationId xmlns:a16="http://schemas.microsoft.com/office/drawing/2014/main" id="{AA714A04-8872-49ED-A421-48265EDD86DD}"/>
              </a:ext>
            </a:extLst>
          </p:cNvPr>
          <p:cNvSpPr/>
          <p:nvPr/>
        </p:nvSpPr>
        <p:spPr>
          <a:xfrm>
            <a:off x="1919286" y="2241496"/>
            <a:ext cx="450059" cy="442365"/>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Graphic 21" descr="Group">
            <a:extLst>
              <a:ext uri="{FF2B5EF4-FFF2-40B4-BE49-F238E27FC236}">
                <a16:creationId xmlns:a16="http://schemas.microsoft.com/office/drawing/2014/main" id="{65D515CF-5779-4073-B97B-D34AEBBF300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903142" y="2198419"/>
            <a:ext cx="580727" cy="580727"/>
          </a:xfrm>
          <a:prstGeom prst="rect">
            <a:avLst/>
          </a:prstGeom>
        </p:spPr>
      </p:pic>
      <p:pic>
        <p:nvPicPr>
          <p:cNvPr id="23" name="Graphic 22" descr="Group">
            <a:extLst>
              <a:ext uri="{FF2B5EF4-FFF2-40B4-BE49-F238E27FC236}">
                <a16:creationId xmlns:a16="http://schemas.microsoft.com/office/drawing/2014/main" id="{0099672F-8A7C-40C7-9B54-9166FE95C8C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43686" y="2198419"/>
            <a:ext cx="580727" cy="580727"/>
          </a:xfrm>
          <a:prstGeom prst="rect">
            <a:avLst/>
          </a:prstGeom>
        </p:spPr>
      </p:pic>
      <p:pic>
        <p:nvPicPr>
          <p:cNvPr id="24" name="Graphic 23" descr="Group">
            <a:extLst>
              <a:ext uri="{FF2B5EF4-FFF2-40B4-BE49-F238E27FC236}">
                <a16:creationId xmlns:a16="http://schemas.microsoft.com/office/drawing/2014/main" id="{F237B76F-DD8C-4B57-A622-79770FA669C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173414" y="2541509"/>
            <a:ext cx="580727" cy="580727"/>
          </a:xfrm>
          <a:prstGeom prst="rect">
            <a:avLst/>
          </a:prstGeom>
        </p:spPr>
      </p:pic>
      <p:pic>
        <p:nvPicPr>
          <p:cNvPr id="25" name="Graphic 24" descr="User">
            <a:extLst>
              <a:ext uri="{FF2B5EF4-FFF2-40B4-BE49-F238E27FC236}">
                <a16:creationId xmlns:a16="http://schemas.microsoft.com/office/drawing/2014/main" id="{2555DF1E-080B-46C1-A52B-55F6605AAF0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03523" y="3075076"/>
            <a:ext cx="492476" cy="492476"/>
          </a:xfrm>
          <a:prstGeom prst="rect">
            <a:avLst/>
          </a:prstGeom>
        </p:spPr>
      </p:pic>
      <p:cxnSp>
        <p:nvCxnSpPr>
          <p:cNvPr id="19" name="Straight Arrow Connector 18">
            <a:extLst>
              <a:ext uri="{FF2B5EF4-FFF2-40B4-BE49-F238E27FC236}">
                <a16:creationId xmlns:a16="http://schemas.microsoft.com/office/drawing/2014/main" id="{AC90BD84-52A2-4F32-B262-A3B32696B1B2}"/>
              </a:ext>
            </a:extLst>
          </p:cNvPr>
          <p:cNvCxnSpPr>
            <a:stCxn id="24" idx="2"/>
            <a:endCxn id="25" idx="1"/>
          </p:cNvCxnSpPr>
          <p:nvPr/>
        </p:nvCxnSpPr>
        <p:spPr>
          <a:xfrm>
            <a:off x="5463778" y="3122236"/>
            <a:ext cx="139745" cy="199078"/>
          </a:xfrm>
          <a:prstGeom prst="straightConnector1">
            <a:avLst/>
          </a:prstGeom>
          <a:ln w="47625" cap="rnd">
            <a:tailEnd type="triangle"/>
          </a:ln>
        </p:spPr>
        <p:style>
          <a:lnRef idx="1">
            <a:schemeClr val="accent1"/>
          </a:lnRef>
          <a:fillRef idx="0">
            <a:schemeClr val="accent1"/>
          </a:fillRef>
          <a:effectRef idx="0">
            <a:schemeClr val="accent1"/>
          </a:effectRef>
          <a:fontRef idx="minor">
            <a:schemeClr val="tx1"/>
          </a:fontRef>
        </p:style>
      </p:cxnSp>
      <p:pic>
        <p:nvPicPr>
          <p:cNvPr id="31" name="Graphic 30" descr="Bunny face">
            <a:extLst>
              <a:ext uri="{FF2B5EF4-FFF2-40B4-BE49-F238E27FC236}">
                <a16:creationId xmlns:a16="http://schemas.microsoft.com/office/drawing/2014/main" id="{B40271B6-EC0B-4D8F-B3D8-193082FD04A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258959" y="2278241"/>
            <a:ext cx="341115" cy="341115"/>
          </a:xfrm>
          <a:prstGeom prst="rect">
            <a:avLst/>
          </a:prstGeom>
        </p:spPr>
      </p:pic>
      <p:pic>
        <p:nvPicPr>
          <p:cNvPr id="33" name="Graphic 32" descr="Brain">
            <a:extLst>
              <a:ext uri="{FF2B5EF4-FFF2-40B4-BE49-F238E27FC236}">
                <a16:creationId xmlns:a16="http://schemas.microsoft.com/office/drawing/2014/main" id="{14E35574-4E7E-45D3-AD61-31173B21E23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051949" y="2831872"/>
            <a:ext cx="580727" cy="580727"/>
          </a:xfrm>
          <a:prstGeom prst="rect">
            <a:avLst/>
          </a:prstGeom>
        </p:spPr>
      </p:pic>
      <p:pic>
        <p:nvPicPr>
          <p:cNvPr id="37" name="Graphic 36" descr="Gravestone">
            <a:extLst>
              <a:ext uri="{FF2B5EF4-FFF2-40B4-BE49-F238E27FC236}">
                <a16:creationId xmlns:a16="http://schemas.microsoft.com/office/drawing/2014/main" id="{BFD9AB6B-0100-462A-8309-A67AAEF4CA57}"/>
              </a:ext>
            </a:extLst>
          </p:cNvPr>
          <p:cNvPicPr>
            <a:picLocks noChangeAspect="1"/>
          </p:cNvPicPr>
          <p:nvPr/>
        </p:nvPicPr>
        <p:blipFill rotWithShape="1">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t="32672"/>
          <a:stretch/>
        </p:blipFill>
        <p:spPr>
          <a:xfrm rot="10800000">
            <a:off x="6226359" y="2538978"/>
            <a:ext cx="406317" cy="273565"/>
          </a:xfrm>
          <a:prstGeom prst="rect">
            <a:avLst/>
          </a:prstGeom>
        </p:spPr>
      </p:pic>
      <p:pic>
        <p:nvPicPr>
          <p:cNvPr id="42" name="Graphic 41" descr="Beetle">
            <a:extLst>
              <a:ext uri="{FF2B5EF4-FFF2-40B4-BE49-F238E27FC236}">
                <a16:creationId xmlns:a16="http://schemas.microsoft.com/office/drawing/2014/main" id="{63D7E8F0-39AC-4756-A055-0F6E7496A412}"/>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791433" y="2331918"/>
            <a:ext cx="414120" cy="414120"/>
          </a:xfrm>
          <a:prstGeom prst="rect">
            <a:avLst/>
          </a:prstGeom>
        </p:spPr>
      </p:pic>
      <p:pic>
        <p:nvPicPr>
          <p:cNvPr id="43" name="Graphic 42" descr="Beetle">
            <a:extLst>
              <a:ext uri="{FF2B5EF4-FFF2-40B4-BE49-F238E27FC236}">
                <a16:creationId xmlns:a16="http://schemas.microsoft.com/office/drawing/2014/main" id="{367E803B-0116-43D0-BABE-E704878766B9}"/>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834620" y="2635985"/>
            <a:ext cx="414120" cy="414120"/>
          </a:xfrm>
          <a:prstGeom prst="rect">
            <a:avLst/>
          </a:prstGeom>
        </p:spPr>
      </p:pic>
      <p:pic>
        <p:nvPicPr>
          <p:cNvPr id="44" name="Graphic 43" descr="Beetle">
            <a:extLst>
              <a:ext uri="{FF2B5EF4-FFF2-40B4-BE49-F238E27FC236}">
                <a16:creationId xmlns:a16="http://schemas.microsoft.com/office/drawing/2014/main" id="{C519A2FA-ADD4-432A-9C05-B71ACAB16F2D}"/>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125512" y="2410786"/>
            <a:ext cx="414120" cy="414120"/>
          </a:xfrm>
          <a:prstGeom prst="rect">
            <a:avLst/>
          </a:prstGeom>
        </p:spPr>
      </p:pic>
      <p:pic>
        <p:nvPicPr>
          <p:cNvPr id="45" name="Graphic 44" descr="Beetle">
            <a:extLst>
              <a:ext uri="{FF2B5EF4-FFF2-40B4-BE49-F238E27FC236}">
                <a16:creationId xmlns:a16="http://schemas.microsoft.com/office/drawing/2014/main" id="{7284F216-1C44-4569-AC10-B635A2631D9D}"/>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991701" y="2982446"/>
            <a:ext cx="414120" cy="414120"/>
          </a:xfrm>
          <a:prstGeom prst="rect">
            <a:avLst/>
          </a:prstGeom>
        </p:spPr>
      </p:pic>
      <p:pic>
        <p:nvPicPr>
          <p:cNvPr id="46" name="Graphic 45" descr="Beetle">
            <a:extLst>
              <a:ext uri="{FF2B5EF4-FFF2-40B4-BE49-F238E27FC236}">
                <a16:creationId xmlns:a16="http://schemas.microsoft.com/office/drawing/2014/main" id="{4A2A232F-51CB-44E2-AB8F-78B7D222F84F}"/>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143939" y="2712209"/>
            <a:ext cx="414120" cy="414120"/>
          </a:xfrm>
          <a:prstGeom prst="rect">
            <a:avLst/>
          </a:prstGeom>
        </p:spPr>
      </p:pic>
      <p:pic>
        <p:nvPicPr>
          <p:cNvPr id="47" name="Graphic 46" descr="Beetle">
            <a:extLst>
              <a:ext uri="{FF2B5EF4-FFF2-40B4-BE49-F238E27FC236}">
                <a16:creationId xmlns:a16="http://schemas.microsoft.com/office/drawing/2014/main" id="{A975D806-848E-48E4-8BC8-4F350466FE8A}"/>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061705" y="2094717"/>
            <a:ext cx="414120" cy="414120"/>
          </a:xfrm>
          <a:prstGeom prst="rect">
            <a:avLst/>
          </a:prstGeom>
        </p:spPr>
      </p:pic>
      <p:pic>
        <p:nvPicPr>
          <p:cNvPr id="50" name="Graphic 49" descr="Smiling face with no fill">
            <a:extLst>
              <a:ext uri="{FF2B5EF4-FFF2-40B4-BE49-F238E27FC236}">
                <a16:creationId xmlns:a16="http://schemas.microsoft.com/office/drawing/2014/main" id="{F77FF7C9-F1AE-4151-AB56-B2756E21AD5C}"/>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10044717" y="3189506"/>
            <a:ext cx="532191" cy="532191"/>
          </a:xfrm>
          <a:prstGeom prst="rect">
            <a:avLst/>
          </a:prstGeom>
        </p:spPr>
      </p:pic>
      <p:pic>
        <p:nvPicPr>
          <p:cNvPr id="52" name="Graphic 51" descr="Thought bubble">
            <a:extLst>
              <a:ext uri="{FF2B5EF4-FFF2-40B4-BE49-F238E27FC236}">
                <a16:creationId xmlns:a16="http://schemas.microsoft.com/office/drawing/2014/main" id="{B35A1D96-0AAC-4889-832D-C02D85927D33}"/>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10331667" y="2051637"/>
            <a:ext cx="1360962" cy="1360962"/>
          </a:xfrm>
          <a:prstGeom prst="rect">
            <a:avLst/>
          </a:prstGeom>
        </p:spPr>
      </p:pic>
      <p:sp>
        <p:nvSpPr>
          <p:cNvPr id="53" name="TextBox 52">
            <a:extLst>
              <a:ext uri="{FF2B5EF4-FFF2-40B4-BE49-F238E27FC236}">
                <a16:creationId xmlns:a16="http://schemas.microsoft.com/office/drawing/2014/main" id="{85EC63D0-EB83-41E9-9766-7E3C44A5C29D}"/>
              </a:ext>
            </a:extLst>
          </p:cNvPr>
          <p:cNvSpPr txBox="1"/>
          <p:nvPr/>
        </p:nvSpPr>
        <p:spPr>
          <a:xfrm>
            <a:off x="8717396" y="2367983"/>
            <a:ext cx="1208296" cy="307777"/>
          </a:xfrm>
          <a:prstGeom prst="rect">
            <a:avLst/>
          </a:prstGeom>
          <a:solidFill>
            <a:srgbClr val="C00000"/>
          </a:solidFill>
        </p:spPr>
        <p:txBody>
          <a:bodyPr wrap="square" rtlCol="0">
            <a:spAutoFit/>
          </a:bodyPr>
          <a:lstStyle/>
          <a:p>
            <a:pPr algn="ctr"/>
            <a:r>
              <a:rPr lang="en-US" sz="1400" b="1" dirty="0">
                <a:solidFill>
                  <a:schemeClr val="bg1"/>
                </a:solidFill>
              </a:rPr>
              <a:t>Disjointed</a:t>
            </a:r>
          </a:p>
        </p:txBody>
      </p:sp>
      <p:sp>
        <p:nvSpPr>
          <p:cNvPr id="54" name="TextBox 53">
            <a:extLst>
              <a:ext uri="{FF2B5EF4-FFF2-40B4-BE49-F238E27FC236}">
                <a16:creationId xmlns:a16="http://schemas.microsoft.com/office/drawing/2014/main" id="{A7F3765B-8727-419B-AA64-D792DA88A195}"/>
              </a:ext>
            </a:extLst>
          </p:cNvPr>
          <p:cNvSpPr txBox="1"/>
          <p:nvPr/>
        </p:nvSpPr>
        <p:spPr>
          <a:xfrm>
            <a:off x="8717396" y="2767299"/>
            <a:ext cx="1208296" cy="307777"/>
          </a:xfrm>
          <a:prstGeom prst="rect">
            <a:avLst/>
          </a:prstGeom>
          <a:solidFill>
            <a:srgbClr val="002060"/>
          </a:solidFill>
        </p:spPr>
        <p:txBody>
          <a:bodyPr wrap="square" rtlCol="0">
            <a:spAutoFit/>
          </a:bodyPr>
          <a:lstStyle/>
          <a:p>
            <a:pPr algn="ctr"/>
            <a:r>
              <a:rPr lang="en-US" sz="1400" b="1" dirty="0">
                <a:solidFill>
                  <a:schemeClr val="bg1"/>
                </a:solidFill>
              </a:rPr>
              <a:t>Incoherent</a:t>
            </a:r>
          </a:p>
        </p:txBody>
      </p:sp>
      <p:pic>
        <p:nvPicPr>
          <p:cNvPr id="55" name="Graphic 54" descr="Beetle">
            <a:extLst>
              <a:ext uri="{FF2B5EF4-FFF2-40B4-BE49-F238E27FC236}">
                <a16:creationId xmlns:a16="http://schemas.microsoft.com/office/drawing/2014/main" id="{A898C0DD-5BB7-4240-B590-2D216C95F8CF}"/>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11012148" y="2543008"/>
            <a:ext cx="288864" cy="288864"/>
          </a:xfrm>
          <a:prstGeom prst="rect">
            <a:avLst/>
          </a:prstGeom>
        </p:spPr>
      </p:pic>
      <p:pic>
        <p:nvPicPr>
          <p:cNvPr id="57" name="Graphic 56" descr="Raised hand">
            <a:extLst>
              <a:ext uri="{FF2B5EF4-FFF2-40B4-BE49-F238E27FC236}">
                <a16:creationId xmlns:a16="http://schemas.microsoft.com/office/drawing/2014/main" id="{3BC44CBA-F61B-436C-9E65-0324D5E0F02F}"/>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11155512" y="2339171"/>
            <a:ext cx="219253" cy="219253"/>
          </a:xfrm>
          <a:prstGeom prst="rect">
            <a:avLst/>
          </a:prstGeom>
        </p:spPr>
      </p:pic>
      <p:pic>
        <p:nvPicPr>
          <p:cNvPr id="59" name="Graphic 58" descr="Headphones">
            <a:extLst>
              <a:ext uri="{FF2B5EF4-FFF2-40B4-BE49-F238E27FC236}">
                <a16:creationId xmlns:a16="http://schemas.microsoft.com/office/drawing/2014/main" id="{22B21B68-1D84-4262-9DD0-278A15BA295D}"/>
              </a:ext>
            </a:extLst>
          </p:cNvPr>
          <p:cNvPicPr>
            <a:picLocks noChangeAspect="1"/>
          </p:cNvPicPr>
          <p:nvPr/>
        </p:nvPicPr>
        <p:blipFill>
          <a:blip r:embed="rId25">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10823268" y="2319550"/>
            <a:ext cx="258496" cy="258496"/>
          </a:xfrm>
          <a:prstGeom prst="rect">
            <a:avLst/>
          </a:prstGeom>
        </p:spPr>
      </p:pic>
      <p:pic>
        <p:nvPicPr>
          <p:cNvPr id="61" name="Graphic 60" descr="Money">
            <a:extLst>
              <a:ext uri="{FF2B5EF4-FFF2-40B4-BE49-F238E27FC236}">
                <a16:creationId xmlns:a16="http://schemas.microsoft.com/office/drawing/2014/main" id="{EB6DBA4A-BF6B-4A4C-B385-4415A490B97C}"/>
              </a:ext>
            </a:extLst>
          </p:cNvPr>
          <p:cNvPicPr>
            <a:picLocks noChangeAspect="1"/>
          </p:cNvPicPr>
          <p:nvPr/>
        </p:nvPicPr>
        <p:blipFill>
          <a:blip r:embed="rId27">
            <a:extLst>
              <a:ext uri="{28A0092B-C50C-407E-A947-70E740481C1C}">
                <a14:useLocalDpi xmlns:a14="http://schemas.microsoft.com/office/drawing/2010/main" val="0"/>
              </a:ext>
              <a:ext uri="{96DAC541-7B7A-43D3-8B79-37D633B846F1}">
                <asvg:svgBlip xmlns:asvg="http://schemas.microsoft.com/office/drawing/2016/SVG/main" r:embed="rId28"/>
              </a:ext>
            </a:extLst>
          </a:blip>
          <a:stretch>
            <a:fillRect/>
          </a:stretch>
        </p:blipFill>
        <p:spPr>
          <a:xfrm rot="19640120">
            <a:off x="10578140" y="2421052"/>
            <a:ext cx="225853" cy="225853"/>
          </a:xfrm>
          <a:prstGeom prst="rect">
            <a:avLst/>
          </a:prstGeom>
        </p:spPr>
      </p:pic>
      <p:pic>
        <p:nvPicPr>
          <p:cNvPr id="63" name="Graphic 62" descr="Moon and stars">
            <a:extLst>
              <a:ext uri="{FF2B5EF4-FFF2-40B4-BE49-F238E27FC236}">
                <a16:creationId xmlns:a16="http://schemas.microsoft.com/office/drawing/2014/main" id="{534D65DE-B0D5-4059-8E01-ECD25725386E}"/>
              </a:ext>
            </a:extLst>
          </p:cNvPr>
          <p:cNvPicPr>
            <a:picLocks noChangeAspect="1"/>
          </p:cNvPicPr>
          <p:nvPr/>
        </p:nvPicPr>
        <p:blipFill>
          <a:blip r:embed="rId29">
            <a:extLst>
              <a:ext uri="{28A0092B-C50C-407E-A947-70E740481C1C}">
                <a14:useLocalDpi xmlns:a14="http://schemas.microsoft.com/office/drawing/2010/main" val="0"/>
              </a:ext>
              <a:ext uri="{96DAC541-7B7A-43D3-8B79-37D633B846F1}">
                <asvg:svgBlip xmlns:asvg="http://schemas.microsoft.com/office/drawing/2016/SVG/main" r:embed="rId30"/>
              </a:ext>
            </a:extLst>
          </a:blip>
          <a:stretch>
            <a:fillRect/>
          </a:stretch>
        </p:blipFill>
        <p:spPr>
          <a:xfrm>
            <a:off x="10847083" y="2666807"/>
            <a:ext cx="165065" cy="165065"/>
          </a:xfrm>
          <a:prstGeom prst="rect">
            <a:avLst/>
          </a:prstGeom>
        </p:spPr>
      </p:pic>
      <p:pic>
        <p:nvPicPr>
          <p:cNvPr id="64" name="Graphic 63" descr="Smiling face with no fill">
            <a:extLst>
              <a:ext uri="{FF2B5EF4-FFF2-40B4-BE49-F238E27FC236}">
                <a16:creationId xmlns:a16="http://schemas.microsoft.com/office/drawing/2014/main" id="{D5808222-BD6A-4267-BE31-59FC393ACA45}"/>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3907537" y="4640909"/>
            <a:ext cx="532191" cy="532191"/>
          </a:xfrm>
          <a:prstGeom prst="rect">
            <a:avLst/>
          </a:prstGeom>
        </p:spPr>
      </p:pic>
      <p:pic>
        <p:nvPicPr>
          <p:cNvPr id="66" name="Graphic 65" descr="Sad face with no fill">
            <a:extLst>
              <a:ext uri="{FF2B5EF4-FFF2-40B4-BE49-F238E27FC236}">
                <a16:creationId xmlns:a16="http://schemas.microsoft.com/office/drawing/2014/main" id="{532E4B7E-F3BD-4E78-AF0B-A9E638619236}"/>
              </a:ext>
            </a:extLst>
          </p:cNvPr>
          <p:cNvPicPr>
            <a:picLocks noChangeAspect="1"/>
          </p:cNvPicPr>
          <p:nvPr/>
        </p:nvPicPr>
        <p:blipFill>
          <a:blip r:embed="rId31">
            <a:extLst>
              <a:ext uri="{28A0092B-C50C-407E-A947-70E740481C1C}">
                <a14:useLocalDpi xmlns:a14="http://schemas.microsoft.com/office/drawing/2010/main" val="0"/>
              </a:ext>
              <a:ext uri="{96DAC541-7B7A-43D3-8B79-37D633B846F1}">
                <asvg:svgBlip xmlns:asvg="http://schemas.microsoft.com/office/drawing/2016/SVG/main" r:embed="rId32"/>
              </a:ext>
            </a:extLst>
          </a:blip>
          <a:stretch>
            <a:fillRect/>
          </a:stretch>
        </p:blipFill>
        <p:spPr>
          <a:xfrm>
            <a:off x="4173878" y="4322207"/>
            <a:ext cx="531701" cy="531701"/>
          </a:xfrm>
          <a:prstGeom prst="rect">
            <a:avLst/>
          </a:prstGeom>
        </p:spPr>
      </p:pic>
      <p:pic>
        <p:nvPicPr>
          <p:cNvPr id="14" name="Graphic 13" descr="Grinning face with solid fill">
            <a:extLst>
              <a:ext uri="{FF2B5EF4-FFF2-40B4-BE49-F238E27FC236}">
                <a16:creationId xmlns:a16="http://schemas.microsoft.com/office/drawing/2014/main" id="{E0117267-7B11-44B7-9F24-8AEF2511484B}"/>
              </a:ext>
            </a:extLst>
          </p:cNvPr>
          <p:cNvPicPr>
            <a:picLocks noChangeAspect="1"/>
          </p:cNvPicPr>
          <p:nvPr/>
        </p:nvPicPr>
        <p:blipFill>
          <a:blip r:embed="rId33">
            <a:extLst>
              <a:ext uri="{28A0092B-C50C-407E-A947-70E740481C1C}">
                <a14:useLocalDpi xmlns:a14="http://schemas.microsoft.com/office/drawing/2010/main" val="0"/>
              </a:ext>
              <a:ext uri="{96DAC541-7B7A-43D3-8B79-37D633B846F1}">
                <asvg:svgBlip xmlns:asvg="http://schemas.microsoft.com/office/drawing/2016/SVG/main" r:embed="rId34"/>
              </a:ext>
            </a:extLst>
          </a:blip>
          <a:stretch>
            <a:fillRect/>
          </a:stretch>
        </p:blipFill>
        <p:spPr>
          <a:xfrm>
            <a:off x="3015653" y="4611275"/>
            <a:ext cx="552451" cy="552451"/>
          </a:xfrm>
          <a:prstGeom prst="rect">
            <a:avLst/>
          </a:prstGeom>
        </p:spPr>
      </p:pic>
      <p:pic>
        <p:nvPicPr>
          <p:cNvPr id="48" name="Graphic 47" descr="Speech">
            <a:extLst>
              <a:ext uri="{FF2B5EF4-FFF2-40B4-BE49-F238E27FC236}">
                <a16:creationId xmlns:a16="http://schemas.microsoft.com/office/drawing/2014/main" id="{389627ED-A780-49F0-887D-685169069BBF}"/>
              </a:ext>
            </a:extLst>
          </p:cNvPr>
          <p:cNvPicPr>
            <a:picLocks noChangeAspect="1"/>
          </p:cNvPicPr>
          <p:nvPr/>
        </p:nvPicPr>
        <p:blipFill>
          <a:blip r:embed="rId35">
            <a:extLst>
              <a:ext uri="{28A0092B-C50C-407E-A947-70E740481C1C}">
                <a14:useLocalDpi xmlns:a14="http://schemas.microsoft.com/office/drawing/2010/main" val="0"/>
              </a:ext>
              <a:ext uri="{96DAC541-7B7A-43D3-8B79-37D633B846F1}">
                <asvg:svgBlip xmlns:asvg="http://schemas.microsoft.com/office/drawing/2016/SVG/main" r:embed="rId36"/>
              </a:ext>
            </a:extLst>
          </a:blip>
          <a:stretch>
            <a:fillRect/>
          </a:stretch>
        </p:blipFill>
        <p:spPr>
          <a:xfrm flipH="1">
            <a:off x="3409543" y="4295542"/>
            <a:ext cx="658226" cy="658226"/>
          </a:xfrm>
          <a:prstGeom prst="rect">
            <a:avLst/>
          </a:prstGeom>
        </p:spPr>
      </p:pic>
      <p:sp>
        <p:nvSpPr>
          <p:cNvPr id="18" name="TextBox 17">
            <a:extLst>
              <a:ext uri="{FF2B5EF4-FFF2-40B4-BE49-F238E27FC236}">
                <a16:creationId xmlns:a16="http://schemas.microsoft.com/office/drawing/2014/main" id="{9ECD5FF2-01FE-4662-8CC7-FC17CEDDD9D4}"/>
              </a:ext>
            </a:extLst>
          </p:cNvPr>
          <p:cNvSpPr txBox="1"/>
          <p:nvPr/>
        </p:nvSpPr>
        <p:spPr>
          <a:xfrm>
            <a:off x="3484820" y="4393016"/>
            <a:ext cx="552451" cy="369332"/>
          </a:xfrm>
          <a:prstGeom prst="rect">
            <a:avLst/>
          </a:prstGeom>
          <a:noFill/>
        </p:spPr>
        <p:txBody>
          <a:bodyPr wrap="square" rtlCol="0">
            <a:spAutoFit/>
          </a:bodyPr>
          <a:lstStyle/>
          <a:p>
            <a:r>
              <a:rPr lang="en-US" sz="900" dirty="0"/>
              <a:t>ha! ha! ha!</a:t>
            </a:r>
          </a:p>
        </p:txBody>
      </p:sp>
      <p:pic>
        <p:nvPicPr>
          <p:cNvPr id="21" name="Graphic 20" descr="Circle with right arrow">
            <a:extLst>
              <a:ext uri="{FF2B5EF4-FFF2-40B4-BE49-F238E27FC236}">
                <a16:creationId xmlns:a16="http://schemas.microsoft.com/office/drawing/2014/main" id="{625937D8-82A0-411A-98B2-6674E2B5DE1A}"/>
              </a:ext>
            </a:extLst>
          </p:cNvPr>
          <p:cNvPicPr>
            <a:picLocks noChangeAspect="1"/>
          </p:cNvPicPr>
          <p:nvPr/>
        </p:nvPicPr>
        <p:blipFill>
          <a:blip r:embed="rId37">
            <a:extLst>
              <a:ext uri="{28A0092B-C50C-407E-A947-70E740481C1C}">
                <a14:useLocalDpi xmlns:a14="http://schemas.microsoft.com/office/drawing/2010/main" val="0"/>
              </a:ext>
              <a:ext uri="{96DAC541-7B7A-43D3-8B79-37D633B846F1}">
                <asvg:svgBlip xmlns:asvg="http://schemas.microsoft.com/office/drawing/2016/SVG/main" r:embed="rId38"/>
              </a:ext>
            </a:extLst>
          </a:blip>
          <a:stretch>
            <a:fillRect/>
          </a:stretch>
        </p:blipFill>
        <p:spPr>
          <a:xfrm rot="16200000">
            <a:off x="4811689" y="4470360"/>
            <a:ext cx="672180" cy="672180"/>
          </a:xfrm>
          <a:prstGeom prst="rect">
            <a:avLst/>
          </a:prstGeom>
        </p:spPr>
      </p:pic>
      <p:sp>
        <p:nvSpPr>
          <p:cNvPr id="28" name="Arrow: Down 27">
            <a:extLst>
              <a:ext uri="{FF2B5EF4-FFF2-40B4-BE49-F238E27FC236}">
                <a16:creationId xmlns:a16="http://schemas.microsoft.com/office/drawing/2014/main" id="{447D84F3-67AE-4F0B-B024-812AAF91020A}"/>
              </a:ext>
            </a:extLst>
          </p:cNvPr>
          <p:cNvSpPr/>
          <p:nvPr/>
        </p:nvSpPr>
        <p:spPr>
          <a:xfrm>
            <a:off x="6944726" y="4387586"/>
            <a:ext cx="414120" cy="7495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84EDB7B6-E1BE-44CE-8F89-1A449B765A91}"/>
              </a:ext>
            </a:extLst>
          </p:cNvPr>
          <p:cNvSpPr txBox="1"/>
          <p:nvPr/>
        </p:nvSpPr>
        <p:spPr>
          <a:xfrm>
            <a:off x="7558059" y="4333166"/>
            <a:ext cx="923925" cy="307777"/>
          </a:xfrm>
          <a:prstGeom prst="rect">
            <a:avLst/>
          </a:prstGeom>
          <a:noFill/>
        </p:spPr>
        <p:txBody>
          <a:bodyPr wrap="square" rtlCol="0">
            <a:spAutoFit/>
          </a:bodyPr>
          <a:lstStyle/>
          <a:p>
            <a:pPr algn="ctr"/>
            <a:r>
              <a:rPr lang="en-US" sz="1400" b="1" dirty="0"/>
              <a:t>Behaviors</a:t>
            </a:r>
          </a:p>
        </p:txBody>
      </p:sp>
      <p:sp>
        <p:nvSpPr>
          <p:cNvPr id="56" name="TextBox 55">
            <a:extLst>
              <a:ext uri="{FF2B5EF4-FFF2-40B4-BE49-F238E27FC236}">
                <a16:creationId xmlns:a16="http://schemas.microsoft.com/office/drawing/2014/main" id="{0EB341C8-55A7-4D27-9DE3-7386436E9198}"/>
              </a:ext>
            </a:extLst>
          </p:cNvPr>
          <p:cNvSpPr txBox="1"/>
          <p:nvPr/>
        </p:nvSpPr>
        <p:spPr>
          <a:xfrm>
            <a:off x="7576486" y="4570739"/>
            <a:ext cx="923925" cy="307777"/>
          </a:xfrm>
          <a:prstGeom prst="rect">
            <a:avLst/>
          </a:prstGeom>
          <a:noFill/>
        </p:spPr>
        <p:txBody>
          <a:bodyPr wrap="square" rtlCol="0">
            <a:spAutoFit/>
          </a:bodyPr>
          <a:lstStyle/>
          <a:p>
            <a:pPr algn="ctr"/>
            <a:r>
              <a:rPr lang="en-US" sz="1400" b="1" dirty="0">
                <a:solidFill>
                  <a:srgbClr val="009999"/>
                </a:solidFill>
              </a:rPr>
              <a:t>Emotions</a:t>
            </a:r>
          </a:p>
        </p:txBody>
      </p:sp>
      <p:sp>
        <p:nvSpPr>
          <p:cNvPr id="58" name="TextBox 57">
            <a:extLst>
              <a:ext uri="{FF2B5EF4-FFF2-40B4-BE49-F238E27FC236}">
                <a16:creationId xmlns:a16="http://schemas.microsoft.com/office/drawing/2014/main" id="{9AD6CA4D-2672-467D-80E6-7CF3E7F09B6D}"/>
              </a:ext>
            </a:extLst>
          </p:cNvPr>
          <p:cNvSpPr txBox="1"/>
          <p:nvPr/>
        </p:nvSpPr>
        <p:spPr>
          <a:xfrm>
            <a:off x="7576486" y="4819271"/>
            <a:ext cx="923925" cy="307777"/>
          </a:xfrm>
          <a:prstGeom prst="rect">
            <a:avLst/>
          </a:prstGeom>
          <a:noFill/>
        </p:spPr>
        <p:txBody>
          <a:bodyPr wrap="square" rtlCol="0">
            <a:spAutoFit/>
          </a:bodyPr>
          <a:lstStyle/>
          <a:p>
            <a:pPr algn="ctr"/>
            <a:r>
              <a:rPr lang="en-US" sz="1400" b="1" dirty="0">
                <a:solidFill>
                  <a:srgbClr val="7030A0"/>
                </a:solidFill>
              </a:rPr>
              <a:t>Drives</a:t>
            </a:r>
          </a:p>
        </p:txBody>
      </p:sp>
      <p:pic>
        <p:nvPicPr>
          <p:cNvPr id="30" name="Graphic 29" descr="Neutral face with no fill">
            <a:extLst>
              <a:ext uri="{FF2B5EF4-FFF2-40B4-BE49-F238E27FC236}">
                <a16:creationId xmlns:a16="http://schemas.microsoft.com/office/drawing/2014/main" id="{1D8B7AC7-C467-462D-993E-90108AD698AD}"/>
              </a:ext>
            </a:extLst>
          </p:cNvPr>
          <p:cNvPicPr>
            <a:picLocks noChangeAspect="1"/>
          </p:cNvPicPr>
          <p:nvPr/>
        </p:nvPicPr>
        <p:blipFill>
          <a:blip r:embed="rId39">
            <a:extLst>
              <a:ext uri="{28A0092B-C50C-407E-A947-70E740481C1C}">
                <a14:useLocalDpi xmlns:a14="http://schemas.microsoft.com/office/drawing/2010/main" val="0"/>
              </a:ext>
              <a:ext uri="{96DAC541-7B7A-43D3-8B79-37D633B846F1}">
                <asvg:svgBlip xmlns:asvg="http://schemas.microsoft.com/office/drawing/2016/SVG/main" r:embed="rId40"/>
              </a:ext>
            </a:extLst>
          </a:blip>
          <a:stretch>
            <a:fillRect/>
          </a:stretch>
        </p:blipFill>
        <p:spPr>
          <a:xfrm>
            <a:off x="8518838" y="4347031"/>
            <a:ext cx="622452" cy="622452"/>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Hallucinations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6" name="Group 5">
            <a:extLst>
              <a:ext uri="{FF2B5EF4-FFF2-40B4-BE49-F238E27FC236}">
                <a16:creationId xmlns:a16="http://schemas.microsoft.com/office/drawing/2014/main" id="{CFA8D48B-6DDE-435E-AEE2-8F7B25FE38C5}"/>
              </a:ext>
            </a:extLst>
          </p:cNvPr>
          <p:cNvGrpSpPr/>
          <p:nvPr/>
        </p:nvGrpSpPr>
        <p:grpSpPr>
          <a:xfrm>
            <a:off x="7169345" y="1687536"/>
            <a:ext cx="2536629" cy="3582938"/>
            <a:chOff x="2200272" y="1950733"/>
            <a:chExt cx="2536629" cy="3582938"/>
          </a:xfrm>
        </p:grpSpPr>
        <p:sp>
          <p:nvSpPr>
            <p:cNvPr id="7" name="TextBox 6">
              <a:extLst>
                <a:ext uri="{FF2B5EF4-FFF2-40B4-BE49-F238E27FC236}">
                  <a16:creationId xmlns:a16="http://schemas.microsoft.com/office/drawing/2014/main" id="{8B72D8FE-76E7-491F-8284-3E33F791832C}"/>
                </a:ext>
              </a:extLst>
            </p:cNvPr>
            <p:cNvSpPr txBox="1"/>
            <p:nvPr/>
          </p:nvSpPr>
          <p:spPr>
            <a:xfrm>
              <a:off x="2428875" y="1950733"/>
              <a:ext cx="2079427" cy="707886"/>
            </a:xfrm>
            <a:prstGeom prst="rect">
              <a:avLst/>
            </a:prstGeom>
            <a:noFill/>
          </p:spPr>
          <p:txBody>
            <a:bodyPr wrap="square" rtlCol="0">
              <a:spAutoFit/>
            </a:bodyPr>
            <a:lstStyle/>
            <a:p>
              <a:pPr algn="ctr"/>
              <a:r>
                <a:rPr lang="en-US" sz="4000" b="1" dirty="0">
                  <a:solidFill>
                    <a:srgbClr val="C00000"/>
                  </a:solidFill>
                </a:rPr>
                <a:t>Tactile</a:t>
              </a:r>
            </a:p>
          </p:txBody>
        </p:sp>
        <p:sp>
          <p:nvSpPr>
            <p:cNvPr id="8" name="TextBox 7">
              <a:extLst>
                <a:ext uri="{FF2B5EF4-FFF2-40B4-BE49-F238E27FC236}">
                  <a16:creationId xmlns:a16="http://schemas.microsoft.com/office/drawing/2014/main" id="{34AD3530-A830-4BD2-B1DF-65ECE03D6D13}"/>
                </a:ext>
              </a:extLst>
            </p:cNvPr>
            <p:cNvSpPr txBox="1"/>
            <p:nvPr/>
          </p:nvSpPr>
          <p:spPr>
            <a:xfrm>
              <a:off x="2566987" y="2907367"/>
              <a:ext cx="1803202" cy="707886"/>
            </a:xfrm>
            <a:prstGeom prst="rect">
              <a:avLst/>
            </a:prstGeom>
            <a:noFill/>
          </p:spPr>
          <p:txBody>
            <a:bodyPr wrap="square" rtlCol="0">
              <a:spAutoFit/>
            </a:bodyPr>
            <a:lstStyle/>
            <a:p>
              <a:pPr algn="ctr"/>
              <a:r>
                <a:rPr lang="en-US" sz="4000" b="1" dirty="0">
                  <a:solidFill>
                    <a:schemeClr val="accent6">
                      <a:lumMod val="75000"/>
                    </a:schemeClr>
                  </a:solidFill>
                </a:rPr>
                <a:t>Visual</a:t>
              </a:r>
            </a:p>
          </p:txBody>
        </p:sp>
        <p:sp>
          <p:nvSpPr>
            <p:cNvPr id="9" name="TextBox 8">
              <a:extLst>
                <a:ext uri="{FF2B5EF4-FFF2-40B4-BE49-F238E27FC236}">
                  <a16:creationId xmlns:a16="http://schemas.microsoft.com/office/drawing/2014/main" id="{CDA2DF29-9ADA-4DC3-873B-8FF8DCD117C6}"/>
                </a:ext>
              </a:extLst>
            </p:cNvPr>
            <p:cNvSpPr txBox="1"/>
            <p:nvPr/>
          </p:nvSpPr>
          <p:spPr>
            <a:xfrm>
              <a:off x="2314574" y="3864001"/>
              <a:ext cx="2308027" cy="707886"/>
            </a:xfrm>
            <a:prstGeom prst="rect">
              <a:avLst/>
            </a:prstGeom>
            <a:noFill/>
          </p:spPr>
          <p:txBody>
            <a:bodyPr wrap="square" rtlCol="0">
              <a:spAutoFit/>
            </a:bodyPr>
            <a:lstStyle/>
            <a:p>
              <a:pPr algn="ctr"/>
              <a:r>
                <a:rPr lang="en-US" sz="4000" b="1" dirty="0">
                  <a:solidFill>
                    <a:srgbClr val="002060"/>
                  </a:solidFill>
                </a:rPr>
                <a:t>Olfactory</a:t>
              </a:r>
            </a:p>
          </p:txBody>
        </p:sp>
        <p:sp>
          <p:nvSpPr>
            <p:cNvPr id="10" name="TextBox 9">
              <a:extLst>
                <a:ext uri="{FF2B5EF4-FFF2-40B4-BE49-F238E27FC236}">
                  <a16:creationId xmlns:a16="http://schemas.microsoft.com/office/drawing/2014/main" id="{73434CBD-C833-4FA6-8D42-11C5A502BAB5}"/>
                </a:ext>
              </a:extLst>
            </p:cNvPr>
            <p:cNvSpPr txBox="1"/>
            <p:nvPr/>
          </p:nvSpPr>
          <p:spPr>
            <a:xfrm>
              <a:off x="2200272" y="4825785"/>
              <a:ext cx="2536629" cy="707886"/>
            </a:xfrm>
            <a:prstGeom prst="rect">
              <a:avLst/>
            </a:prstGeom>
            <a:noFill/>
          </p:spPr>
          <p:txBody>
            <a:bodyPr wrap="square" rtlCol="0">
              <a:spAutoFit/>
            </a:bodyPr>
            <a:lstStyle/>
            <a:p>
              <a:pPr algn="ctr"/>
              <a:r>
                <a:rPr lang="en-US" sz="4000" b="1" dirty="0"/>
                <a:t>Auditory</a:t>
              </a:r>
            </a:p>
          </p:txBody>
        </p:sp>
      </p:grpSp>
      <p:pic>
        <p:nvPicPr>
          <p:cNvPr id="11" name="Graphic 10" descr="User">
            <a:extLst>
              <a:ext uri="{FF2B5EF4-FFF2-40B4-BE49-F238E27FC236}">
                <a16:creationId xmlns:a16="http://schemas.microsoft.com/office/drawing/2014/main" id="{1CBCB0C5-A06E-40F8-8D73-AACF6A30F4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44315" y="2514613"/>
            <a:ext cx="2742009" cy="2742009"/>
          </a:xfrm>
          <a:prstGeom prst="rect">
            <a:avLst/>
          </a:prstGeom>
        </p:spPr>
      </p:pic>
      <p:pic>
        <p:nvPicPr>
          <p:cNvPr id="12" name="Graphic 11" descr="Speech">
            <a:extLst>
              <a:ext uri="{FF2B5EF4-FFF2-40B4-BE49-F238E27FC236}">
                <a16:creationId xmlns:a16="http://schemas.microsoft.com/office/drawing/2014/main" id="{31E68583-F737-4409-8A7D-F3032D7A726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3749276" y="1453752"/>
            <a:ext cx="1975248" cy="1975248"/>
          </a:xfrm>
          <a:prstGeom prst="rect">
            <a:avLst/>
          </a:prstGeom>
        </p:spPr>
      </p:pic>
      <p:sp>
        <p:nvSpPr>
          <p:cNvPr id="13" name="Multiplication Sign 12">
            <a:extLst>
              <a:ext uri="{FF2B5EF4-FFF2-40B4-BE49-F238E27FC236}">
                <a16:creationId xmlns:a16="http://schemas.microsoft.com/office/drawing/2014/main" id="{5AECA2F7-79E7-4724-B565-1BFBE453B310}"/>
              </a:ext>
            </a:extLst>
          </p:cNvPr>
          <p:cNvSpPr/>
          <p:nvPr/>
        </p:nvSpPr>
        <p:spPr>
          <a:xfrm>
            <a:off x="4148730" y="1693985"/>
            <a:ext cx="1176339" cy="1150324"/>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Delusions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Group">
            <a:extLst>
              <a:ext uri="{FF2B5EF4-FFF2-40B4-BE49-F238E27FC236}">
                <a16:creationId xmlns:a16="http://schemas.microsoft.com/office/drawing/2014/main" id="{DBA1BBCE-139A-4717-8B3E-AB82C2082AF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37195" y="2494347"/>
            <a:ext cx="2467682" cy="2467682"/>
          </a:xfrm>
          <a:prstGeom prst="rect">
            <a:avLst/>
          </a:prstGeom>
        </p:spPr>
      </p:pic>
      <p:pic>
        <p:nvPicPr>
          <p:cNvPr id="6" name="Graphic 5" descr="Group">
            <a:extLst>
              <a:ext uri="{FF2B5EF4-FFF2-40B4-BE49-F238E27FC236}">
                <a16:creationId xmlns:a16="http://schemas.microsoft.com/office/drawing/2014/main" id="{9C907780-AF5B-4CA1-8C5C-13867BEA7F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53014" y="967708"/>
            <a:ext cx="2467682" cy="2467682"/>
          </a:xfrm>
          <a:prstGeom prst="rect">
            <a:avLst/>
          </a:prstGeom>
        </p:spPr>
      </p:pic>
      <p:pic>
        <p:nvPicPr>
          <p:cNvPr id="7" name="Graphic 6" descr="Group">
            <a:extLst>
              <a:ext uri="{FF2B5EF4-FFF2-40B4-BE49-F238E27FC236}">
                <a16:creationId xmlns:a16="http://schemas.microsoft.com/office/drawing/2014/main" id="{501498B5-5850-4725-90E0-FE7C8AEA714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1462" y="961318"/>
            <a:ext cx="2467682" cy="2467682"/>
          </a:xfrm>
          <a:prstGeom prst="rect">
            <a:avLst/>
          </a:prstGeom>
        </p:spPr>
      </p:pic>
      <p:pic>
        <p:nvPicPr>
          <p:cNvPr id="8" name="Graphic 7" descr="User">
            <a:extLst>
              <a:ext uri="{FF2B5EF4-FFF2-40B4-BE49-F238E27FC236}">
                <a16:creationId xmlns:a16="http://schemas.microsoft.com/office/drawing/2014/main" id="{A87B42B1-538E-447E-8CF6-56AFD69EB0A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89047" y="4398822"/>
            <a:ext cx="2092677" cy="2092677"/>
          </a:xfrm>
          <a:prstGeom prst="rect">
            <a:avLst/>
          </a:prstGeom>
        </p:spPr>
      </p:pic>
      <p:cxnSp>
        <p:nvCxnSpPr>
          <p:cNvPr id="9" name="Straight Arrow Connector 8">
            <a:extLst>
              <a:ext uri="{FF2B5EF4-FFF2-40B4-BE49-F238E27FC236}">
                <a16:creationId xmlns:a16="http://schemas.microsoft.com/office/drawing/2014/main" id="{07713B0C-6062-43D4-B624-E0B5569B5F3E}"/>
              </a:ext>
            </a:extLst>
          </p:cNvPr>
          <p:cNvCxnSpPr>
            <a:cxnSpLocks/>
          </p:cNvCxnSpPr>
          <p:nvPr/>
        </p:nvCxnSpPr>
        <p:spPr>
          <a:xfrm>
            <a:off x="3124833" y="4691274"/>
            <a:ext cx="958237" cy="541509"/>
          </a:xfrm>
          <a:prstGeom prst="straightConnector1">
            <a:avLst/>
          </a:prstGeom>
          <a:ln w="98425" cap="rnd">
            <a:tailEnd type="triangle"/>
          </a:ln>
        </p:spPr>
        <p:style>
          <a:lnRef idx="1">
            <a:schemeClr val="accent1"/>
          </a:lnRef>
          <a:fillRef idx="0">
            <a:schemeClr val="accent1"/>
          </a:fillRef>
          <a:effectRef idx="0">
            <a:schemeClr val="accent1"/>
          </a:effectRef>
          <a:fontRef idx="minor">
            <a:schemeClr val="tx1"/>
          </a:fontRef>
        </p:style>
      </p:cxnSp>
      <p:pic>
        <p:nvPicPr>
          <p:cNvPr id="10" name="Graphic 9" descr="Bunny face">
            <a:extLst>
              <a:ext uri="{FF2B5EF4-FFF2-40B4-BE49-F238E27FC236}">
                <a16:creationId xmlns:a16="http://schemas.microsoft.com/office/drawing/2014/main" id="{52D4D483-F883-47DD-B8A4-687A55D5A3B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012019" y="1137908"/>
            <a:ext cx="1449499" cy="1449499"/>
          </a:xfrm>
          <a:prstGeom prst="rect">
            <a:avLst/>
          </a:prstGeom>
        </p:spPr>
      </p:pic>
      <p:pic>
        <p:nvPicPr>
          <p:cNvPr id="11" name="Graphic 10" descr="Brain">
            <a:extLst>
              <a:ext uri="{FF2B5EF4-FFF2-40B4-BE49-F238E27FC236}">
                <a16:creationId xmlns:a16="http://schemas.microsoft.com/office/drawing/2014/main" id="{134A22BB-14C2-45D8-B434-25DEB26837C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520696" y="3441780"/>
            <a:ext cx="2467682" cy="2467682"/>
          </a:xfrm>
          <a:prstGeom prst="rect">
            <a:avLst/>
          </a:prstGeom>
        </p:spPr>
      </p:pic>
      <p:pic>
        <p:nvPicPr>
          <p:cNvPr id="12" name="Graphic 11" descr="Gravestone">
            <a:extLst>
              <a:ext uri="{FF2B5EF4-FFF2-40B4-BE49-F238E27FC236}">
                <a16:creationId xmlns:a16="http://schemas.microsoft.com/office/drawing/2014/main" id="{9ADBDFE8-B64D-4268-B638-E0D3D8E7EB7D}"/>
              </a:ext>
            </a:extLst>
          </p:cNvPr>
          <p:cNvPicPr>
            <a:picLocks noChangeAspect="1"/>
          </p:cNvPicPr>
          <p:nvPr/>
        </p:nvPicPr>
        <p:blipFill rotWithShape="1">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t="32672"/>
          <a:stretch/>
        </p:blipFill>
        <p:spPr>
          <a:xfrm rot="10800000">
            <a:off x="5885923" y="2201549"/>
            <a:ext cx="1726562" cy="1162459"/>
          </a:xfrm>
          <a:prstGeom prst="rect">
            <a:avLst/>
          </a:prstGeom>
        </p:spPr>
      </p:pic>
      <p:pic>
        <p:nvPicPr>
          <p:cNvPr id="13" name="Graphic 12" descr="Beetle">
            <a:extLst>
              <a:ext uri="{FF2B5EF4-FFF2-40B4-BE49-F238E27FC236}">
                <a16:creationId xmlns:a16="http://schemas.microsoft.com/office/drawing/2014/main" id="{CCA6BDA7-C6A5-4591-A2CE-4299A6F3CC4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218369" y="2744765"/>
            <a:ext cx="1759719" cy="1759719"/>
          </a:xfrm>
          <a:prstGeom prst="rect">
            <a:avLst/>
          </a:prstGeom>
        </p:spPr>
      </p:pic>
      <p:pic>
        <p:nvPicPr>
          <p:cNvPr id="14" name="Graphic 13" descr="Beetle">
            <a:extLst>
              <a:ext uri="{FF2B5EF4-FFF2-40B4-BE49-F238E27FC236}">
                <a16:creationId xmlns:a16="http://schemas.microsoft.com/office/drawing/2014/main" id="{F2A40AEC-F145-421C-BC89-BDF026E8293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190487" y="1669281"/>
            <a:ext cx="1759719" cy="1759719"/>
          </a:xfrm>
          <a:prstGeom prst="rect">
            <a:avLst/>
          </a:prstGeom>
        </p:spPr>
      </p:pic>
      <p:pic>
        <p:nvPicPr>
          <p:cNvPr id="15" name="Graphic 14" descr="Beetle">
            <a:extLst>
              <a:ext uri="{FF2B5EF4-FFF2-40B4-BE49-F238E27FC236}">
                <a16:creationId xmlns:a16="http://schemas.microsoft.com/office/drawing/2014/main" id="{5B3F8B9D-9DE0-497E-825D-B785E755D72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432281" y="2848328"/>
            <a:ext cx="1759719" cy="1759719"/>
          </a:xfrm>
          <a:prstGeom prst="rect">
            <a:avLst/>
          </a:prstGeom>
        </p:spPr>
      </p:pic>
      <p:pic>
        <p:nvPicPr>
          <p:cNvPr id="16" name="Graphic 15" descr="Beetle">
            <a:extLst>
              <a:ext uri="{FF2B5EF4-FFF2-40B4-BE49-F238E27FC236}">
                <a16:creationId xmlns:a16="http://schemas.microsoft.com/office/drawing/2014/main" id="{5D43C12D-2C7A-4BE0-812B-193DB9E0614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453087" y="1225401"/>
            <a:ext cx="1759719" cy="1759719"/>
          </a:xfrm>
          <a:prstGeom prst="rect">
            <a:avLst/>
          </a:prstGeom>
        </p:spPr>
      </p:pic>
      <p:pic>
        <p:nvPicPr>
          <p:cNvPr id="17" name="Graphic 16" descr="Beetle">
            <a:extLst>
              <a:ext uri="{FF2B5EF4-FFF2-40B4-BE49-F238E27FC236}">
                <a16:creationId xmlns:a16="http://schemas.microsoft.com/office/drawing/2014/main" id="{6E35E331-441D-4710-9D9A-562F19997D3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068622" y="3518962"/>
            <a:ext cx="1759719" cy="1759719"/>
          </a:xfrm>
          <a:prstGeom prst="rect">
            <a:avLst/>
          </a:prstGeom>
        </p:spPr>
      </p:pic>
      <p:pic>
        <p:nvPicPr>
          <p:cNvPr id="18" name="Graphic 17" descr="Beetle">
            <a:extLst>
              <a:ext uri="{FF2B5EF4-FFF2-40B4-BE49-F238E27FC236}">
                <a16:creationId xmlns:a16="http://schemas.microsoft.com/office/drawing/2014/main" id="{E07EF9BE-0C96-4EA7-A599-F0702D47B05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374945" y="4308859"/>
            <a:ext cx="1759719" cy="1759719"/>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Disorganized Thinking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miling face with no fill">
            <a:extLst>
              <a:ext uri="{FF2B5EF4-FFF2-40B4-BE49-F238E27FC236}">
                <a16:creationId xmlns:a16="http://schemas.microsoft.com/office/drawing/2014/main" id="{82D466C6-6705-48C0-8CC3-55ED1A9401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28016" y="3281571"/>
            <a:ext cx="2915884" cy="2915884"/>
          </a:xfrm>
          <a:prstGeom prst="rect">
            <a:avLst/>
          </a:prstGeom>
        </p:spPr>
      </p:pic>
      <p:pic>
        <p:nvPicPr>
          <p:cNvPr id="5" name="Graphic 4" descr="Thought bubble">
            <a:extLst>
              <a:ext uri="{FF2B5EF4-FFF2-40B4-BE49-F238E27FC236}">
                <a16:creationId xmlns:a16="http://schemas.microsoft.com/office/drawing/2014/main" id="{7A8ACCD7-F499-4454-91C2-AB70CA03BF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731559" y="1319959"/>
            <a:ext cx="2579254" cy="2579254"/>
          </a:xfrm>
          <a:prstGeom prst="rect">
            <a:avLst/>
          </a:prstGeom>
        </p:spPr>
      </p:pic>
      <p:sp>
        <p:nvSpPr>
          <p:cNvPr id="6" name="TextBox 5">
            <a:extLst>
              <a:ext uri="{FF2B5EF4-FFF2-40B4-BE49-F238E27FC236}">
                <a16:creationId xmlns:a16="http://schemas.microsoft.com/office/drawing/2014/main" id="{8FFABCE0-FA2A-4839-81F6-11E972C81B30}"/>
              </a:ext>
            </a:extLst>
          </p:cNvPr>
          <p:cNvSpPr txBox="1"/>
          <p:nvPr/>
        </p:nvSpPr>
        <p:spPr>
          <a:xfrm>
            <a:off x="2326121" y="1870160"/>
            <a:ext cx="2579254" cy="707886"/>
          </a:xfrm>
          <a:prstGeom prst="rect">
            <a:avLst/>
          </a:prstGeom>
          <a:solidFill>
            <a:srgbClr val="C00000"/>
          </a:solidFill>
        </p:spPr>
        <p:txBody>
          <a:bodyPr wrap="square" rtlCol="0">
            <a:spAutoFit/>
          </a:bodyPr>
          <a:lstStyle/>
          <a:p>
            <a:pPr algn="ctr"/>
            <a:r>
              <a:rPr lang="en-US" sz="4000" b="1" dirty="0">
                <a:solidFill>
                  <a:schemeClr val="bg1"/>
                </a:solidFill>
              </a:rPr>
              <a:t>Disjointed</a:t>
            </a:r>
          </a:p>
        </p:txBody>
      </p:sp>
      <p:sp>
        <p:nvSpPr>
          <p:cNvPr id="7" name="TextBox 6">
            <a:extLst>
              <a:ext uri="{FF2B5EF4-FFF2-40B4-BE49-F238E27FC236}">
                <a16:creationId xmlns:a16="http://schemas.microsoft.com/office/drawing/2014/main" id="{1466ED38-CDA9-407B-A146-860902D4A483}"/>
              </a:ext>
            </a:extLst>
          </p:cNvPr>
          <p:cNvSpPr txBox="1"/>
          <p:nvPr/>
        </p:nvSpPr>
        <p:spPr>
          <a:xfrm>
            <a:off x="2281927" y="3101658"/>
            <a:ext cx="2667642" cy="707886"/>
          </a:xfrm>
          <a:prstGeom prst="rect">
            <a:avLst/>
          </a:prstGeom>
          <a:solidFill>
            <a:srgbClr val="002060"/>
          </a:solidFill>
        </p:spPr>
        <p:txBody>
          <a:bodyPr wrap="square" rtlCol="0">
            <a:spAutoFit/>
          </a:bodyPr>
          <a:lstStyle/>
          <a:p>
            <a:pPr algn="ctr"/>
            <a:r>
              <a:rPr lang="en-US" sz="4000" b="1" dirty="0">
                <a:solidFill>
                  <a:schemeClr val="bg1"/>
                </a:solidFill>
              </a:rPr>
              <a:t>Incoherent</a:t>
            </a:r>
          </a:p>
        </p:txBody>
      </p:sp>
      <p:pic>
        <p:nvPicPr>
          <p:cNvPr id="8" name="Graphic 7" descr="Beetle">
            <a:extLst>
              <a:ext uri="{FF2B5EF4-FFF2-40B4-BE49-F238E27FC236}">
                <a16:creationId xmlns:a16="http://schemas.microsoft.com/office/drawing/2014/main" id="{6D1037E4-D79D-400F-BDD9-C63A5384FDE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002206" y="2334159"/>
            <a:ext cx="386612" cy="386612"/>
          </a:xfrm>
          <a:prstGeom prst="rect">
            <a:avLst/>
          </a:prstGeom>
        </p:spPr>
      </p:pic>
      <p:pic>
        <p:nvPicPr>
          <p:cNvPr id="9" name="Graphic 8" descr="Raised hand">
            <a:extLst>
              <a:ext uri="{FF2B5EF4-FFF2-40B4-BE49-F238E27FC236}">
                <a16:creationId xmlns:a16="http://schemas.microsoft.com/office/drawing/2014/main" id="{8C558312-08E6-45C2-98C2-8900966BCA3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335429" y="2030796"/>
            <a:ext cx="386613" cy="386613"/>
          </a:xfrm>
          <a:prstGeom prst="rect">
            <a:avLst/>
          </a:prstGeom>
        </p:spPr>
      </p:pic>
      <p:pic>
        <p:nvPicPr>
          <p:cNvPr id="10" name="Graphic 9" descr="Headphones">
            <a:extLst>
              <a:ext uri="{FF2B5EF4-FFF2-40B4-BE49-F238E27FC236}">
                <a16:creationId xmlns:a16="http://schemas.microsoft.com/office/drawing/2014/main" id="{F998C57E-8FF1-4FE1-911C-618B7406D2A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852903" y="1837490"/>
            <a:ext cx="386613" cy="386613"/>
          </a:xfrm>
          <a:prstGeom prst="rect">
            <a:avLst/>
          </a:prstGeom>
        </p:spPr>
      </p:pic>
      <p:pic>
        <p:nvPicPr>
          <p:cNvPr id="11" name="Graphic 10" descr="Money">
            <a:extLst>
              <a:ext uri="{FF2B5EF4-FFF2-40B4-BE49-F238E27FC236}">
                <a16:creationId xmlns:a16="http://schemas.microsoft.com/office/drawing/2014/main" id="{16DA7903-67D1-468B-A4BB-E93D262E572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rot="19640120">
            <a:off x="8258207" y="1854102"/>
            <a:ext cx="499416" cy="499416"/>
          </a:xfrm>
          <a:prstGeom prst="rect">
            <a:avLst/>
          </a:prstGeom>
        </p:spPr>
      </p:pic>
      <p:pic>
        <p:nvPicPr>
          <p:cNvPr id="12" name="Graphic 11" descr="Moon and stars">
            <a:extLst>
              <a:ext uri="{FF2B5EF4-FFF2-40B4-BE49-F238E27FC236}">
                <a16:creationId xmlns:a16="http://schemas.microsoft.com/office/drawing/2014/main" id="{A5E3ABFF-8D4B-4751-898E-F0D501FD342B}"/>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551561" y="2334159"/>
            <a:ext cx="386613" cy="386613"/>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Disorganized Motor Behavior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miling face with no fill">
            <a:extLst>
              <a:ext uri="{FF2B5EF4-FFF2-40B4-BE49-F238E27FC236}">
                <a16:creationId xmlns:a16="http://schemas.microsoft.com/office/drawing/2014/main" id="{58F21AFF-440A-441B-B869-072882D61FE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0037" y="2907260"/>
            <a:ext cx="1855088" cy="1855088"/>
          </a:xfrm>
          <a:prstGeom prst="rect">
            <a:avLst/>
          </a:prstGeom>
        </p:spPr>
      </p:pic>
      <p:pic>
        <p:nvPicPr>
          <p:cNvPr id="5" name="Graphic 4" descr="Sad face with no fill">
            <a:extLst>
              <a:ext uri="{FF2B5EF4-FFF2-40B4-BE49-F238E27FC236}">
                <a16:creationId xmlns:a16="http://schemas.microsoft.com/office/drawing/2014/main" id="{2B4C9DDC-47EB-48A6-8864-FB8B90552A4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87581" y="1789181"/>
            <a:ext cx="1855088" cy="1855088"/>
          </a:xfrm>
          <a:prstGeom prst="rect">
            <a:avLst/>
          </a:prstGeom>
        </p:spPr>
      </p:pic>
      <p:pic>
        <p:nvPicPr>
          <p:cNvPr id="6" name="Graphic 5" descr="Grinning face with solid fill">
            <a:extLst>
              <a:ext uri="{FF2B5EF4-FFF2-40B4-BE49-F238E27FC236}">
                <a16:creationId xmlns:a16="http://schemas.microsoft.com/office/drawing/2014/main" id="{0E8F4E38-7237-43E4-ADB2-9B16AA0A370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92688" y="2619804"/>
            <a:ext cx="2142544" cy="2142544"/>
          </a:xfrm>
          <a:prstGeom prst="rect">
            <a:avLst/>
          </a:prstGeom>
        </p:spPr>
      </p:pic>
      <p:pic>
        <p:nvPicPr>
          <p:cNvPr id="7" name="Graphic 6" descr="Speech">
            <a:extLst>
              <a:ext uri="{FF2B5EF4-FFF2-40B4-BE49-F238E27FC236}">
                <a16:creationId xmlns:a16="http://schemas.microsoft.com/office/drawing/2014/main" id="{29D3B8FC-EFF3-48E0-9568-CAAA620666A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3361954" y="1383374"/>
            <a:ext cx="1855088" cy="1855088"/>
          </a:xfrm>
          <a:prstGeom prst="rect">
            <a:avLst/>
          </a:prstGeom>
        </p:spPr>
      </p:pic>
      <p:sp>
        <p:nvSpPr>
          <p:cNvPr id="8" name="TextBox 7">
            <a:extLst>
              <a:ext uri="{FF2B5EF4-FFF2-40B4-BE49-F238E27FC236}">
                <a16:creationId xmlns:a16="http://schemas.microsoft.com/office/drawing/2014/main" id="{DA956023-0585-4888-A782-1590775B1E06}"/>
              </a:ext>
            </a:extLst>
          </p:cNvPr>
          <p:cNvSpPr txBox="1"/>
          <p:nvPr/>
        </p:nvSpPr>
        <p:spPr>
          <a:xfrm>
            <a:off x="3700639" y="1689259"/>
            <a:ext cx="1258630" cy="954107"/>
          </a:xfrm>
          <a:prstGeom prst="rect">
            <a:avLst/>
          </a:prstGeom>
          <a:noFill/>
        </p:spPr>
        <p:txBody>
          <a:bodyPr wrap="square" rtlCol="0">
            <a:spAutoFit/>
          </a:bodyPr>
          <a:lstStyle/>
          <a:p>
            <a:r>
              <a:rPr lang="en-US" sz="2800" dirty="0"/>
              <a:t>ha! ha! ha!</a:t>
            </a:r>
          </a:p>
        </p:txBody>
      </p:sp>
      <p:pic>
        <p:nvPicPr>
          <p:cNvPr id="9" name="Graphic 8" descr="Circle with right arrow">
            <a:extLst>
              <a:ext uri="{FF2B5EF4-FFF2-40B4-BE49-F238E27FC236}">
                <a16:creationId xmlns:a16="http://schemas.microsoft.com/office/drawing/2014/main" id="{24091E5D-4FA1-4466-852F-EF7779CF24F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16200000">
            <a:off x="8040663" y="2199228"/>
            <a:ext cx="2425427" cy="2425427"/>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Negative Symptoms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Arrow: Down 3">
            <a:extLst>
              <a:ext uri="{FF2B5EF4-FFF2-40B4-BE49-F238E27FC236}">
                <a16:creationId xmlns:a16="http://schemas.microsoft.com/office/drawing/2014/main" id="{6EFD9E95-809A-4655-A3DD-EA8B2910453C}"/>
              </a:ext>
            </a:extLst>
          </p:cNvPr>
          <p:cNvSpPr/>
          <p:nvPr/>
        </p:nvSpPr>
        <p:spPr>
          <a:xfrm>
            <a:off x="2091238" y="1686623"/>
            <a:ext cx="1894474" cy="28841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9C8B94F-EEA2-45D1-B4FF-E20F9349B9B3}"/>
              </a:ext>
            </a:extLst>
          </p:cNvPr>
          <p:cNvSpPr txBox="1"/>
          <p:nvPr/>
        </p:nvSpPr>
        <p:spPr>
          <a:xfrm>
            <a:off x="4912518" y="1671295"/>
            <a:ext cx="2366963" cy="707886"/>
          </a:xfrm>
          <a:prstGeom prst="rect">
            <a:avLst/>
          </a:prstGeom>
          <a:noFill/>
        </p:spPr>
        <p:txBody>
          <a:bodyPr wrap="square" rtlCol="0">
            <a:spAutoFit/>
          </a:bodyPr>
          <a:lstStyle/>
          <a:p>
            <a:pPr algn="ctr"/>
            <a:r>
              <a:rPr lang="en-US" sz="4000" b="1" dirty="0"/>
              <a:t>Behaviors</a:t>
            </a:r>
          </a:p>
        </p:txBody>
      </p:sp>
      <p:sp>
        <p:nvSpPr>
          <p:cNvPr id="6" name="TextBox 5">
            <a:extLst>
              <a:ext uri="{FF2B5EF4-FFF2-40B4-BE49-F238E27FC236}">
                <a16:creationId xmlns:a16="http://schemas.microsoft.com/office/drawing/2014/main" id="{8238B1DB-E23E-4854-B519-4E773D0D8770}"/>
              </a:ext>
            </a:extLst>
          </p:cNvPr>
          <p:cNvSpPr txBox="1"/>
          <p:nvPr/>
        </p:nvSpPr>
        <p:spPr>
          <a:xfrm>
            <a:off x="4945529" y="2710328"/>
            <a:ext cx="2300939" cy="707886"/>
          </a:xfrm>
          <a:prstGeom prst="rect">
            <a:avLst/>
          </a:prstGeom>
          <a:noFill/>
        </p:spPr>
        <p:txBody>
          <a:bodyPr wrap="square" rtlCol="0">
            <a:spAutoFit/>
          </a:bodyPr>
          <a:lstStyle/>
          <a:p>
            <a:pPr algn="ctr"/>
            <a:r>
              <a:rPr lang="en-US" sz="4000" b="1" dirty="0">
                <a:solidFill>
                  <a:srgbClr val="009999"/>
                </a:solidFill>
              </a:rPr>
              <a:t>Emotions</a:t>
            </a:r>
          </a:p>
        </p:txBody>
      </p:sp>
      <p:sp>
        <p:nvSpPr>
          <p:cNvPr id="7" name="TextBox 6">
            <a:extLst>
              <a:ext uri="{FF2B5EF4-FFF2-40B4-BE49-F238E27FC236}">
                <a16:creationId xmlns:a16="http://schemas.microsoft.com/office/drawing/2014/main" id="{AAF8A850-D1CC-488E-B979-D47CA1CD2FBE}"/>
              </a:ext>
            </a:extLst>
          </p:cNvPr>
          <p:cNvSpPr txBox="1"/>
          <p:nvPr/>
        </p:nvSpPr>
        <p:spPr>
          <a:xfrm>
            <a:off x="5174780" y="3749361"/>
            <a:ext cx="1842436" cy="707886"/>
          </a:xfrm>
          <a:prstGeom prst="rect">
            <a:avLst/>
          </a:prstGeom>
          <a:noFill/>
        </p:spPr>
        <p:txBody>
          <a:bodyPr wrap="square" rtlCol="0">
            <a:spAutoFit/>
          </a:bodyPr>
          <a:lstStyle/>
          <a:p>
            <a:pPr algn="ctr"/>
            <a:r>
              <a:rPr lang="en-US" sz="4000" b="1" dirty="0">
                <a:solidFill>
                  <a:srgbClr val="7030A0"/>
                </a:solidFill>
              </a:rPr>
              <a:t>Drives</a:t>
            </a:r>
          </a:p>
        </p:txBody>
      </p:sp>
      <p:pic>
        <p:nvPicPr>
          <p:cNvPr id="8" name="Graphic 7" descr="Neutral face with no fill">
            <a:extLst>
              <a:ext uri="{FF2B5EF4-FFF2-40B4-BE49-F238E27FC236}">
                <a16:creationId xmlns:a16="http://schemas.microsoft.com/office/drawing/2014/main" id="{CC4F586B-A2C2-4518-9DFD-8CF9F45EAEF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19515" y="1791916"/>
            <a:ext cx="2590302" cy="2590302"/>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Causes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Circle with right arrow">
            <a:extLst>
              <a:ext uri="{FF2B5EF4-FFF2-40B4-BE49-F238E27FC236}">
                <a16:creationId xmlns:a16="http://schemas.microsoft.com/office/drawing/2014/main" id="{7C9398C3-C302-46D5-AB5C-3C3C2CF7860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8040663" y="2199228"/>
            <a:ext cx="2425427" cy="2425427"/>
          </a:xfrm>
          <a:prstGeom prst="rect">
            <a:avLst/>
          </a:prstGeom>
        </p:spPr>
      </p:pic>
      <p:pic>
        <p:nvPicPr>
          <p:cNvPr id="5" name="Picture 4">
            <a:extLst>
              <a:ext uri="{FF2B5EF4-FFF2-40B4-BE49-F238E27FC236}">
                <a16:creationId xmlns:a16="http://schemas.microsoft.com/office/drawing/2014/main" id="{5BDB66D7-A2DB-4ECA-9AD1-2B2B47C40963}"/>
              </a:ext>
            </a:extLst>
          </p:cNvPr>
          <p:cNvPicPr>
            <a:picLocks noChangeAspect="1"/>
          </p:cNvPicPr>
          <p:nvPr/>
        </p:nvPicPr>
        <p:blipFill rotWithShape="1">
          <a:blip r:embed="rId5">
            <a:extLst>
              <a:ext uri="{28A0092B-C50C-407E-A947-70E740481C1C}">
                <a14:useLocalDpi xmlns:a14="http://schemas.microsoft.com/office/drawing/2010/main" val="0"/>
              </a:ext>
            </a:extLst>
          </a:blip>
          <a:srcRect r="53206" b="19455"/>
          <a:stretch/>
        </p:blipFill>
        <p:spPr>
          <a:xfrm>
            <a:off x="1273826" y="1856499"/>
            <a:ext cx="2710148" cy="1640052"/>
          </a:xfrm>
          <a:prstGeom prst="rect">
            <a:avLst/>
          </a:prstGeom>
        </p:spPr>
      </p:pic>
      <p:cxnSp>
        <p:nvCxnSpPr>
          <p:cNvPr id="6" name="Straight Arrow Connector 5">
            <a:extLst>
              <a:ext uri="{FF2B5EF4-FFF2-40B4-BE49-F238E27FC236}">
                <a16:creationId xmlns:a16="http://schemas.microsoft.com/office/drawing/2014/main" id="{364328F9-F378-4F21-BADD-396D9B4AB783}"/>
              </a:ext>
            </a:extLst>
          </p:cNvPr>
          <p:cNvCxnSpPr>
            <a:cxnSpLocks/>
          </p:cNvCxnSpPr>
          <p:nvPr/>
        </p:nvCxnSpPr>
        <p:spPr>
          <a:xfrm>
            <a:off x="4286883" y="2676525"/>
            <a:ext cx="904242" cy="0"/>
          </a:xfrm>
          <a:prstGeom prst="straightConnector1">
            <a:avLst/>
          </a:prstGeom>
          <a:ln w="98425" cap="rnd">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628DD8E5-B500-4D49-AD75-A0EB70CFE79A}"/>
              </a:ext>
            </a:extLst>
          </p:cNvPr>
          <p:cNvCxnSpPr>
            <a:cxnSpLocks/>
          </p:cNvCxnSpPr>
          <p:nvPr/>
        </p:nvCxnSpPr>
        <p:spPr>
          <a:xfrm>
            <a:off x="3162933" y="3914775"/>
            <a:ext cx="1351917" cy="962025"/>
          </a:xfrm>
          <a:prstGeom prst="straightConnector1">
            <a:avLst/>
          </a:prstGeom>
          <a:ln w="98425" cap="rnd">
            <a:tailEnd type="triangle"/>
          </a:ln>
        </p:spPr>
        <p:style>
          <a:lnRef idx="1">
            <a:schemeClr val="accent1"/>
          </a:lnRef>
          <a:fillRef idx="0">
            <a:schemeClr val="accent1"/>
          </a:fillRef>
          <a:effectRef idx="0">
            <a:schemeClr val="accent1"/>
          </a:effectRef>
          <a:fontRef idx="minor">
            <a:schemeClr val="tx1"/>
          </a:fontRef>
        </p:style>
      </p:cxnSp>
      <p:pic>
        <p:nvPicPr>
          <p:cNvPr id="9" name="Graphic 8" descr="Man">
            <a:extLst>
              <a:ext uri="{FF2B5EF4-FFF2-40B4-BE49-F238E27FC236}">
                <a16:creationId xmlns:a16="http://schemas.microsoft.com/office/drawing/2014/main" id="{F8681A4D-D77C-4C4E-A70B-38BE128228F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830957" y="1896554"/>
            <a:ext cx="1865819" cy="1865819"/>
          </a:xfrm>
          <a:prstGeom prst="rect">
            <a:avLst/>
          </a:prstGeom>
        </p:spPr>
      </p:pic>
      <p:pic>
        <p:nvPicPr>
          <p:cNvPr id="11" name="Graphic 10" descr="Woman">
            <a:extLst>
              <a:ext uri="{FF2B5EF4-FFF2-40B4-BE49-F238E27FC236}">
                <a16:creationId xmlns:a16="http://schemas.microsoft.com/office/drawing/2014/main" id="{EB207215-F6C6-43A8-BF42-943BEC95645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865383" y="1896548"/>
            <a:ext cx="1865825" cy="1865825"/>
          </a:xfrm>
          <a:prstGeom prst="rect">
            <a:avLst/>
          </a:prstGeom>
        </p:spPr>
      </p:pic>
      <p:pic>
        <p:nvPicPr>
          <p:cNvPr id="13" name="Graphic 12" descr="House">
            <a:extLst>
              <a:ext uri="{FF2B5EF4-FFF2-40B4-BE49-F238E27FC236}">
                <a16:creationId xmlns:a16="http://schemas.microsoft.com/office/drawing/2014/main" id="{99C9FDBF-4621-4FFF-B6EE-E3D3A931924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636275" y="4233449"/>
            <a:ext cx="2305050" cy="2305050"/>
          </a:xfrm>
          <a:prstGeom prst="rect">
            <a:avLst/>
          </a:prstGeom>
        </p:spPr>
      </p:pic>
    </p:spTree>
    <p:extLst>
      <p:ext uri="{BB962C8B-B14F-4D97-AF65-F5344CB8AC3E}">
        <p14:creationId xmlns:p14="http://schemas.microsoft.com/office/powerpoint/2010/main" val="502888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TotalTime>
  <Words>666</Words>
  <Application>Microsoft Office PowerPoint</Application>
  <PresentationFormat>Widescreen</PresentationFormat>
  <Paragraphs>86</Paragraphs>
  <Slides>15</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30</cp:revision>
  <dcterms:created xsi:type="dcterms:W3CDTF">2017-06-16T13:06:21Z</dcterms:created>
  <dcterms:modified xsi:type="dcterms:W3CDTF">2019-07-02T20:43:34Z</dcterms:modified>
</cp:coreProperties>
</file>