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8"/>
  </p:notesMasterIdLst>
  <p:sldIdLst>
    <p:sldId id="279" r:id="rId3"/>
    <p:sldId id="257" r:id="rId4"/>
    <p:sldId id="258" r:id="rId5"/>
    <p:sldId id="259" r:id="rId6"/>
    <p:sldId id="278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66"/>
    <a:srgbClr val="990000"/>
    <a:srgbClr val="FF9999"/>
    <a:srgbClr val="0099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4" autoAdjust="0"/>
    <p:restoredTop sz="87698" autoAdjust="0"/>
  </p:normalViewPr>
  <p:slideViewPr>
    <p:cSldViewPr snapToGrid="0">
      <p:cViewPr varScale="1">
        <p:scale>
          <a:sx n="100" d="100"/>
          <a:sy n="100" d="100"/>
        </p:scale>
        <p:origin x="26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3F6572F-910E-4D1B-B5E2-7CCE0572CE4A}" type="datetimeFigureOut">
              <a:rPr lang="en-US" smtClean="0"/>
              <a:t>6/24/2019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CECA16C-4484-4DC5-9042-A6FC683A1C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73516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Dissociative disorders are characterized by an individual’s memory and identity becoming disturbed. There are a variety of dissociative disorders listed in the DSM-5.</a:t>
            </a:r>
          </a:p>
          <a:p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F546B78-D64A-43CB-A1E1-9652ECAA69AC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442138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Dissociative amnesia occurs when an individual cannot recall important personal information. A dissociative fugue is when an individual wanders away from home due to confusion about who they are.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CECA16C-4484-4DC5-9042-A6FC683A1C55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962551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Depersonalization and derealization are characterized by feelings of unreality. In depersonalization, the unreality and detachment is from one’s whole self. In derealization, it is detachment from the world.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CECA16C-4484-4DC5-9042-A6FC683A1C55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178735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 dissociative identity disorder, individuals demonstrate two or more distinct personalities or identities, each with well-defined or distinct characteristics. When the other personality is in charge, the person has no memory of that time period.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Dissociative identity disorder is a controversial disorder because of its media portrayal. However, despite misrepresentation in media, DID is accepted as a legitimate disorder.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CECA16C-4484-4DC5-9042-A6FC683A1C55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555836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CECA16C-4484-4DC5-9042-A6FC683A1C55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0206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6/24/2019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1417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6/24/2019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05579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6/24/2019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491568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6/24/2019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202977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6/24/2019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987162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6/24/2019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81761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6/24/2019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473427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6/24/2019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821539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6/24/2019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713167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6/24/2019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119505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6/24/2019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62535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6/24/2019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539465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6/24/2019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765999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6/24/2019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613780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6/24/2019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39966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6/24/2019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00158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6/24/2019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23558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6/24/2019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88189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6/24/2019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92010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6/24/2019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46907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6/24/2019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83845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6/24/2019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20905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5361F2-EA40-46D2-9907-10E756597DC8}" type="datetimeFigureOut">
              <a:rPr lang="en-US" smtClean="0"/>
              <a:t>6/24/2019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61701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E999DF-67F9-4B17-A956-0DFCA8913547}" type="datetimeFigureOut">
              <a:rPr lang="en-US" smtClean="0"/>
              <a:t>6/24/2019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94640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sv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svg"/><Relationship Id="rId5" Type="http://schemas.openxmlformats.org/officeDocument/2006/relationships/image" Target="../media/image3.png"/><Relationship Id="rId4" Type="http://schemas.openxmlformats.org/officeDocument/2006/relationships/image" Target="../media/image2.sv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svg"/><Relationship Id="rId3" Type="http://schemas.openxmlformats.org/officeDocument/2006/relationships/image" Target="../media/image7.png"/><Relationship Id="rId7" Type="http://schemas.openxmlformats.org/officeDocument/2006/relationships/image" Target="../media/image1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0.svg"/><Relationship Id="rId5" Type="http://schemas.openxmlformats.org/officeDocument/2006/relationships/image" Target="../media/image9.png"/><Relationship Id="rId4" Type="http://schemas.openxmlformats.org/officeDocument/2006/relationships/image" Target="../media/image8.sv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svg"/><Relationship Id="rId3" Type="http://schemas.openxmlformats.org/officeDocument/2006/relationships/image" Target="../media/image13.png"/><Relationship Id="rId7" Type="http://schemas.openxmlformats.org/officeDocument/2006/relationships/image" Target="../media/image1.png"/><Relationship Id="rId12" Type="http://schemas.openxmlformats.org/officeDocument/2006/relationships/image" Target="../media/image20.sv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6.svg"/><Relationship Id="rId11" Type="http://schemas.openxmlformats.org/officeDocument/2006/relationships/image" Target="../media/image19.png"/><Relationship Id="rId5" Type="http://schemas.openxmlformats.org/officeDocument/2006/relationships/image" Target="../media/image15.png"/><Relationship Id="rId10" Type="http://schemas.openxmlformats.org/officeDocument/2006/relationships/image" Target="../media/image18.svg"/><Relationship Id="rId4" Type="http://schemas.openxmlformats.org/officeDocument/2006/relationships/image" Target="../media/image14.svg"/><Relationship Id="rId9" Type="http://schemas.openxmlformats.org/officeDocument/2006/relationships/image" Target="../media/image1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24.png"/><Relationship Id="rId5" Type="http://schemas.openxmlformats.org/officeDocument/2006/relationships/image" Target="../media/image23.png"/><Relationship Id="rId4" Type="http://schemas.openxmlformats.org/officeDocument/2006/relationships/image" Target="../media/image2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1"/>
            <a:ext cx="12192000" cy="1194955"/>
          </a:xfrm>
          <a:prstGeom prst="rect">
            <a:avLst/>
          </a:prstGeom>
          <a:solidFill>
            <a:srgbClr val="5A7E8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524000" y="2456536"/>
            <a:ext cx="9144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48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Dissociative Disorders</a:t>
            </a:r>
          </a:p>
          <a:p>
            <a:pPr lvl="0" algn="ctr"/>
            <a:r>
              <a:rPr lang="en-US" sz="2400" i="1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Introduction to Psychology</a:t>
            </a:r>
          </a:p>
        </p:txBody>
      </p:sp>
      <p:cxnSp>
        <p:nvCxnSpPr>
          <p:cNvPr id="14" name="Straight Connector 13"/>
          <p:cNvCxnSpPr/>
          <p:nvPr/>
        </p:nvCxnSpPr>
        <p:spPr>
          <a:xfrm>
            <a:off x="3071447" y="4068137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553740" y="320479"/>
            <a:ext cx="3565361" cy="553998"/>
          </a:xfrm>
          <a:prstGeom prst="rect">
            <a:avLst/>
          </a:prstGeom>
          <a:solidFill>
            <a:srgbClr val="5A7E83"/>
          </a:solidFill>
        </p:spPr>
        <p:txBody>
          <a:bodyPr wrap="square" rtlCol="0">
            <a:spAutoFit/>
          </a:bodyPr>
          <a:lstStyle/>
          <a:p>
            <a:r>
              <a:rPr lang="en-US" sz="3000" b="1" dirty="0">
                <a:solidFill>
                  <a:schemeClr val="bg1"/>
                </a:solidFill>
                <a:latin typeface="Century Gothic" panose="020B0502020202020204" pitchFamily="34" charset="0"/>
              </a:rPr>
              <a:t>HAWKES</a:t>
            </a:r>
            <a:r>
              <a:rPr lang="en-US" sz="2800" dirty="0">
                <a:solidFill>
                  <a:schemeClr val="bg1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3071447" y="2091430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363644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solidFill>
                  <a:srgbClr val="323542"/>
                </a:solidFill>
                <a:latin typeface="Century Gothic" panose="020B0502020202020204" pitchFamily="34" charset="0"/>
              </a:rPr>
              <a:t>Dissociative Amnesia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Graphic 2" descr="Female Profile">
            <a:extLst>
              <a:ext uri="{FF2B5EF4-FFF2-40B4-BE49-F238E27FC236}">
                <a16:creationId xmlns:a16="http://schemas.microsoft.com/office/drawing/2014/main" id="{441223A3-80ED-4F30-823A-0B96EC0EDC3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3771938" y="2863424"/>
            <a:ext cx="3259951" cy="3259951"/>
          </a:xfrm>
          <a:prstGeom prst="rect">
            <a:avLst/>
          </a:prstGeom>
        </p:spPr>
      </p:pic>
      <p:pic>
        <p:nvPicPr>
          <p:cNvPr id="5" name="Graphic 4" descr="Thought bubble">
            <a:extLst>
              <a:ext uri="{FF2B5EF4-FFF2-40B4-BE49-F238E27FC236}">
                <a16:creationId xmlns:a16="http://schemas.microsoft.com/office/drawing/2014/main" id="{2BBE3CFB-DC7A-4C2F-BFEB-3B225A43A9F4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6384112" y="990528"/>
            <a:ext cx="2748143" cy="2748143"/>
          </a:xfrm>
          <a:prstGeom prst="rect">
            <a:avLst/>
          </a:prstGeom>
        </p:spPr>
      </p:pic>
      <p:pic>
        <p:nvPicPr>
          <p:cNvPr id="7" name="Graphic 6" descr="Question mark">
            <a:extLst>
              <a:ext uri="{FF2B5EF4-FFF2-40B4-BE49-F238E27FC236}">
                <a16:creationId xmlns:a16="http://schemas.microsoft.com/office/drawing/2014/main" id="{C9B738B6-32B7-45DE-9EF2-3E996B633644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7300983" y="1627595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34565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0" cy="799463"/>
            <a:chOff x="-1" y="463132"/>
            <a:chExt cx="9144000" cy="799463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Depersonalization and Derealization Disorders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6" y="1262595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3" name="Graphic 2" descr="Smiling face with no fill">
            <a:extLst>
              <a:ext uri="{FF2B5EF4-FFF2-40B4-BE49-F238E27FC236}">
                <a16:creationId xmlns:a16="http://schemas.microsoft.com/office/drawing/2014/main" id="{56959A3B-DD09-45D1-B3DE-65AE1143F0D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67976" y="2169327"/>
            <a:ext cx="2226423" cy="2226423"/>
          </a:xfrm>
          <a:prstGeom prst="rect">
            <a:avLst/>
          </a:prstGeom>
        </p:spPr>
      </p:pic>
      <p:pic>
        <p:nvPicPr>
          <p:cNvPr id="6" name="Graphic 5" descr="Sad face with no fill">
            <a:extLst>
              <a:ext uri="{FF2B5EF4-FFF2-40B4-BE49-F238E27FC236}">
                <a16:creationId xmlns:a16="http://schemas.microsoft.com/office/drawing/2014/main" id="{63B08963-2F46-40D8-B3C9-36A921303916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3412357" y="2107349"/>
            <a:ext cx="2226443" cy="2226443"/>
          </a:xfrm>
          <a:prstGeom prst="rect">
            <a:avLst/>
          </a:prstGeom>
        </p:spPr>
      </p:pic>
      <p:pic>
        <p:nvPicPr>
          <p:cNvPr id="8" name="Graphic 7" descr="Earth globe: Asia and Australia">
            <a:extLst>
              <a:ext uri="{FF2B5EF4-FFF2-40B4-BE49-F238E27FC236}">
                <a16:creationId xmlns:a16="http://schemas.microsoft.com/office/drawing/2014/main" id="{82A4343E-5178-4970-80A0-3AF8D6D367C8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6553180" y="2107348"/>
            <a:ext cx="2226443" cy="2226443"/>
          </a:xfrm>
          <a:prstGeom prst="rect">
            <a:avLst/>
          </a:prstGeom>
        </p:spPr>
      </p:pic>
      <p:pic>
        <p:nvPicPr>
          <p:cNvPr id="11" name="Graphic 10" descr="Sad face with no fill">
            <a:extLst>
              <a:ext uri="{FF2B5EF4-FFF2-40B4-BE49-F238E27FC236}">
                <a16:creationId xmlns:a16="http://schemas.microsoft.com/office/drawing/2014/main" id="{A96E9116-1786-4D48-A001-6F02D737034C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9197581" y="2107348"/>
            <a:ext cx="2226443" cy="2226443"/>
          </a:xfrm>
          <a:prstGeom prst="rect">
            <a:avLst/>
          </a:prstGeom>
        </p:spPr>
      </p:pic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97078408-E7D0-4A6B-B4B2-8F0842FF9E11}"/>
              </a:ext>
            </a:extLst>
          </p:cNvPr>
          <p:cNvCxnSpPr>
            <a:cxnSpLocks/>
          </p:cNvCxnSpPr>
          <p:nvPr/>
        </p:nvCxnSpPr>
        <p:spPr>
          <a:xfrm>
            <a:off x="2905125" y="3278951"/>
            <a:ext cx="647700" cy="0"/>
          </a:xfrm>
          <a:prstGeom prst="straightConnector1">
            <a:avLst/>
          </a:prstGeom>
          <a:ln w="95250" cap="rnd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2AA7E91F-8FCA-4B91-AA92-D5E8C26227E2}"/>
              </a:ext>
            </a:extLst>
          </p:cNvPr>
          <p:cNvCxnSpPr>
            <a:cxnSpLocks/>
          </p:cNvCxnSpPr>
          <p:nvPr/>
        </p:nvCxnSpPr>
        <p:spPr>
          <a:xfrm>
            <a:off x="8677275" y="3203870"/>
            <a:ext cx="647700" cy="0"/>
          </a:xfrm>
          <a:prstGeom prst="straightConnector1">
            <a:avLst/>
          </a:prstGeom>
          <a:ln w="95250" cap="rnd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56512035-9EC7-4E89-8325-59775EDBCA1E}"/>
              </a:ext>
            </a:extLst>
          </p:cNvPr>
          <p:cNvSpPr txBox="1"/>
          <p:nvPr/>
        </p:nvSpPr>
        <p:spPr>
          <a:xfrm>
            <a:off x="1638300" y="1705792"/>
            <a:ext cx="30194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Depersonalization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25591ECC-8373-4B75-B37B-B056E46CB762}"/>
              </a:ext>
            </a:extLst>
          </p:cNvPr>
          <p:cNvSpPr txBox="1"/>
          <p:nvPr/>
        </p:nvSpPr>
        <p:spPr>
          <a:xfrm>
            <a:off x="7372350" y="1706609"/>
            <a:ext cx="30194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Derealization</a:t>
            </a:r>
          </a:p>
        </p:txBody>
      </p:sp>
    </p:spTree>
    <p:extLst>
      <p:ext uri="{BB962C8B-B14F-4D97-AF65-F5344CB8AC3E}">
        <p14:creationId xmlns:p14="http://schemas.microsoft.com/office/powerpoint/2010/main" val="4053708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0" cy="799463"/>
            <a:chOff x="-1" y="463132"/>
            <a:chExt cx="9144000" cy="799463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Dissociative Identity Disorder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6" y="1262595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3" name="Graphic 2" descr="User">
            <a:extLst>
              <a:ext uri="{FF2B5EF4-FFF2-40B4-BE49-F238E27FC236}">
                <a16:creationId xmlns:a16="http://schemas.microsoft.com/office/drawing/2014/main" id="{1CF4240B-361B-4FDC-A6BF-FCB670FFBF7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8067675" y="4014714"/>
            <a:ext cx="1357311" cy="1357311"/>
          </a:xfrm>
          <a:prstGeom prst="rect">
            <a:avLst/>
          </a:prstGeom>
        </p:spPr>
      </p:pic>
      <p:pic>
        <p:nvPicPr>
          <p:cNvPr id="6" name="Graphic 5" descr="Male profile">
            <a:extLst>
              <a:ext uri="{FF2B5EF4-FFF2-40B4-BE49-F238E27FC236}">
                <a16:creationId xmlns:a16="http://schemas.microsoft.com/office/drawing/2014/main" id="{6F67AF60-3DA4-4C66-BDF9-3F84489A120A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7872413" y="1473392"/>
            <a:ext cx="1357312" cy="1357312"/>
          </a:xfrm>
          <a:prstGeom prst="rect">
            <a:avLst/>
          </a:prstGeom>
        </p:spPr>
      </p:pic>
      <p:pic>
        <p:nvPicPr>
          <p:cNvPr id="8" name="Graphic 7" descr="Female Profile">
            <a:extLst>
              <a:ext uri="{FF2B5EF4-FFF2-40B4-BE49-F238E27FC236}">
                <a16:creationId xmlns:a16="http://schemas.microsoft.com/office/drawing/2014/main" id="{04608BAC-8AD7-4DB0-976F-FB73B1505291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4831542" y="2550106"/>
            <a:ext cx="2528915" cy="2528915"/>
          </a:xfrm>
          <a:prstGeom prst="rect">
            <a:avLst/>
          </a:prstGeom>
        </p:spPr>
      </p:pic>
      <p:pic>
        <p:nvPicPr>
          <p:cNvPr id="10" name="Graphic 9" descr="School girl">
            <a:extLst>
              <a:ext uri="{FF2B5EF4-FFF2-40B4-BE49-F238E27FC236}">
                <a16:creationId xmlns:a16="http://schemas.microsoft.com/office/drawing/2014/main" id="{24BE7077-2600-49FC-997C-C9F59B23DD20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3317025" y="1473392"/>
            <a:ext cx="1357312" cy="1357312"/>
          </a:xfrm>
          <a:prstGeom prst="rect">
            <a:avLst/>
          </a:prstGeom>
        </p:spPr>
      </p:pic>
      <p:pic>
        <p:nvPicPr>
          <p:cNvPr id="12" name="Graphic 11" descr="School boy">
            <a:extLst>
              <a:ext uri="{FF2B5EF4-FFF2-40B4-BE49-F238E27FC236}">
                <a16:creationId xmlns:a16="http://schemas.microsoft.com/office/drawing/2014/main" id="{B103AE61-703A-41D4-B58D-A6FE39A68A25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2769401" y="3705132"/>
            <a:ext cx="1357295" cy="1357295"/>
          </a:xfrm>
          <a:prstGeom prst="rect">
            <a:avLst/>
          </a:prstGeom>
        </p:spPr>
      </p:pic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BF31D4EF-3F68-40D3-BF65-5556E3DFB522}"/>
              </a:ext>
            </a:extLst>
          </p:cNvPr>
          <p:cNvCxnSpPr>
            <a:cxnSpLocks/>
          </p:cNvCxnSpPr>
          <p:nvPr/>
        </p:nvCxnSpPr>
        <p:spPr>
          <a:xfrm flipH="1" flipV="1">
            <a:off x="4352925" y="2830704"/>
            <a:ext cx="942976" cy="598297"/>
          </a:xfrm>
          <a:prstGeom prst="straightConnector1">
            <a:avLst/>
          </a:prstGeom>
          <a:ln w="95250" cap="rnd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502E2551-C53B-4531-95B3-A03541602D6A}"/>
              </a:ext>
            </a:extLst>
          </p:cNvPr>
          <p:cNvCxnSpPr>
            <a:cxnSpLocks/>
          </p:cNvCxnSpPr>
          <p:nvPr/>
        </p:nvCxnSpPr>
        <p:spPr>
          <a:xfrm flipH="1" flipV="1">
            <a:off x="3995681" y="4383779"/>
            <a:ext cx="1068041" cy="29082"/>
          </a:xfrm>
          <a:prstGeom prst="straightConnector1">
            <a:avLst/>
          </a:prstGeom>
          <a:ln w="95250" cap="rnd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EAEC7A03-0BF1-404A-9E7C-5FD8E9BEE3A2}"/>
              </a:ext>
            </a:extLst>
          </p:cNvPr>
          <p:cNvCxnSpPr>
            <a:cxnSpLocks/>
          </p:cNvCxnSpPr>
          <p:nvPr/>
        </p:nvCxnSpPr>
        <p:spPr>
          <a:xfrm flipV="1">
            <a:off x="6800850" y="2550106"/>
            <a:ext cx="1188300" cy="579746"/>
          </a:xfrm>
          <a:prstGeom prst="straightConnector1">
            <a:avLst/>
          </a:prstGeom>
          <a:ln w="95250" cap="rnd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D0765CDC-D619-4D29-92C6-1098AD3ECDEF}"/>
              </a:ext>
            </a:extLst>
          </p:cNvPr>
          <p:cNvCxnSpPr>
            <a:cxnSpLocks/>
            <a:endCxn id="3" idx="1"/>
          </p:cNvCxnSpPr>
          <p:nvPr/>
        </p:nvCxnSpPr>
        <p:spPr>
          <a:xfrm>
            <a:off x="7124700" y="4242901"/>
            <a:ext cx="942975" cy="450469"/>
          </a:xfrm>
          <a:prstGeom prst="straightConnector1">
            <a:avLst/>
          </a:prstGeom>
          <a:ln w="95250" cap="rnd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437651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A7E8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10"/>
          <p:cNvCxnSpPr/>
          <p:nvPr/>
        </p:nvCxnSpPr>
        <p:spPr>
          <a:xfrm>
            <a:off x="1859169" y="2729726"/>
            <a:ext cx="8429625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1524000" y="1410227"/>
            <a:ext cx="9144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HAWKES</a:t>
            </a:r>
            <a:r>
              <a:rPr kumimoji="0" lang="en-US" sz="7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 LEARNING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81108" y="3050910"/>
            <a:ext cx="609600" cy="6096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6179" y="3050910"/>
            <a:ext cx="609600" cy="6096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7122" y="3050910"/>
            <a:ext cx="609600" cy="6096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68065" y="305091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00331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168</TotalTime>
  <Words>182</Words>
  <Application>Microsoft Office PowerPoint</Application>
  <PresentationFormat>Widescreen</PresentationFormat>
  <Paragraphs>20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Arial</vt:lpstr>
      <vt:lpstr>Calibri</vt:lpstr>
      <vt:lpstr>Calibri Light</vt:lpstr>
      <vt:lpstr>Century Gothic</vt:lpstr>
      <vt:lpstr>Office Theme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Caitlin Edahl</dc:creator>
  <cp:lastModifiedBy>Caitlin Clark</cp:lastModifiedBy>
  <cp:revision>22</cp:revision>
  <dcterms:created xsi:type="dcterms:W3CDTF">2017-06-16T13:06:21Z</dcterms:created>
  <dcterms:modified xsi:type="dcterms:W3CDTF">2019-06-24T13:36:25Z</dcterms:modified>
</cp:coreProperties>
</file>