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79" r:id="rId3"/>
    <p:sldId id="257" r:id="rId4"/>
    <p:sldId id="258" r:id="rId5"/>
    <p:sldId id="259" r:id="rId6"/>
    <p:sldId id="260" r:id="rId7"/>
    <p:sldId id="261" r:id="rId8"/>
    <p:sldId id="262" r:id="rId9"/>
    <p:sldId id="263" r:id="rId10"/>
    <p:sldId id="280" r:id="rId11"/>
    <p:sldId id="281"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Mental health treatment has varied across the past and the present.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Today, psychological treatment can occur in a variety of places. Community mental health centers, private or community practices, schools, and prisons all offer psychological services. In addition, there are a variety of people that provide such services, such as a psychologist or psychiatrist, social worker, or trained religious personnel.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255124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Despite the changes in the mental health care system, approximately two thirds of people with mental </a:t>
            </a:r>
            <a:r>
              <a:rPr lang="en-US" sz="1200" kern="1200">
                <a:solidFill>
                  <a:schemeClr val="tx1"/>
                </a:solidFill>
                <a:effectLst/>
                <a:latin typeface="+mn-lt"/>
                <a:ea typeface="+mn-ea"/>
                <a:cs typeface="+mn-cs"/>
              </a:rPr>
              <a:t>illness still receive </a:t>
            </a:r>
            <a:r>
              <a:rPr lang="en-US" sz="1200" kern="1200" dirty="0">
                <a:solidFill>
                  <a:schemeClr val="tx1"/>
                </a:solidFill>
                <a:effectLst/>
                <a:latin typeface="+mn-lt"/>
                <a:ea typeface="+mn-ea"/>
                <a:cs typeface="+mn-cs"/>
              </a:rPr>
              <a:t>no treatment.</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1811500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First, it is important to note </a:t>
            </a:r>
            <a:r>
              <a:rPr lang="en-US" sz="1200" kern="1200">
                <a:solidFill>
                  <a:schemeClr val="tx1"/>
                </a:solidFill>
                <a:effectLst/>
                <a:latin typeface="+mn-lt"/>
                <a:ea typeface="+mn-ea"/>
                <a:cs typeface="+mn-cs"/>
              </a:rPr>
              <a:t>that approximately </a:t>
            </a:r>
            <a:r>
              <a:rPr lang="en-US" sz="1200" kern="1200" dirty="0">
                <a:solidFill>
                  <a:schemeClr val="tx1"/>
                </a:solidFill>
                <a:effectLst/>
                <a:latin typeface="+mn-lt"/>
                <a:ea typeface="+mn-ea"/>
                <a:cs typeface="+mn-cs"/>
              </a:rPr>
              <a:t>19% of U.S. adults and 13% of children have a form of mental illness. Of these, about 13.4% of adults and 50% of children receive treatment, which means that many people are untreated for their mental illnesses.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much of history, people with mental illnesses were treated rather poorly. It was largely thought that mental illness was caused by demonic possession, witchcraft, or an angry god. Much of the time, rituals, such as exorcisms, were performed to remove the demons. In some cases, a hole was drilled into the person’s skull to allow the demon’s release.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Eventually, people with mental illness were placed into asylums, which were the first institutions created for the specific purpose of housing people with disorders. These individuals were treated poorly, often beaten or chained.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Philippe </a:t>
            </a:r>
            <a:r>
              <a:rPr lang="en-US" sz="1200" kern="1200" dirty="0" err="1">
                <a:solidFill>
                  <a:schemeClr val="tx1"/>
                </a:solidFill>
                <a:effectLst/>
                <a:latin typeface="+mn-lt"/>
                <a:ea typeface="+mn-ea"/>
                <a:cs typeface="+mn-cs"/>
              </a:rPr>
              <a:t>Pinel</a:t>
            </a:r>
            <a:r>
              <a:rPr lang="en-US" sz="1200" kern="1200" dirty="0">
                <a:solidFill>
                  <a:schemeClr val="tx1"/>
                </a:solidFill>
                <a:effectLst/>
                <a:latin typeface="+mn-lt"/>
                <a:ea typeface="+mn-ea"/>
                <a:cs typeface="+mn-cs"/>
              </a:rPr>
              <a:t> argued that these individuals should be treated more humanely, that they should be unchained and spoken to. Many people benefited and were able to leave the hospital. Later, Dorothea Dix led reform efforts in which she began lobbying for change. Despite this push, however, asylums were still dirty, didn’t offer much treatment, and kept people for decades.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real change that impacted mental health was the advent of antipsychotic medications in the late 1950s and early 1960s. These medications helped to control hallucinations and delusions. As a result, individuals started to be released from asylums, and many asylums started to close.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Today, there are community mental health centers across the nation. Unfortunately, when asylums closed, individuals were supposed to get picked up by local centers, but the system wasn’t set up properly. They were underfunded, and the staff was largely untrained. As a result, many people did not receive care and became homeless.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group of individuals with mental illness can be found in the correctional system. Estimates indicate that approximately 1.2 million individuals with mental illness are incarcerated.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Instead of asylums, today we have psychiatric hospitals run by state governments and local community hospitals focused on short-term care. Long-term care is often limited due to insurance and financial costs.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2848223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22.png"/><Relationship Id="rId7" Type="http://schemas.openxmlformats.org/officeDocument/2006/relationships/image" Target="../media/image34.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23.svg"/></Relationships>
</file>

<file path=ppt/slides/_rels/slide1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2.xml"/><Relationship Id="rId16" Type="http://schemas.openxmlformats.org/officeDocument/2006/relationships/image" Target="../media/image14.svg"/><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3.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8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image" Target="../media/image18.png"/><Relationship Id="rId4" Type="http://schemas.openxmlformats.org/officeDocument/2006/relationships/image" Target="../media/image17.svg"/></Relationships>
</file>

<file path=ppt/slides/_rels/slide5.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5.png"/><Relationship Id="rId7"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21.jpg"/><Relationship Id="rId4" Type="http://schemas.openxmlformats.org/officeDocument/2006/relationships/image" Target="../media/image17.svg"/></Relationships>
</file>

<file path=ppt/slides/_rels/slide7.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260.png"/><Relationship Id="rId3" Type="http://schemas.openxmlformats.org/officeDocument/2006/relationships/image" Target="../media/image22.png"/><Relationship Id="rId7" Type="http://schemas.openxmlformats.org/officeDocument/2006/relationships/image" Target="../media/image11.png"/><Relationship Id="rId12" Type="http://schemas.openxmlformats.org/officeDocument/2006/relationships/slide" Target="slide8.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4.svg"/><Relationship Id="rId11" Type="http://schemas.openxmlformats.org/officeDocument/2006/relationships/image" Target="../media/image26.png"/><Relationship Id="rId5" Type="http://schemas.openxmlformats.org/officeDocument/2006/relationships/image" Target="../media/image13.png"/><Relationship Id="rId10" Type="http://schemas.openxmlformats.org/officeDocument/2006/relationships/image" Target="../media/image25.svg"/><Relationship Id="rId4" Type="http://schemas.openxmlformats.org/officeDocument/2006/relationships/image" Target="../media/image23.svg"/><Relationship Id="rId9" Type="http://schemas.openxmlformats.org/officeDocument/2006/relationships/image" Target="../media/image24.png"/></Relationships>
</file>

<file path=ppt/slides/_rels/slide8.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27.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28.svg"/></Relationships>
</file>

<file path=ppt/slides/_rels/slide9.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22.png"/><Relationship Id="rId7"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0.svg"/><Relationship Id="rId11" Type="http://schemas.openxmlformats.org/officeDocument/2006/relationships/image" Target="../media/image330.png"/><Relationship Id="rId5" Type="http://schemas.openxmlformats.org/officeDocument/2006/relationships/image" Target="../media/image29.png"/><Relationship Id="rId10" Type="http://schemas.openxmlformats.org/officeDocument/2006/relationships/slide" Target="slide10.xml"/><Relationship Id="rId4" Type="http://schemas.openxmlformats.org/officeDocument/2006/relationships/image" Target="../media/image23.svg"/><Relationship Id="rId9" Type="http://schemas.openxmlformats.org/officeDocument/2006/relationships/image" Target="../media/image3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29145"/>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Mental Health Treatment: Past and Present</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Modern Day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Building">
            <a:extLst>
              <a:ext uri="{FF2B5EF4-FFF2-40B4-BE49-F238E27FC236}">
                <a16:creationId xmlns:a16="http://schemas.microsoft.com/office/drawing/2014/main" id="{83E1A7E9-1D39-45CC-AEED-054BCB497C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47788" y="2074709"/>
            <a:ext cx="3262312" cy="3262312"/>
          </a:xfrm>
          <a:prstGeom prst="rect">
            <a:avLst/>
          </a:prstGeom>
        </p:spPr>
      </p:pic>
      <p:pic>
        <p:nvPicPr>
          <p:cNvPr id="3" name="Graphic 2" descr="Schoolhouse">
            <a:extLst>
              <a:ext uri="{FF2B5EF4-FFF2-40B4-BE49-F238E27FC236}">
                <a16:creationId xmlns:a16="http://schemas.microsoft.com/office/drawing/2014/main" id="{0FC02441-AA19-49D0-BD4D-92FC372FDD7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56206" y="2074709"/>
            <a:ext cx="3079587" cy="3079587"/>
          </a:xfrm>
          <a:prstGeom prst="rect">
            <a:avLst/>
          </a:prstGeom>
        </p:spPr>
      </p:pic>
      <p:pic>
        <p:nvPicPr>
          <p:cNvPr id="6" name="Graphic 5" descr="City">
            <a:extLst>
              <a:ext uri="{FF2B5EF4-FFF2-40B4-BE49-F238E27FC236}">
                <a16:creationId xmlns:a16="http://schemas.microsoft.com/office/drawing/2014/main" id="{07938D47-169A-4919-96EF-D29827DF37E3}"/>
              </a:ext>
            </a:extLst>
          </p:cNvPr>
          <p:cNvPicPr>
            <a:picLocks noChangeAspect="1"/>
          </p:cNvPicPr>
          <p:nvPr/>
        </p:nvPicPr>
        <p:blipFill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43239" r="64387"/>
          <a:stretch/>
        </p:blipFill>
        <p:spPr>
          <a:xfrm>
            <a:off x="7819121" y="2074709"/>
            <a:ext cx="2848880" cy="4540593"/>
          </a:xfrm>
          <a:prstGeom prst="rect">
            <a:avLst/>
          </a:prstGeom>
        </p:spPr>
      </p:pic>
    </p:spTree>
    <p:extLst>
      <p:ext uri="{BB962C8B-B14F-4D97-AF65-F5344CB8AC3E}">
        <p14:creationId xmlns:p14="http://schemas.microsoft.com/office/powerpoint/2010/main" val="4114984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Rates of Mental Illness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
            <a:extLst>
              <a:ext uri="{FF2B5EF4-FFF2-40B4-BE49-F238E27FC236}">
                <a16:creationId xmlns:a16="http://schemas.microsoft.com/office/drawing/2014/main" id="{4F2A28C3-5643-45D5-9FD4-E0344B1230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60363" y="3656392"/>
            <a:ext cx="2063700" cy="2063700"/>
          </a:xfrm>
          <a:prstGeom prst="rect">
            <a:avLst/>
          </a:prstGeom>
        </p:spPr>
      </p:pic>
      <p:pic>
        <p:nvPicPr>
          <p:cNvPr id="5" name="Graphic 4" descr="Male profile">
            <a:extLst>
              <a:ext uri="{FF2B5EF4-FFF2-40B4-BE49-F238E27FC236}">
                <a16:creationId xmlns:a16="http://schemas.microsoft.com/office/drawing/2014/main" id="{9D51D60C-503B-4EB4-A9F3-97FA0AF5C9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6202" y="3405818"/>
            <a:ext cx="1969303" cy="1969303"/>
          </a:xfrm>
          <a:prstGeom prst="rect">
            <a:avLst/>
          </a:prstGeom>
        </p:spPr>
      </p:pic>
      <p:pic>
        <p:nvPicPr>
          <p:cNvPr id="7" name="Graphic 6" descr="Female Profile">
            <a:extLst>
              <a:ext uri="{FF2B5EF4-FFF2-40B4-BE49-F238E27FC236}">
                <a16:creationId xmlns:a16="http://schemas.microsoft.com/office/drawing/2014/main" id="{3F571C5A-6A39-48E6-97D2-CA2DA012693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31679" y="2022155"/>
            <a:ext cx="2063691" cy="2063691"/>
          </a:xfrm>
          <a:prstGeom prst="rect">
            <a:avLst/>
          </a:prstGeom>
        </p:spPr>
      </p:pic>
      <p:pic>
        <p:nvPicPr>
          <p:cNvPr id="9" name="Graphic 8" descr="School girl">
            <a:extLst>
              <a:ext uri="{FF2B5EF4-FFF2-40B4-BE49-F238E27FC236}">
                <a16:creationId xmlns:a16="http://schemas.microsoft.com/office/drawing/2014/main" id="{77D52A59-FFA4-4CD2-AB63-C64D9F20F74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800932" y="3429000"/>
            <a:ext cx="2305562" cy="2305562"/>
          </a:xfrm>
          <a:prstGeom prst="rect">
            <a:avLst/>
          </a:prstGeom>
        </p:spPr>
      </p:pic>
      <p:pic>
        <p:nvPicPr>
          <p:cNvPr id="11" name="Graphic 10" descr="School boy">
            <a:extLst>
              <a:ext uri="{FF2B5EF4-FFF2-40B4-BE49-F238E27FC236}">
                <a16:creationId xmlns:a16="http://schemas.microsoft.com/office/drawing/2014/main" id="{C0A4BA74-EFB5-4FF3-B90C-AC4FF648D3B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400890" y="1662714"/>
            <a:ext cx="2352808" cy="2352808"/>
          </a:xfrm>
          <a:prstGeom prst="rect">
            <a:avLst/>
          </a:prstGeom>
        </p:spPr>
      </p:pic>
      <p:pic>
        <p:nvPicPr>
          <p:cNvPr id="13" name="Graphic 12" descr="Woman">
            <a:extLst>
              <a:ext uri="{FF2B5EF4-FFF2-40B4-BE49-F238E27FC236}">
                <a16:creationId xmlns:a16="http://schemas.microsoft.com/office/drawing/2014/main" id="{D8DF32D0-A54A-47D5-A789-4E4452B1C3E0}"/>
              </a:ext>
            </a:extLst>
          </p:cNvPr>
          <p:cNvPicPr>
            <a:picLocks noChangeAspect="1"/>
          </p:cNvPicPr>
          <p:nvPr/>
        </p:nvPicPr>
        <p:blipFill rotWithShape="1">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l="-518" t="-464" r="518" b="12751"/>
          <a:stretch/>
        </p:blipFill>
        <p:spPr>
          <a:xfrm>
            <a:off x="7786499" y="3513588"/>
            <a:ext cx="2352809" cy="2063704"/>
          </a:xfrm>
          <a:prstGeom prst="rect">
            <a:avLst/>
          </a:prstGeom>
        </p:spPr>
      </p:pic>
      <p:pic>
        <p:nvPicPr>
          <p:cNvPr id="15" name="Graphic 14" descr="Man">
            <a:extLst>
              <a:ext uri="{FF2B5EF4-FFF2-40B4-BE49-F238E27FC236}">
                <a16:creationId xmlns:a16="http://schemas.microsoft.com/office/drawing/2014/main" id="{EA22F70E-0BA7-49AC-8E13-35B1220B7CBD}"/>
              </a:ext>
            </a:extLst>
          </p:cNvPr>
          <p:cNvPicPr>
            <a:picLocks noChangeAspect="1"/>
          </p:cNvPicPr>
          <p:nvPr/>
        </p:nvPicPr>
        <p:blipFill rotWithShape="1">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b="19431"/>
          <a:stretch/>
        </p:blipFill>
        <p:spPr>
          <a:xfrm>
            <a:off x="7376999" y="1819134"/>
            <a:ext cx="2352809" cy="1895616"/>
          </a:xfrm>
          <a:prstGeom prst="rect">
            <a:avLst/>
          </a:prstGeom>
        </p:spPr>
      </p:pic>
      <p:pic>
        <p:nvPicPr>
          <p:cNvPr id="18" name="Graphic 17" descr="Man">
            <a:extLst>
              <a:ext uri="{FF2B5EF4-FFF2-40B4-BE49-F238E27FC236}">
                <a16:creationId xmlns:a16="http://schemas.microsoft.com/office/drawing/2014/main" id="{47D33A74-F376-4123-9D9F-0F917DEE255E}"/>
              </a:ext>
            </a:extLst>
          </p:cNvPr>
          <p:cNvPicPr>
            <a:picLocks noChangeAspect="1"/>
          </p:cNvPicPr>
          <p:nvPr/>
        </p:nvPicPr>
        <p:blipFill rotWithShape="1">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b="19431"/>
          <a:stretch/>
        </p:blipFill>
        <p:spPr>
          <a:xfrm>
            <a:off x="8315192" y="2031192"/>
            <a:ext cx="2352809" cy="1895616"/>
          </a:xfrm>
          <a:prstGeom prst="rect">
            <a:avLst/>
          </a:prstGeom>
        </p:spPr>
      </p:pic>
      <p:pic>
        <p:nvPicPr>
          <p:cNvPr id="19" name="Graphic 18" descr="Man">
            <a:extLst>
              <a:ext uri="{FF2B5EF4-FFF2-40B4-BE49-F238E27FC236}">
                <a16:creationId xmlns:a16="http://schemas.microsoft.com/office/drawing/2014/main" id="{62A9C09F-297C-4491-8C4E-1DA7E57705A7}"/>
              </a:ext>
            </a:extLst>
          </p:cNvPr>
          <p:cNvPicPr>
            <a:picLocks noChangeAspect="1"/>
          </p:cNvPicPr>
          <p:nvPr/>
        </p:nvPicPr>
        <p:blipFill rotWithShape="1">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b="19431"/>
          <a:stretch/>
        </p:blipFill>
        <p:spPr>
          <a:xfrm>
            <a:off x="8929574" y="3381676"/>
            <a:ext cx="2352809" cy="1895616"/>
          </a:xfrm>
          <a:prstGeom prst="rect">
            <a:avLst/>
          </a:prstGeom>
        </p:spPr>
      </p:pic>
      <p:pic>
        <p:nvPicPr>
          <p:cNvPr id="20" name="Graphic 19" descr="Woman">
            <a:extLst>
              <a:ext uri="{FF2B5EF4-FFF2-40B4-BE49-F238E27FC236}">
                <a16:creationId xmlns:a16="http://schemas.microsoft.com/office/drawing/2014/main" id="{5075D8B5-2B2C-45B4-B62F-136A25E33A10}"/>
              </a:ext>
            </a:extLst>
          </p:cNvPr>
          <p:cNvPicPr>
            <a:picLocks noChangeAspect="1"/>
          </p:cNvPicPr>
          <p:nvPr/>
        </p:nvPicPr>
        <p:blipFill rotWithShape="1">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l="-518" t="-464" r="518" b="12751"/>
          <a:stretch/>
        </p:blipFill>
        <p:spPr>
          <a:xfrm>
            <a:off x="6831597" y="3140432"/>
            <a:ext cx="2352809" cy="2063704"/>
          </a:xfrm>
          <a:prstGeom prst="rect">
            <a:avLst/>
          </a:prstGeom>
        </p:spPr>
      </p:pic>
      <p:sp>
        <p:nvSpPr>
          <p:cNvPr id="16" name="TextBox 15">
            <a:extLst>
              <a:ext uri="{FF2B5EF4-FFF2-40B4-BE49-F238E27FC236}">
                <a16:creationId xmlns:a16="http://schemas.microsoft.com/office/drawing/2014/main" id="{ED79B53D-1200-403C-AD06-AC894C81B434}"/>
              </a:ext>
            </a:extLst>
          </p:cNvPr>
          <p:cNvSpPr txBox="1"/>
          <p:nvPr/>
        </p:nvSpPr>
        <p:spPr>
          <a:xfrm>
            <a:off x="7759156" y="5811669"/>
            <a:ext cx="2850499" cy="707886"/>
          </a:xfrm>
          <a:prstGeom prst="rect">
            <a:avLst/>
          </a:prstGeom>
          <a:noFill/>
        </p:spPr>
        <p:txBody>
          <a:bodyPr wrap="square" rtlCol="0">
            <a:spAutoFit/>
          </a:bodyPr>
          <a:lstStyle/>
          <a:p>
            <a:pPr algn="ctr"/>
            <a:r>
              <a:rPr lang="en-US" sz="4000" b="1" dirty="0"/>
              <a:t>13%</a:t>
            </a:r>
          </a:p>
        </p:txBody>
      </p:sp>
      <p:sp>
        <p:nvSpPr>
          <p:cNvPr id="22" name="TextBox 21">
            <a:extLst>
              <a:ext uri="{FF2B5EF4-FFF2-40B4-BE49-F238E27FC236}">
                <a16:creationId xmlns:a16="http://schemas.microsoft.com/office/drawing/2014/main" id="{DC550D94-BC3B-4D99-BFBD-CEFE74221E66}"/>
              </a:ext>
            </a:extLst>
          </p:cNvPr>
          <p:cNvSpPr txBox="1"/>
          <p:nvPr/>
        </p:nvSpPr>
        <p:spPr>
          <a:xfrm>
            <a:off x="1389292" y="5808992"/>
            <a:ext cx="2850499" cy="707886"/>
          </a:xfrm>
          <a:prstGeom prst="rect">
            <a:avLst/>
          </a:prstGeom>
          <a:noFill/>
        </p:spPr>
        <p:txBody>
          <a:bodyPr wrap="square" rtlCol="0">
            <a:spAutoFit/>
          </a:bodyPr>
          <a:lstStyle/>
          <a:p>
            <a:pPr algn="ctr"/>
            <a:r>
              <a:rPr lang="en-US" sz="4000" b="1" dirty="0"/>
              <a:t>19%</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Historical Beginnings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2B36FBDF-F9CA-41BE-8338-A65059BAEA2A}"/>
              </a:ext>
            </a:extLst>
          </p:cNvPr>
          <p:cNvSpPr txBox="1"/>
          <p:nvPr/>
        </p:nvSpPr>
        <p:spPr>
          <a:xfrm>
            <a:off x="463006" y="1763544"/>
            <a:ext cx="4766219" cy="707886"/>
          </a:xfrm>
          <a:prstGeom prst="rect">
            <a:avLst/>
          </a:prstGeom>
          <a:noFill/>
        </p:spPr>
        <p:txBody>
          <a:bodyPr wrap="square" rtlCol="0">
            <a:spAutoFit/>
          </a:bodyPr>
          <a:lstStyle/>
          <a:p>
            <a:pPr algn="ctr"/>
            <a:r>
              <a:rPr lang="en-US" sz="4000" b="1" dirty="0">
                <a:solidFill>
                  <a:srgbClr val="7030A0"/>
                </a:solidFill>
              </a:rPr>
              <a:t>Demonic possession</a:t>
            </a:r>
          </a:p>
        </p:txBody>
      </p:sp>
      <p:sp>
        <p:nvSpPr>
          <p:cNvPr id="6" name="TextBox 5">
            <a:extLst>
              <a:ext uri="{FF2B5EF4-FFF2-40B4-BE49-F238E27FC236}">
                <a16:creationId xmlns:a16="http://schemas.microsoft.com/office/drawing/2014/main" id="{784BC010-28AF-4640-9BCA-24592C5E83D5}"/>
              </a:ext>
            </a:extLst>
          </p:cNvPr>
          <p:cNvSpPr txBox="1"/>
          <p:nvPr/>
        </p:nvSpPr>
        <p:spPr>
          <a:xfrm>
            <a:off x="463006" y="2721114"/>
            <a:ext cx="4766219" cy="707886"/>
          </a:xfrm>
          <a:prstGeom prst="rect">
            <a:avLst/>
          </a:prstGeom>
          <a:noFill/>
        </p:spPr>
        <p:txBody>
          <a:bodyPr wrap="square" rtlCol="0">
            <a:spAutoFit/>
          </a:bodyPr>
          <a:lstStyle/>
          <a:p>
            <a:pPr algn="ctr"/>
            <a:r>
              <a:rPr lang="en-US" sz="4000" b="1" dirty="0">
                <a:solidFill>
                  <a:srgbClr val="002060"/>
                </a:solidFill>
              </a:rPr>
              <a:t>Witchcraft</a:t>
            </a:r>
          </a:p>
        </p:txBody>
      </p:sp>
      <p:sp>
        <p:nvSpPr>
          <p:cNvPr id="7" name="TextBox 6">
            <a:extLst>
              <a:ext uri="{FF2B5EF4-FFF2-40B4-BE49-F238E27FC236}">
                <a16:creationId xmlns:a16="http://schemas.microsoft.com/office/drawing/2014/main" id="{E567DCE6-C0A2-4015-A67A-952D563742B3}"/>
              </a:ext>
            </a:extLst>
          </p:cNvPr>
          <p:cNvSpPr txBox="1"/>
          <p:nvPr/>
        </p:nvSpPr>
        <p:spPr>
          <a:xfrm>
            <a:off x="463006" y="3678684"/>
            <a:ext cx="4766219" cy="707886"/>
          </a:xfrm>
          <a:prstGeom prst="rect">
            <a:avLst/>
          </a:prstGeom>
          <a:noFill/>
        </p:spPr>
        <p:txBody>
          <a:bodyPr wrap="square" rtlCol="0">
            <a:spAutoFit/>
          </a:bodyPr>
          <a:lstStyle/>
          <a:p>
            <a:pPr algn="ctr"/>
            <a:r>
              <a:rPr lang="en-US" sz="4000" b="1" dirty="0">
                <a:solidFill>
                  <a:schemeClr val="accent6">
                    <a:lumMod val="50000"/>
                  </a:schemeClr>
                </a:solidFill>
              </a:rPr>
              <a:t>Angry god</a:t>
            </a:r>
          </a:p>
        </p:txBody>
      </p:sp>
      <p:pic>
        <p:nvPicPr>
          <p:cNvPr id="3" name="Picture 2" descr="A picture containing grass, outdoor&#10;&#10;Description automatically generated">
            <a:extLst>
              <a:ext uri="{FF2B5EF4-FFF2-40B4-BE49-F238E27FC236}">
                <a16:creationId xmlns:a16="http://schemas.microsoft.com/office/drawing/2014/main" id="{CD406551-AEFF-4F38-9F9A-E82D3D3611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2777" y="1383374"/>
            <a:ext cx="3267075" cy="5026269"/>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Asylums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9" name="Graphic 8" descr="Schoolhouse">
            <a:extLst>
              <a:ext uri="{FF2B5EF4-FFF2-40B4-BE49-F238E27FC236}">
                <a16:creationId xmlns:a16="http://schemas.microsoft.com/office/drawing/2014/main" id="{0E7C9D03-AD16-4AD1-91F3-56BE696B9133}"/>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t="47525"/>
          <a:stretch/>
        </p:blipFill>
        <p:spPr>
          <a:xfrm>
            <a:off x="3686402" y="2438407"/>
            <a:ext cx="4819195" cy="2528875"/>
          </a:xfrm>
          <a:prstGeom prst="rect">
            <a:avLst/>
          </a:prstGeom>
        </p:spPr>
      </p:pic>
      <mc:AlternateContent xmlns:mc="http://schemas.openxmlformats.org/markup-compatibility/2006" xmlns:pslz="http://schemas.microsoft.com/office/powerpoint/2016/slidezoom">
        <mc:Choice Requires="pslz">
          <p:graphicFrame>
            <p:nvGraphicFramePr>
              <p:cNvPr id="11" name="Slide Zoom 10">
                <a:extLst>
                  <a:ext uri="{FF2B5EF4-FFF2-40B4-BE49-F238E27FC236}">
                    <a16:creationId xmlns:a16="http://schemas.microsoft.com/office/drawing/2014/main" id="{7CC5FAFC-3CF4-43E2-8D4B-9F1C912BC67B}"/>
                  </a:ext>
                </a:extLst>
              </p:cNvPr>
              <p:cNvGraphicFramePr>
                <a:graphicFrameLocks noChangeAspect="1"/>
              </p:cNvGraphicFramePr>
              <p:nvPr>
                <p:extLst>
                  <p:ext uri="{D42A27DB-BD31-4B8C-83A1-F6EECF244321}">
                    <p14:modId xmlns:p14="http://schemas.microsoft.com/office/powerpoint/2010/main" val="2707709215"/>
                  </p:ext>
                </p:extLst>
              </p:nvPr>
            </p:nvGraphicFramePr>
            <p:xfrm>
              <a:off x="357188" y="1383374"/>
              <a:ext cx="3048000" cy="1714500"/>
            </p:xfrm>
            <a:graphic>
              <a:graphicData uri="http://schemas.microsoft.com/office/powerpoint/2016/slidezoom">
                <pslz:sldZm>
                  <pslz:sldZmObj sldId="260" cId="3345614148">
                    <pslz:zmPr id="{58A1CBF9-3ECF-462C-8E68-7B0D51ABE78A}" returnToParent="0" transitionDur="1000">
                      <p166:blipFill xmlns:p166="http://schemas.microsoft.com/office/powerpoint/2016/6/main">
                        <a:blip r:embed="rId5"/>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11" name="Slide Zoom 10">
                <a:hlinkClick r:id="rId6" action="ppaction://hlinksldjump"/>
                <a:extLst>
                  <a:ext uri="{FF2B5EF4-FFF2-40B4-BE49-F238E27FC236}">
                    <a16:creationId xmlns:a16="http://schemas.microsoft.com/office/drawing/2014/main" id="{7CC5FAFC-3CF4-43E2-8D4B-9F1C912BC67B}"/>
                  </a:ext>
                </a:extLst>
              </p:cNvPr>
              <p:cNvPicPr>
                <a:picLocks noGrp="1" noRot="1" noChangeAspect="1" noMove="1" noResize="1" noEditPoints="1" noAdjustHandles="1" noChangeArrowheads="1" noChangeShapeType="1"/>
              </p:cNvPicPr>
              <p:nvPr/>
            </p:nvPicPr>
            <p:blipFill>
              <a:blip r:embed="rId7"/>
              <a:stretch>
                <a:fillRect/>
              </a:stretch>
            </p:blipFill>
            <p:spPr>
              <a:xfrm>
                <a:off x="357188" y="1383374"/>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Early Pioneers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DDF8F8D-63C5-4E26-82BA-57DBFC5A272E}"/>
              </a:ext>
            </a:extLst>
          </p:cNvPr>
          <p:cNvSpPr txBox="1"/>
          <p:nvPr/>
        </p:nvSpPr>
        <p:spPr>
          <a:xfrm>
            <a:off x="7730582" y="2113705"/>
            <a:ext cx="1765844" cy="707886"/>
          </a:xfrm>
          <a:prstGeom prst="rect">
            <a:avLst/>
          </a:prstGeom>
          <a:noFill/>
        </p:spPr>
        <p:txBody>
          <a:bodyPr wrap="square" rtlCol="0">
            <a:spAutoFit/>
          </a:bodyPr>
          <a:lstStyle/>
          <a:p>
            <a:pPr algn="ctr"/>
            <a:r>
              <a:rPr lang="en-US" sz="4000" b="1" dirty="0">
                <a:solidFill>
                  <a:srgbClr val="7030A0"/>
                </a:solidFill>
              </a:rPr>
              <a:t>Dirty</a:t>
            </a:r>
          </a:p>
        </p:txBody>
      </p:sp>
      <p:sp>
        <p:nvSpPr>
          <p:cNvPr id="5" name="TextBox 4">
            <a:extLst>
              <a:ext uri="{FF2B5EF4-FFF2-40B4-BE49-F238E27FC236}">
                <a16:creationId xmlns:a16="http://schemas.microsoft.com/office/drawing/2014/main" id="{5DA89352-A092-40C2-8E54-C6758436ADFA}"/>
              </a:ext>
            </a:extLst>
          </p:cNvPr>
          <p:cNvSpPr txBox="1"/>
          <p:nvPr/>
        </p:nvSpPr>
        <p:spPr>
          <a:xfrm>
            <a:off x="6854282" y="3257550"/>
            <a:ext cx="3518443" cy="707886"/>
          </a:xfrm>
          <a:prstGeom prst="rect">
            <a:avLst/>
          </a:prstGeom>
          <a:noFill/>
        </p:spPr>
        <p:txBody>
          <a:bodyPr wrap="square" rtlCol="0">
            <a:spAutoFit/>
          </a:bodyPr>
          <a:lstStyle/>
          <a:p>
            <a:pPr algn="ctr"/>
            <a:r>
              <a:rPr lang="en-US" sz="4000" b="1" dirty="0">
                <a:solidFill>
                  <a:srgbClr val="002060"/>
                </a:solidFill>
              </a:rPr>
              <a:t>No treatment</a:t>
            </a:r>
          </a:p>
        </p:txBody>
      </p:sp>
      <p:pic>
        <p:nvPicPr>
          <p:cNvPr id="3" name="Graphic 2" descr="Female Profile">
            <a:extLst>
              <a:ext uri="{FF2B5EF4-FFF2-40B4-BE49-F238E27FC236}">
                <a16:creationId xmlns:a16="http://schemas.microsoft.com/office/drawing/2014/main" id="{C3E6D096-25C3-4F0D-9720-6F3EC2D262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01" y="2648009"/>
            <a:ext cx="2200275" cy="2200275"/>
          </a:xfrm>
          <a:prstGeom prst="rect">
            <a:avLst/>
          </a:prstGeom>
        </p:spPr>
      </p:pic>
      <p:pic>
        <p:nvPicPr>
          <p:cNvPr id="7" name="Graphic 6" descr="School girl">
            <a:extLst>
              <a:ext uri="{FF2B5EF4-FFF2-40B4-BE49-F238E27FC236}">
                <a16:creationId xmlns:a16="http://schemas.microsoft.com/office/drawing/2014/main" id="{FB94E4AA-228A-43AC-9923-0CC45E377EB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400551" y="2479536"/>
            <a:ext cx="2400300" cy="2400300"/>
          </a:xfrm>
          <a:prstGeom prst="rect">
            <a:avLst/>
          </a:prstGeom>
        </p:spPr>
      </p:pic>
      <p:pic>
        <p:nvPicPr>
          <p:cNvPr id="9" name="Graphic 8" descr="Chat">
            <a:extLst>
              <a:ext uri="{FF2B5EF4-FFF2-40B4-BE49-F238E27FC236}">
                <a16:creationId xmlns:a16="http://schemas.microsoft.com/office/drawing/2014/main" id="{B1860E37-49D6-4E16-9A3A-DA65F59E3E7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818319" y="1092093"/>
            <a:ext cx="2519400" cy="2519400"/>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Psychopharmacology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choolhouse">
            <a:extLst>
              <a:ext uri="{FF2B5EF4-FFF2-40B4-BE49-F238E27FC236}">
                <a16:creationId xmlns:a16="http://schemas.microsoft.com/office/drawing/2014/main" id="{7275617C-317D-4C4A-A95A-694EB67EEF44}"/>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t="47525"/>
          <a:stretch/>
        </p:blipFill>
        <p:spPr>
          <a:xfrm>
            <a:off x="6353402" y="2428882"/>
            <a:ext cx="4819195" cy="2528875"/>
          </a:xfrm>
          <a:prstGeom prst="rect">
            <a:avLst/>
          </a:prstGeom>
        </p:spPr>
      </p:pic>
      <p:pic>
        <p:nvPicPr>
          <p:cNvPr id="3" name="Picture 2" descr="A close up of a bottle&#10;&#10;Description automatically generated">
            <a:extLst>
              <a:ext uri="{FF2B5EF4-FFF2-40B4-BE49-F238E27FC236}">
                <a16:creationId xmlns:a16="http://schemas.microsoft.com/office/drawing/2014/main" id="{2FDF42F0-B401-44FB-9F1B-7F29EB90818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24001" y="1961386"/>
            <a:ext cx="3973449" cy="2996371"/>
          </a:xfrm>
          <a:prstGeom prst="rect">
            <a:avLst/>
          </a:prstGeom>
        </p:spPr>
      </p:pic>
      <p:sp>
        <p:nvSpPr>
          <p:cNvPr id="7" name="TextBox 6">
            <a:extLst>
              <a:ext uri="{FF2B5EF4-FFF2-40B4-BE49-F238E27FC236}">
                <a16:creationId xmlns:a16="http://schemas.microsoft.com/office/drawing/2014/main" id="{311A1231-20EE-4B30-921E-BF487096D85B}"/>
              </a:ext>
            </a:extLst>
          </p:cNvPr>
          <p:cNvSpPr txBox="1"/>
          <p:nvPr/>
        </p:nvSpPr>
        <p:spPr>
          <a:xfrm>
            <a:off x="1751503" y="3339376"/>
            <a:ext cx="3518443" cy="707886"/>
          </a:xfrm>
          <a:prstGeom prst="rect">
            <a:avLst/>
          </a:prstGeom>
          <a:solidFill>
            <a:srgbClr val="0070C0"/>
          </a:solidFill>
        </p:spPr>
        <p:txBody>
          <a:bodyPr wrap="square" rtlCol="0">
            <a:spAutoFit/>
          </a:bodyPr>
          <a:lstStyle/>
          <a:p>
            <a:pPr algn="ctr"/>
            <a:r>
              <a:rPr lang="en-US" sz="4000" b="1" dirty="0"/>
              <a:t>Antipsychotics</a:t>
            </a:r>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Modern Day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Building">
            <a:extLst>
              <a:ext uri="{FF2B5EF4-FFF2-40B4-BE49-F238E27FC236}">
                <a16:creationId xmlns:a16="http://schemas.microsoft.com/office/drawing/2014/main" id="{4C6AB215-E076-4F85-A90F-91BA5C33E93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2360459"/>
            <a:ext cx="2445233" cy="2445233"/>
          </a:xfrm>
          <a:prstGeom prst="rect">
            <a:avLst/>
          </a:prstGeom>
        </p:spPr>
      </p:pic>
      <p:pic>
        <p:nvPicPr>
          <p:cNvPr id="5" name="Graphic 4" descr="Man">
            <a:extLst>
              <a:ext uri="{FF2B5EF4-FFF2-40B4-BE49-F238E27FC236}">
                <a16:creationId xmlns:a16="http://schemas.microsoft.com/office/drawing/2014/main" id="{D5807BF5-F14A-4719-8BC7-5686786B860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62587" y="2809620"/>
            <a:ext cx="2145143" cy="2145143"/>
          </a:xfrm>
          <a:prstGeom prst="rect">
            <a:avLst/>
          </a:prstGeom>
        </p:spPr>
      </p:pic>
      <p:pic>
        <p:nvPicPr>
          <p:cNvPr id="7" name="Graphic 6" descr="Woman">
            <a:extLst>
              <a:ext uri="{FF2B5EF4-FFF2-40B4-BE49-F238E27FC236}">
                <a16:creationId xmlns:a16="http://schemas.microsoft.com/office/drawing/2014/main" id="{F897C70A-1489-4209-9D4C-355193C4674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388771" y="1863573"/>
            <a:ext cx="2445233" cy="2445233"/>
          </a:xfrm>
          <a:prstGeom prst="rect">
            <a:avLst/>
          </a:prstGeom>
        </p:spPr>
      </p:pic>
      <p:pic>
        <p:nvPicPr>
          <p:cNvPr id="9" name="Graphic 8" descr="House">
            <a:extLst>
              <a:ext uri="{FF2B5EF4-FFF2-40B4-BE49-F238E27FC236}">
                <a16:creationId xmlns:a16="http://schemas.microsoft.com/office/drawing/2014/main" id="{79280887-F6C1-40C2-98C3-01159F05F39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77087" y="1863573"/>
            <a:ext cx="2942119" cy="2942119"/>
          </a:xfrm>
          <a:prstGeom prst="rect">
            <a:avLst/>
          </a:prstGeom>
        </p:spPr>
      </p:pic>
      <p:sp>
        <p:nvSpPr>
          <p:cNvPr id="10" name="Multiplication Sign 9">
            <a:extLst>
              <a:ext uri="{FF2B5EF4-FFF2-40B4-BE49-F238E27FC236}">
                <a16:creationId xmlns:a16="http://schemas.microsoft.com/office/drawing/2014/main" id="{0A992E06-8B52-44B6-B736-6FE1D539766E}"/>
              </a:ext>
            </a:extLst>
          </p:cNvPr>
          <p:cNvSpPr/>
          <p:nvPr/>
        </p:nvSpPr>
        <p:spPr>
          <a:xfrm>
            <a:off x="7567612" y="2564154"/>
            <a:ext cx="2743200" cy="2145143"/>
          </a:xfrm>
          <a:prstGeom prst="mathMultiply">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slz="http://schemas.microsoft.com/office/powerpoint/2016/slidezoom">
        <mc:Choice Requires="pslz">
          <p:graphicFrame>
            <p:nvGraphicFramePr>
              <p:cNvPr id="12" name="Slide Zoom 11">
                <a:extLst>
                  <a:ext uri="{FF2B5EF4-FFF2-40B4-BE49-F238E27FC236}">
                    <a16:creationId xmlns:a16="http://schemas.microsoft.com/office/drawing/2014/main" id="{46D6670B-775C-4ACD-936A-40B782FFB750}"/>
                  </a:ext>
                </a:extLst>
              </p:cNvPr>
              <p:cNvGraphicFramePr>
                <a:graphicFrameLocks noChangeAspect="1"/>
              </p:cNvGraphicFramePr>
              <p:nvPr>
                <p:extLst>
                  <p:ext uri="{D42A27DB-BD31-4B8C-83A1-F6EECF244321}">
                    <p14:modId xmlns:p14="http://schemas.microsoft.com/office/powerpoint/2010/main" val="2954469672"/>
                  </p:ext>
                </p:extLst>
              </p:nvPr>
            </p:nvGraphicFramePr>
            <p:xfrm>
              <a:off x="285805" y="1231382"/>
              <a:ext cx="2247791" cy="1264382"/>
            </p:xfrm>
            <a:graphic>
              <a:graphicData uri="http://schemas.microsoft.com/office/powerpoint/2016/slidezoom">
                <pslz:sldZm>
                  <pslz:sldZmObj sldId="263" cId="2774767887">
                    <pslz:zmPr id="{BAFD405E-547F-4A37-A7BB-0E2C63B48497}" returnToParent="0" transitionDur="1000">
                      <p166:blipFill xmlns:p166="http://schemas.microsoft.com/office/powerpoint/2016/6/main">
                        <a:blip r:embed="rId11"/>
                        <a:stretch>
                          <a:fillRect/>
                        </a:stretch>
                      </p166:blipFill>
                      <p166:spPr xmlns:p166="http://schemas.microsoft.com/office/powerpoint/2016/6/main">
                        <a:xfrm>
                          <a:off x="0" y="0"/>
                          <a:ext cx="2247791" cy="1264382"/>
                        </a:xfrm>
                        <a:prstGeom prst="rect">
                          <a:avLst/>
                        </a:prstGeom>
                        <a:ln w="3175">
                          <a:solidFill>
                            <a:prstClr val="ltGray"/>
                          </a:solidFill>
                        </a:ln>
                      </p166:spPr>
                    </pslz:zmPr>
                  </pslz:sldZmObj>
                </pslz:sldZm>
              </a:graphicData>
            </a:graphic>
          </p:graphicFrame>
        </mc:Choice>
        <mc:Fallback xmlns="">
          <p:pic>
            <p:nvPicPr>
              <p:cNvPr id="12" name="Slide Zoom 11">
                <a:hlinkClick r:id="rId12" action="ppaction://hlinksldjump"/>
                <a:extLst>
                  <a:ext uri="{FF2B5EF4-FFF2-40B4-BE49-F238E27FC236}">
                    <a16:creationId xmlns:a16="http://schemas.microsoft.com/office/drawing/2014/main" id="{46D6670B-775C-4ACD-936A-40B782FFB750}"/>
                  </a:ext>
                </a:extLst>
              </p:cNvPr>
              <p:cNvPicPr>
                <a:picLocks noGrp="1" noRot="1" noChangeAspect="1" noMove="1" noResize="1" noEditPoints="1" noAdjustHandles="1" noChangeArrowheads="1" noChangeShapeType="1"/>
              </p:cNvPicPr>
              <p:nvPr/>
            </p:nvPicPr>
            <p:blipFill>
              <a:blip r:embed="rId13"/>
              <a:stretch>
                <a:fillRect/>
              </a:stretch>
            </p:blipFill>
            <p:spPr>
              <a:xfrm>
                <a:off x="285805" y="1231382"/>
                <a:ext cx="2247791" cy="1264382"/>
              </a:xfrm>
              <a:prstGeom prst="rect">
                <a:avLst/>
              </a:prstGeom>
              <a:ln w="3175">
                <a:solidFill>
                  <a:prstClr val="ltGray"/>
                </a:solidFill>
              </a:ln>
            </p:spPr>
          </p:pic>
        </mc:Fallback>
      </mc:AlternateContent>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Criminal Justice System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
            <a:extLst>
              <a:ext uri="{FF2B5EF4-FFF2-40B4-BE49-F238E27FC236}">
                <a16:creationId xmlns:a16="http://schemas.microsoft.com/office/drawing/2014/main" id="{5E6A5600-C8AE-4710-AA83-91895E2F352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20403" y="1951528"/>
            <a:ext cx="1950984" cy="1950984"/>
          </a:xfrm>
          <a:prstGeom prst="rect">
            <a:avLst/>
          </a:prstGeom>
        </p:spPr>
      </p:pic>
      <p:pic>
        <p:nvPicPr>
          <p:cNvPr id="5" name="Graphic 4" descr="Male profile">
            <a:extLst>
              <a:ext uri="{FF2B5EF4-FFF2-40B4-BE49-F238E27FC236}">
                <a16:creationId xmlns:a16="http://schemas.microsoft.com/office/drawing/2014/main" id="{51605666-A166-4152-87AA-ADB79915032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37107" y="1120146"/>
            <a:ext cx="1950984" cy="1950984"/>
          </a:xfrm>
          <a:prstGeom prst="rect">
            <a:avLst/>
          </a:prstGeom>
        </p:spPr>
      </p:pic>
      <p:pic>
        <p:nvPicPr>
          <p:cNvPr id="7" name="Graphic 6" descr="Female Profile">
            <a:extLst>
              <a:ext uri="{FF2B5EF4-FFF2-40B4-BE49-F238E27FC236}">
                <a16:creationId xmlns:a16="http://schemas.microsoft.com/office/drawing/2014/main" id="{621A4A57-71E2-4029-B771-F916A4DDF85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312599" y="4056315"/>
            <a:ext cx="1950985" cy="1950985"/>
          </a:xfrm>
          <a:prstGeom prst="rect">
            <a:avLst/>
          </a:prstGeom>
        </p:spPr>
      </p:pic>
      <p:pic>
        <p:nvPicPr>
          <p:cNvPr id="9" name="Graphic 8" descr="School girl">
            <a:extLst>
              <a:ext uri="{FF2B5EF4-FFF2-40B4-BE49-F238E27FC236}">
                <a16:creationId xmlns:a16="http://schemas.microsoft.com/office/drawing/2014/main" id="{F2DEB39D-FCB2-4A7D-8F51-01C611F9916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020613" y="2639517"/>
            <a:ext cx="2037258" cy="2037258"/>
          </a:xfrm>
          <a:prstGeom prst="rect">
            <a:avLst/>
          </a:prstGeom>
        </p:spPr>
      </p:pic>
      <p:pic>
        <p:nvPicPr>
          <p:cNvPr id="11" name="Graphic 10" descr="School boy">
            <a:extLst>
              <a:ext uri="{FF2B5EF4-FFF2-40B4-BE49-F238E27FC236}">
                <a16:creationId xmlns:a16="http://schemas.microsoft.com/office/drawing/2014/main" id="{E3044D5C-FA32-47E0-AA69-8532B5C5ECF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347728" y="3669877"/>
            <a:ext cx="2098932" cy="2098932"/>
          </a:xfrm>
          <a:prstGeom prst="rect">
            <a:avLst/>
          </a:prstGeom>
        </p:spPr>
      </p:pic>
      <p:pic>
        <p:nvPicPr>
          <p:cNvPr id="13" name="Graphic 12" descr="Users">
            <a:extLst>
              <a:ext uri="{FF2B5EF4-FFF2-40B4-BE49-F238E27FC236}">
                <a16:creationId xmlns:a16="http://schemas.microsoft.com/office/drawing/2014/main" id="{8DC8E864-E164-4E71-8912-6D396A2A29F4}"/>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4470717" y="1880766"/>
            <a:ext cx="3250566" cy="3250566"/>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Modern Day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Building">
            <a:extLst>
              <a:ext uri="{FF2B5EF4-FFF2-40B4-BE49-F238E27FC236}">
                <a16:creationId xmlns:a16="http://schemas.microsoft.com/office/drawing/2014/main" id="{2080A0FF-AA3D-4266-A9B0-27D420BC7D4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14663" y="2198534"/>
            <a:ext cx="3262312" cy="3262312"/>
          </a:xfrm>
          <a:prstGeom prst="rect">
            <a:avLst/>
          </a:prstGeom>
        </p:spPr>
      </p:pic>
      <p:pic>
        <p:nvPicPr>
          <p:cNvPr id="3" name="Graphic 2" descr="Money">
            <a:extLst>
              <a:ext uri="{FF2B5EF4-FFF2-40B4-BE49-F238E27FC236}">
                <a16:creationId xmlns:a16="http://schemas.microsoft.com/office/drawing/2014/main" id="{50E6D477-283E-4DBD-96C3-012782FCD43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757951">
            <a:off x="7462838" y="2100262"/>
            <a:ext cx="2219325" cy="2219325"/>
          </a:xfrm>
          <a:prstGeom prst="rect">
            <a:avLst/>
          </a:prstGeom>
        </p:spPr>
      </p:pic>
      <p:pic>
        <p:nvPicPr>
          <p:cNvPr id="6" name="Graphic 5" descr="Coins">
            <a:extLst>
              <a:ext uri="{FF2B5EF4-FFF2-40B4-BE49-F238E27FC236}">
                <a16:creationId xmlns:a16="http://schemas.microsoft.com/office/drawing/2014/main" id="{96CC7E5F-A296-42D9-B3F6-03625A9845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962776" y="3648075"/>
            <a:ext cx="1209674" cy="1209674"/>
          </a:xfrm>
          <a:prstGeom prst="rect">
            <a:avLst/>
          </a:prstGeom>
        </p:spPr>
      </p:pic>
      <mc:AlternateContent xmlns:mc="http://schemas.openxmlformats.org/markup-compatibility/2006" xmlns:pslz="http://schemas.microsoft.com/office/powerpoint/2016/slidezoom">
        <mc:Choice Requires="pslz">
          <p:graphicFrame>
            <p:nvGraphicFramePr>
              <p:cNvPr id="8" name="Slide Zoom 7">
                <a:extLst>
                  <a:ext uri="{FF2B5EF4-FFF2-40B4-BE49-F238E27FC236}">
                    <a16:creationId xmlns:a16="http://schemas.microsoft.com/office/drawing/2014/main" id="{FE854F28-DDA1-4184-9637-5CADAAA0685C}"/>
                  </a:ext>
                </a:extLst>
              </p:cNvPr>
              <p:cNvGraphicFramePr>
                <a:graphicFrameLocks noChangeAspect="1"/>
              </p:cNvGraphicFramePr>
              <p:nvPr>
                <p:extLst>
                  <p:ext uri="{D42A27DB-BD31-4B8C-83A1-F6EECF244321}">
                    <p14:modId xmlns:p14="http://schemas.microsoft.com/office/powerpoint/2010/main" val="450859992"/>
                  </p:ext>
                </p:extLst>
              </p:nvPr>
            </p:nvGraphicFramePr>
            <p:xfrm>
              <a:off x="357188" y="1397154"/>
              <a:ext cx="3048000" cy="1714500"/>
            </p:xfrm>
            <a:graphic>
              <a:graphicData uri="http://schemas.microsoft.com/office/powerpoint/2016/slidezoom">
                <pslz:sldZm>
                  <pslz:sldZmObj sldId="281" cId="4114984819">
                    <pslz:zmPr id="{93588957-B1AC-47D0-B5F4-0FE2A35AD4C6}" returnToParent="0" transitionDur="1000">
                      <p166:blipFill xmlns:p166="http://schemas.microsoft.com/office/powerpoint/2016/6/main">
                        <a:blip r:embed="rId9"/>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8" name="Slide Zoom 7">
                <a:hlinkClick r:id="rId10" action="ppaction://hlinksldjump"/>
                <a:extLst>
                  <a:ext uri="{FF2B5EF4-FFF2-40B4-BE49-F238E27FC236}">
                    <a16:creationId xmlns:a16="http://schemas.microsoft.com/office/drawing/2014/main" id="{FE854F28-DDA1-4184-9637-5CADAAA0685C}"/>
                  </a:ext>
                </a:extLst>
              </p:cNvPr>
              <p:cNvPicPr>
                <a:picLocks noGrp="1" noRot="1" noChangeAspect="1" noMove="1" noResize="1" noEditPoints="1" noAdjustHandles="1" noChangeArrowheads="1" noChangeShapeType="1"/>
              </p:cNvPicPr>
              <p:nvPr/>
            </p:nvPicPr>
            <p:blipFill>
              <a:blip r:embed="rId11"/>
              <a:stretch>
                <a:fillRect/>
              </a:stretch>
            </p:blipFill>
            <p:spPr>
              <a:xfrm>
                <a:off x="357188" y="1397154"/>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36120085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TotalTime>
  <Words>559</Words>
  <Application>Microsoft Office PowerPoint</Application>
  <PresentationFormat>Widescreen</PresentationFormat>
  <Paragraphs>43</Paragraphs>
  <Slides>11</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25</cp:revision>
  <dcterms:created xsi:type="dcterms:W3CDTF">2017-06-16T13:06:21Z</dcterms:created>
  <dcterms:modified xsi:type="dcterms:W3CDTF">2019-07-03T14:06:11Z</dcterms:modified>
</cp:coreProperties>
</file>