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79" r:id="rId3"/>
    <p:sldId id="257" r:id="rId4"/>
    <p:sldId id="258" r:id="rId5"/>
    <p:sldId id="259" r:id="rId6"/>
    <p:sldId id="260" r:id="rId7"/>
    <p:sldId id="261" r:id="rId8"/>
    <p:sldId id="262" r:id="rId9"/>
    <p:sldId id="263" r:id="rId10"/>
    <p:sldId id="280" r:id="rId11"/>
    <p:sldId id="281" r:id="rId12"/>
    <p:sldId id="282" r:id="rId13"/>
    <p:sldId id="283" r:id="rId14"/>
    <p:sldId id="284" r:id="rId15"/>
    <p:sldId id="285"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FF0066"/>
    <a:srgbClr val="99000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 variety of different types of treatment. The two we will consider here are psychotherapy and biomedical therapy.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Cognitive therapy focuses on how a person’s thoughts lead to feelings of distress. For instance, a person’s self-defeating beliefs would exacerbate depression. Through questioning, a therapist can help a client recognize dysfunctional ideas and help the person find better avenues of coping.</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11751246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Cognitive behavioral therapy focuses on present issues compared to a person’s past. CBT helps a client examine how his or her thoughts affect behavior. This approach is designed to change the way people think and act. All-or-nothing thinking, catastrophizing, and jumping to conclusions are all negative cognitive distortions that can worsen symptomology.</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a:p>
        </p:txBody>
      </p:sp>
    </p:spTree>
    <p:extLst>
      <p:ext uri="{BB962C8B-B14F-4D97-AF65-F5344CB8AC3E}">
        <p14:creationId xmlns:p14="http://schemas.microsoft.com/office/powerpoint/2010/main" val="13768601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Humanistic therapy involves focusing on helping people achieve their potential. The idea is to become more self-aware and accepting of the self. Part of humanistic therapy is client-centered therapy in which the client is aided in identifying conflicts and understanding feelings. The therapist does not advise or interpret for the client but instead allows the client to work to a solution on his or her own.</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12</a:t>
            </a:fld>
            <a:endParaRPr lang="en-US"/>
          </a:p>
        </p:txBody>
      </p:sp>
    </p:spTree>
    <p:extLst>
      <p:ext uri="{BB962C8B-B14F-4D97-AF65-F5344CB8AC3E}">
        <p14:creationId xmlns:p14="http://schemas.microsoft.com/office/powerpoint/2010/main" val="22093641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With all of these different types of psychotherapy, which is more effective? There appears to be three components that are important in therapy. First, the treatment should be evidence-based. Second, the expertise of the therapist is paramount. Finally, the client’s characteristics, values, and culture are also important factors.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13</a:t>
            </a:fld>
            <a:endParaRPr lang="en-US"/>
          </a:p>
        </p:txBody>
      </p:sp>
    </p:spTree>
    <p:extLst>
      <p:ext uri="{BB962C8B-B14F-4D97-AF65-F5344CB8AC3E}">
        <p14:creationId xmlns:p14="http://schemas.microsoft.com/office/powerpoint/2010/main" val="2838932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Biomedical therapy is another option. This type of therapy includes medications, such as antidepressants, mood stabilizers, or antipsychotics. These medications help to correct chemical imbalances that may contribute to the symptoms of different disorders. Another biomedical therapy is electroconvulsive therapy in which seizures are induced to alleviate symptoms of severe depression.</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14</a:t>
            </a:fld>
            <a:endParaRPr lang="en-US"/>
          </a:p>
        </p:txBody>
      </p:sp>
    </p:spTree>
    <p:extLst>
      <p:ext uri="{BB962C8B-B14F-4D97-AF65-F5344CB8AC3E}">
        <p14:creationId xmlns:p14="http://schemas.microsoft.com/office/powerpoint/2010/main" val="31299551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Taken together, it is clear that there are a variety of methods that can be used to help individuals who suffer from mental illness.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15</a:t>
            </a:fld>
            <a:endParaRPr lang="en-US"/>
          </a:p>
        </p:txBody>
      </p:sp>
    </p:spTree>
    <p:extLst>
      <p:ext uri="{BB962C8B-B14F-4D97-AF65-F5344CB8AC3E}">
        <p14:creationId xmlns:p14="http://schemas.microsoft.com/office/powerpoint/2010/main" val="2019505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Psychotherapy employs various methods to help someone overcome personal problems or attain personal growth. There are a variety of different types of psychotherapeutic techniques.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Psychoanalysis was the first form of psychotherapy, developed by Sigmund Freud. He believed that much of our psychological problems resulted from repressed impulses and trauma from childhood. If these feelings could be uncovered, individuals would feel better.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order to determine these long-hidden feelings, therapists would employ free association in which they asked patients to relax and say whatever came to mind. The therapist would listen for hints of repressed trauma or other impactful events. In dream analysis, a therapist would look for hidden meaning in a patient’s dreams.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type of psychotherapy is play therapy. In this technique, play is used to help clients resolve difficulties and achieve growth. Children play out their hopes, fantasies, and traumas using dolls or other toys.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Behavior therapy employs learning principles to help clients change undesirable behavior. Both classical and operant conditioning are used in this technique. For instance, classical conditioning can be used to help a child stop bedwetting at night by associating the urge to urinate with an alarm.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Aversive conditioning involved using an unpleasant stimulus to help stop an undesirable behavior. For example, a child who bites his nails might have a nasty-tasting substance painted on them such that he would taste that substance each time he bit, ultimately reducing the behavior.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exposure therapy, the goal is to reduce a fearful or anxious response to a stimulus. In systematic desensitization, clients will be faced with the stimulus (real or imaged) and learn to manage their fear or anxiety. If someone is scared of bugs, they may have to face an image of a bug, a stuffed bug, until finally facing a real bug. Clients may also face their fears using virtual reality.</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type of behavior therapy involves applied behavior analysis in which children with autism are rewarded and motivated for desired behaviors. Sometimes, individuals use a token economy in which individuals are reinforced with tokens that can be exchanged for items or privileges.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1793312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image" Target="../media/image5.png"/><Relationship Id="rId7" Type="http://schemas.openxmlformats.org/officeDocument/2006/relationships/image" Target="../media/image53.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52.svg"/><Relationship Id="rId5" Type="http://schemas.openxmlformats.org/officeDocument/2006/relationships/image" Target="../media/image51.png"/><Relationship Id="rId4" Type="http://schemas.openxmlformats.org/officeDocument/2006/relationships/image" Target="../media/image6.svg"/><Relationship Id="rId9" Type="http://schemas.openxmlformats.org/officeDocument/2006/relationships/image" Target="../media/image530.png"/></Relationships>
</file>

<file path=ppt/slides/_rels/slide11.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52.sv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6.svg"/></Relationships>
</file>

<file path=ppt/slides/_rels/slide13.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54.png"/><Relationship Id="rId7"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55.svg"/></Relationships>
</file>

<file path=ppt/slides/_rels/slide14.xml.rels><?xml version="1.0" encoding="UTF-8" standalone="yes"?>
<Relationships xmlns="http://schemas.openxmlformats.org/package/2006/relationships"><Relationship Id="rId3" Type="http://schemas.openxmlformats.org/officeDocument/2006/relationships/image" Target="../media/image56.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image" Target="../media/image60.png"/><Relationship Id="rId5" Type="http://schemas.openxmlformats.org/officeDocument/2006/relationships/image" Target="../media/image59.png"/><Relationship Id="rId4" Type="http://schemas.openxmlformats.org/officeDocument/2006/relationships/image" Target="../media/image58.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13.svg"/></Relationships>
</file>

<file path=ppt/slides/_rels/slide5.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4.png"/><Relationship Id="rId18" Type="http://schemas.openxmlformats.org/officeDocument/2006/relationships/image" Target="../media/image29.svg"/><Relationship Id="rId3" Type="http://schemas.openxmlformats.org/officeDocument/2006/relationships/image" Target="../media/image14.png"/><Relationship Id="rId21" Type="http://schemas.openxmlformats.org/officeDocument/2006/relationships/image" Target="../media/image32.png"/><Relationship Id="rId7" Type="http://schemas.openxmlformats.org/officeDocument/2006/relationships/image" Target="../media/image18.png"/><Relationship Id="rId12" Type="http://schemas.openxmlformats.org/officeDocument/2006/relationships/image" Target="../media/image23.svg"/><Relationship Id="rId17" Type="http://schemas.openxmlformats.org/officeDocument/2006/relationships/image" Target="../media/image28.png"/><Relationship Id="rId2" Type="http://schemas.openxmlformats.org/officeDocument/2006/relationships/notesSlide" Target="../notesSlides/notesSlide5.xml"/><Relationship Id="rId16" Type="http://schemas.openxmlformats.org/officeDocument/2006/relationships/image" Target="../media/image27.svg"/><Relationship Id="rId20" Type="http://schemas.openxmlformats.org/officeDocument/2006/relationships/image" Target="../media/image31.svg"/><Relationship Id="rId1" Type="http://schemas.openxmlformats.org/officeDocument/2006/relationships/slideLayout" Target="../slideLayouts/slideLayout1.xml"/><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5" Type="http://schemas.openxmlformats.org/officeDocument/2006/relationships/image" Target="../media/image26.png"/><Relationship Id="rId10" Type="http://schemas.openxmlformats.org/officeDocument/2006/relationships/image" Target="../media/image21.svg"/><Relationship Id="rId19" Type="http://schemas.openxmlformats.org/officeDocument/2006/relationships/image" Target="../media/image30.png"/><Relationship Id="rId4" Type="http://schemas.openxmlformats.org/officeDocument/2006/relationships/image" Target="../media/image15.svg"/><Relationship Id="rId9" Type="http://schemas.openxmlformats.org/officeDocument/2006/relationships/image" Target="../media/image20.png"/><Relationship Id="rId14" Type="http://schemas.openxmlformats.org/officeDocument/2006/relationships/image" Target="../media/image25.svg"/><Relationship Id="rId22" Type="http://schemas.openxmlformats.org/officeDocument/2006/relationships/image" Target="../media/image33.svg"/></Relationships>
</file>

<file path=ppt/slides/_rels/slide6.xml.rels><?xml version="1.0" encoding="UTF-8" standalone="yes"?>
<Relationships xmlns="http://schemas.openxmlformats.org/package/2006/relationships"><Relationship Id="rId8" Type="http://schemas.openxmlformats.org/officeDocument/2006/relationships/image" Target="../media/image35.svg"/><Relationship Id="rId3" Type="http://schemas.openxmlformats.org/officeDocument/2006/relationships/image" Target="../media/image16.png"/><Relationship Id="rId7" Type="http://schemas.openxmlformats.org/officeDocument/2006/relationships/image" Target="../media/image34.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slides/_rels/slide7.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39.svg"/><Relationship Id="rId5" Type="http://schemas.openxmlformats.org/officeDocument/2006/relationships/image" Target="../media/image38.png"/><Relationship Id="rId4" Type="http://schemas.openxmlformats.org/officeDocument/2006/relationships/image" Target="../media/image37.svg"/></Relationships>
</file>

<file path=ppt/slides/_rels/slide8.xml.rels><?xml version="1.0" encoding="UTF-8" standalone="yes"?>
<Relationships xmlns="http://schemas.openxmlformats.org/package/2006/relationships"><Relationship Id="rId8" Type="http://schemas.openxmlformats.org/officeDocument/2006/relationships/image" Target="../media/image45.svg"/><Relationship Id="rId3" Type="http://schemas.openxmlformats.org/officeDocument/2006/relationships/image" Target="../media/image40.png"/><Relationship Id="rId7" Type="http://schemas.openxmlformats.org/officeDocument/2006/relationships/image" Target="../media/image44.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3.svg"/><Relationship Id="rId11" Type="http://schemas.openxmlformats.org/officeDocument/2006/relationships/image" Target="../media/image460.png"/><Relationship Id="rId5" Type="http://schemas.openxmlformats.org/officeDocument/2006/relationships/image" Target="../media/image42.png"/><Relationship Id="rId10" Type="http://schemas.openxmlformats.org/officeDocument/2006/relationships/slide" Target="slide9.xml"/><Relationship Id="rId4" Type="http://schemas.openxmlformats.org/officeDocument/2006/relationships/image" Target="../media/image41.svg"/><Relationship Id="rId9" Type="http://schemas.openxmlformats.org/officeDocument/2006/relationships/image" Target="../media/image46.png"/></Relationships>
</file>

<file path=ppt/slides/_rels/slide9.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50.svg"/><Relationship Id="rId5" Type="http://schemas.openxmlformats.org/officeDocument/2006/relationships/image" Target="../media/image49.png"/><Relationship Id="rId4" Type="http://schemas.openxmlformats.org/officeDocument/2006/relationships/image" Target="../media/image4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Types of Treatment</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Cognitive Therapy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Female Profile">
            <a:extLst>
              <a:ext uri="{FF2B5EF4-FFF2-40B4-BE49-F238E27FC236}">
                <a16:creationId xmlns:a16="http://schemas.microsoft.com/office/drawing/2014/main" id="{CFFE7B17-02F3-4B2E-870D-7C8DE76E89F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81550" y="2809875"/>
            <a:ext cx="2628900" cy="2628900"/>
          </a:xfrm>
          <a:prstGeom prst="rect">
            <a:avLst/>
          </a:prstGeom>
        </p:spPr>
      </p:pic>
      <p:pic>
        <p:nvPicPr>
          <p:cNvPr id="5" name="Graphic 4" descr="Thought bubble">
            <a:extLst>
              <a:ext uri="{FF2B5EF4-FFF2-40B4-BE49-F238E27FC236}">
                <a16:creationId xmlns:a16="http://schemas.microsoft.com/office/drawing/2014/main" id="{1F6B87F6-AC11-43DD-8551-F5C0472E138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636525" y="1232034"/>
            <a:ext cx="2116950" cy="2116950"/>
          </a:xfrm>
          <a:prstGeom prst="rect">
            <a:avLst/>
          </a:prstGeom>
        </p:spPr>
      </p:pic>
      <mc:AlternateContent xmlns:mc="http://schemas.openxmlformats.org/markup-compatibility/2006" xmlns:pslz="http://schemas.microsoft.com/office/powerpoint/2016/slidezoom">
        <mc:Choice Requires="pslz">
          <p:graphicFrame>
            <p:nvGraphicFramePr>
              <p:cNvPr id="7" name="Slide Zoom 6">
                <a:extLst>
                  <a:ext uri="{FF2B5EF4-FFF2-40B4-BE49-F238E27FC236}">
                    <a16:creationId xmlns:a16="http://schemas.microsoft.com/office/drawing/2014/main" id="{E0584C2E-8EE6-48CA-B37E-A462A9EE2ACC}"/>
                  </a:ext>
                </a:extLst>
              </p:cNvPr>
              <p:cNvGraphicFramePr>
                <a:graphicFrameLocks noChangeAspect="1"/>
              </p:cNvGraphicFramePr>
              <p:nvPr>
                <p:extLst>
                  <p:ext uri="{D42A27DB-BD31-4B8C-83A1-F6EECF244321}">
                    <p14:modId xmlns:p14="http://schemas.microsoft.com/office/powerpoint/2010/main" val="3799659039"/>
                  </p:ext>
                </p:extLst>
              </p:nvPr>
            </p:nvGraphicFramePr>
            <p:xfrm>
              <a:off x="8143875" y="3838575"/>
              <a:ext cx="3048000" cy="1714500"/>
            </p:xfrm>
            <a:graphic>
              <a:graphicData uri="http://schemas.microsoft.com/office/powerpoint/2016/slidezoom">
                <pslz:sldZm>
                  <pslz:sldZmObj sldId="282" cId="3318501022">
                    <pslz:zmPr id="{35AC67B4-FC2C-4C7B-870A-C3676A97B228}" returnToParent="0" transitionDur="1000">
                      <p166:blipFill xmlns:p166="http://schemas.microsoft.com/office/powerpoint/2016/6/main">
                        <a:blip r:embed="rId7"/>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7" name="Slide Zoom 6">
                <a:hlinkClick r:id="rId8" action="ppaction://hlinksldjump"/>
                <a:extLst>
                  <a:ext uri="{FF2B5EF4-FFF2-40B4-BE49-F238E27FC236}">
                    <a16:creationId xmlns:a16="http://schemas.microsoft.com/office/drawing/2014/main" id="{E0584C2E-8EE6-48CA-B37E-A462A9EE2ACC}"/>
                  </a:ext>
                </a:extLst>
              </p:cNvPr>
              <p:cNvPicPr>
                <a:picLocks noGrp="1" noRot="1" noChangeAspect="1" noMove="1" noResize="1" noEditPoints="1" noAdjustHandles="1" noChangeArrowheads="1" noChangeShapeType="1"/>
              </p:cNvPicPr>
              <p:nvPr/>
            </p:nvPicPr>
            <p:blipFill>
              <a:blip r:embed="rId9"/>
              <a:stretch>
                <a:fillRect/>
              </a:stretch>
            </p:blipFill>
            <p:spPr>
              <a:xfrm>
                <a:off x="8143875" y="3838575"/>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359196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Cognitive Behavioral Therapy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Thought bubble">
            <a:extLst>
              <a:ext uri="{FF2B5EF4-FFF2-40B4-BE49-F238E27FC236}">
                <a16:creationId xmlns:a16="http://schemas.microsoft.com/office/drawing/2014/main" id="{F2E3F76D-305D-433F-BF19-E64411CD1E2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55125" y="1679709"/>
            <a:ext cx="2116950" cy="2116950"/>
          </a:xfrm>
          <a:prstGeom prst="rect">
            <a:avLst/>
          </a:prstGeom>
        </p:spPr>
      </p:pic>
      <p:sp>
        <p:nvSpPr>
          <p:cNvPr id="2" name="TextBox 1">
            <a:extLst>
              <a:ext uri="{FF2B5EF4-FFF2-40B4-BE49-F238E27FC236}">
                <a16:creationId xmlns:a16="http://schemas.microsoft.com/office/drawing/2014/main" id="{B6DDBE44-4077-47CF-AF23-C8FC16B37746}"/>
              </a:ext>
            </a:extLst>
          </p:cNvPr>
          <p:cNvSpPr txBox="1"/>
          <p:nvPr/>
        </p:nvSpPr>
        <p:spPr>
          <a:xfrm>
            <a:off x="7019927" y="2295525"/>
            <a:ext cx="2381250" cy="707886"/>
          </a:xfrm>
          <a:prstGeom prst="rect">
            <a:avLst/>
          </a:prstGeom>
          <a:solidFill>
            <a:schemeClr val="accent4">
              <a:lumMod val="40000"/>
              <a:lumOff val="60000"/>
            </a:schemeClr>
          </a:solidFill>
        </p:spPr>
        <p:txBody>
          <a:bodyPr wrap="square" rtlCol="0">
            <a:spAutoFit/>
          </a:bodyPr>
          <a:lstStyle/>
          <a:p>
            <a:pPr algn="ctr"/>
            <a:r>
              <a:rPr lang="en-US" sz="4000" b="1" dirty="0"/>
              <a:t>Behaviors</a:t>
            </a:r>
          </a:p>
        </p:txBody>
      </p:sp>
      <p:cxnSp>
        <p:nvCxnSpPr>
          <p:cNvPr id="5" name="Straight Arrow Connector 4">
            <a:extLst>
              <a:ext uri="{FF2B5EF4-FFF2-40B4-BE49-F238E27FC236}">
                <a16:creationId xmlns:a16="http://schemas.microsoft.com/office/drawing/2014/main" id="{1730253E-0EAD-4824-817E-73B4D53717D8}"/>
              </a:ext>
            </a:extLst>
          </p:cNvPr>
          <p:cNvCxnSpPr/>
          <p:nvPr/>
        </p:nvCxnSpPr>
        <p:spPr>
          <a:xfrm>
            <a:off x="5386387" y="2639943"/>
            <a:ext cx="1419225" cy="0"/>
          </a:xfrm>
          <a:prstGeom prst="straightConnector1">
            <a:avLst/>
          </a:prstGeom>
          <a:ln w="101600" cap="rnd">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A71BCD80-24E8-4710-B2D1-4D21133FA516}"/>
              </a:ext>
            </a:extLst>
          </p:cNvPr>
          <p:cNvSpPr txBox="1"/>
          <p:nvPr/>
        </p:nvSpPr>
        <p:spPr>
          <a:xfrm>
            <a:off x="3424236" y="3864114"/>
            <a:ext cx="5343525" cy="707886"/>
          </a:xfrm>
          <a:prstGeom prst="rect">
            <a:avLst/>
          </a:prstGeom>
          <a:noFill/>
        </p:spPr>
        <p:txBody>
          <a:bodyPr wrap="square" rtlCol="0">
            <a:spAutoFit/>
          </a:bodyPr>
          <a:lstStyle/>
          <a:p>
            <a:pPr algn="ctr"/>
            <a:r>
              <a:rPr lang="en-US" sz="4000" b="1" dirty="0">
                <a:solidFill>
                  <a:srgbClr val="7030A0"/>
                </a:solidFill>
              </a:rPr>
              <a:t>All-or-nothing thinking</a:t>
            </a:r>
          </a:p>
        </p:txBody>
      </p:sp>
      <p:sp>
        <p:nvSpPr>
          <p:cNvPr id="9" name="TextBox 8">
            <a:extLst>
              <a:ext uri="{FF2B5EF4-FFF2-40B4-BE49-F238E27FC236}">
                <a16:creationId xmlns:a16="http://schemas.microsoft.com/office/drawing/2014/main" id="{6864A044-6100-490F-8B87-86B97D563AF8}"/>
              </a:ext>
            </a:extLst>
          </p:cNvPr>
          <p:cNvSpPr txBox="1"/>
          <p:nvPr/>
        </p:nvSpPr>
        <p:spPr>
          <a:xfrm>
            <a:off x="3424236" y="4666886"/>
            <a:ext cx="5343525" cy="707886"/>
          </a:xfrm>
          <a:prstGeom prst="rect">
            <a:avLst/>
          </a:prstGeom>
          <a:noFill/>
        </p:spPr>
        <p:txBody>
          <a:bodyPr wrap="square" rtlCol="0">
            <a:spAutoFit/>
          </a:bodyPr>
          <a:lstStyle/>
          <a:p>
            <a:pPr algn="ctr"/>
            <a:r>
              <a:rPr lang="en-US" sz="4000" b="1" dirty="0">
                <a:solidFill>
                  <a:srgbClr val="002060"/>
                </a:solidFill>
              </a:rPr>
              <a:t>Catastrophic thinking</a:t>
            </a:r>
          </a:p>
        </p:txBody>
      </p:sp>
      <p:sp>
        <p:nvSpPr>
          <p:cNvPr id="10" name="TextBox 9">
            <a:extLst>
              <a:ext uri="{FF2B5EF4-FFF2-40B4-BE49-F238E27FC236}">
                <a16:creationId xmlns:a16="http://schemas.microsoft.com/office/drawing/2014/main" id="{F348C677-21E7-4542-BA1A-4EE35C74F4F7}"/>
              </a:ext>
            </a:extLst>
          </p:cNvPr>
          <p:cNvSpPr txBox="1"/>
          <p:nvPr/>
        </p:nvSpPr>
        <p:spPr>
          <a:xfrm>
            <a:off x="3424235" y="5469658"/>
            <a:ext cx="5343525" cy="707886"/>
          </a:xfrm>
          <a:prstGeom prst="rect">
            <a:avLst/>
          </a:prstGeom>
          <a:noFill/>
        </p:spPr>
        <p:txBody>
          <a:bodyPr wrap="square" rtlCol="0">
            <a:spAutoFit/>
          </a:bodyPr>
          <a:lstStyle/>
          <a:p>
            <a:pPr algn="ctr"/>
            <a:r>
              <a:rPr lang="en-US" sz="4000" b="1" dirty="0">
                <a:solidFill>
                  <a:schemeClr val="accent6">
                    <a:lumMod val="50000"/>
                  </a:schemeClr>
                </a:solidFill>
              </a:rPr>
              <a:t>Jumping to conclusions</a:t>
            </a:r>
          </a:p>
        </p:txBody>
      </p:sp>
    </p:spTree>
    <p:extLst>
      <p:ext uri="{BB962C8B-B14F-4D97-AF65-F5344CB8AC3E}">
        <p14:creationId xmlns:p14="http://schemas.microsoft.com/office/powerpoint/2010/main" val="3318501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Humanistic Therapy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5B067A60-E595-4D2B-8FEA-4B7CF4895CDA}"/>
              </a:ext>
            </a:extLst>
          </p:cNvPr>
          <p:cNvSpPr txBox="1"/>
          <p:nvPr/>
        </p:nvSpPr>
        <p:spPr>
          <a:xfrm>
            <a:off x="3424237" y="1383374"/>
            <a:ext cx="5343525" cy="707886"/>
          </a:xfrm>
          <a:prstGeom prst="rect">
            <a:avLst/>
          </a:prstGeom>
          <a:noFill/>
        </p:spPr>
        <p:txBody>
          <a:bodyPr wrap="square" rtlCol="0">
            <a:spAutoFit/>
          </a:bodyPr>
          <a:lstStyle/>
          <a:p>
            <a:pPr algn="ctr"/>
            <a:r>
              <a:rPr lang="en-US" sz="4000" b="1" dirty="0">
                <a:solidFill>
                  <a:srgbClr val="7030A0"/>
                </a:solidFill>
              </a:rPr>
              <a:t>Self Awareness</a:t>
            </a:r>
          </a:p>
        </p:txBody>
      </p:sp>
      <p:sp>
        <p:nvSpPr>
          <p:cNvPr id="5" name="TextBox 4">
            <a:extLst>
              <a:ext uri="{FF2B5EF4-FFF2-40B4-BE49-F238E27FC236}">
                <a16:creationId xmlns:a16="http://schemas.microsoft.com/office/drawing/2014/main" id="{F79C2E69-2C63-4BD7-AD53-EACC67D2E19B}"/>
              </a:ext>
            </a:extLst>
          </p:cNvPr>
          <p:cNvSpPr txBox="1"/>
          <p:nvPr/>
        </p:nvSpPr>
        <p:spPr>
          <a:xfrm>
            <a:off x="3424235" y="2229215"/>
            <a:ext cx="5343525" cy="707886"/>
          </a:xfrm>
          <a:prstGeom prst="rect">
            <a:avLst/>
          </a:prstGeom>
          <a:noFill/>
        </p:spPr>
        <p:txBody>
          <a:bodyPr wrap="square" rtlCol="0">
            <a:spAutoFit/>
          </a:bodyPr>
          <a:lstStyle/>
          <a:p>
            <a:pPr algn="ctr"/>
            <a:r>
              <a:rPr lang="en-US" sz="4000" b="1" dirty="0">
                <a:solidFill>
                  <a:schemeClr val="accent6">
                    <a:lumMod val="75000"/>
                  </a:schemeClr>
                </a:solidFill>
              </a:rPr>
              <a:t>Acceptance</a:t>
            </a:r>
          </a:p>
        </p:txBody>
      </p:sp>
      <p:sp>
        <p:nvSpPr>
          <p:cNvPr id="6" name="TextBox 5">
            <a:extLst>
              <a:ext uri="{FF2B5EF4-FFF2-40B4-BE49-F238E27FC236}">
                <a16:creationId xmlns:a16="http://schemas.microsoft.com/office/drawing/2014/main" id="{E46E528F-87F8-4100-9CD4-65266212F8D4}"/>
              </a:ext>
            </a:extLst>
          </p:cNvPr>
          <p:cNvSpPr txBox="1"/>
          <p:nvPr/>
        </p:nvSpPr>
        <p:spPr>
          <a:xfrm>
            <a:off x="3424235" y="3075057"/>
            <a:ext cx="5343525" cy="707886"/>
          </a:xfrm>
          <a:prstGeom prst="rect">
            <a:avLst/>
          </a:prstGeom>
          <a:noFill/>
        </p:spPr>
        <p:txBody>
          <a:bodyPr wrap="square" rtlCol="0">
            <a:spAutoFit/>
          </a:bodyPr>
          <a:lstStyle/>
          <a:p>
            <a:pPr algn="ctr"/>
            <a:r>
              <a:rPr lang="en-US" sz="4000" b="1" dirty="0">
                <a:solidFill>
                  <a:srgbClr val="002060"/>
                </a:solidFill>
              </a:rPr>
              <a:t>Identifying conflicts</a:t>
            </a:r>
          </a:p>
        </p:txBody>
      </p:sp>
      <p:sp>
        <p:nvSpPr>
          <p:cNvPr id="7" name="TextBox 6">
            <a:extLst>
              <a:ext uri="{FF2B5EF4-FFF2-40B4-BE49-F238E27FC236}">
                <a16:creationId xmlns:a16="http://schemas.microsoft.com/office/drawing/2014/main" id="{3E89BA61-0019-4039-AF9B-D1BA67680E13}"/>
              </a:ext>
            </a:extLst>
          </p:cNvPr>
          <p:cNvSpPr txBox="1"/>
          <p:nvPr/>
        </p:nvSpPr>
        <p:spPr>
          <a:xfrm>
            <a:off x="3424235" y="3920899"/>
            <a:ext cx="5343525" cy="707886"/>
          </a:xfrm>
          <a:prstGeom prst="rect">
            <a:avLst/>
          </a:prstGeom>
          <a:noFill/>
        </p:spPr>
        <p:txBody>
          <a:bodyPr wrap="square" rtlCol="0">
            <a:spAutoFit/>
          </a:bodyPr>
          <a:lstStyle/>
          <a:p>
            <a:pPr algn="ctr"/>
            <a:r>
              <a:rPr lang="en-US" sz="4000" b="1" dirty="0">
                <a:solidFill>
                  <a:srgbClr val="FFC000"/>
                </a:solidFill>
              </a:rPr>
              <a:t>Understanding feelings</a:t>
            </a:r>
          </a:p>
        </p:txBody>
      </p:sp>
      <p:pic>
        <p:nvPicPr>
          <p:cNvPr id="3" name="Graphic 2" descr="Female Profile">
            <a:extLst>
              <a:ext uri="{FF2B5EF4-FFF2-40B4-BE49-F238E27FC236}">
                <a16:creationId xmlns:a16="http://schemas.microsoft.com/office/drawing/2014/main" id="{8EA1B697-39B5-4D2E-8BE4-C75FFDCD4FD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24018" y="1757768"/>
            <a:ext cx="2094135" cy="2094135"/>
          </a:xfrm>
          <a:prstGeom prst="rect">
            <a:avLst/>
          </a:prstGeom>
        </p:spPr>
      </p:pic>
      <p:pic>
        <p:nvPicPr>
          <p:cNvPr id="9" name="Graphic 8" descr="Male profile">
            <a:extLst>
              <a:ext uri="{FF2B5EF4-FFF2-40B4-BE49-F238E27FC236}">
                <a16:creationId xmlns:a16="http://schemas.microsoft.com/office/drawing/2014/main" id="{84BD9C19-BDDE-4673-8445-D8AE56ECC26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573848" y="1757768"/>
            <a:ext cx="2094153" cy="2094153"/>
          </a:xfrm>
          <a:prstGeom prst="rect">
            <a:avLst/>
          </a:prstGeom>
        </p:spPr>
      </p:pic>
    </p:spTree>
    <p:extLst>
      <p:ext uri="{BB962C8B-B14F-4D97-AF65-F5344CB8AC3E}">
        <p14:creationId xmlns:p14="http://schemas.microsoft.com/office/powerpoint/2010/main" val="48555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Effectiveness?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Open book">
            <a:extLst>
              <a:ext uri="{FF2B5EF4-FFF2-40B4-BE49-F238E27FC236}">
                <a16:creationId xmlns:a16="http://schemas.microsoft.com/office/drawing/2014/main" id="{68617101-696E-4A02-9A10-BC4B7B3E5B5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66931" y="2043116"/>
            <a:ext cx="2524119" cy="2524119"/>
          </a:xfrm>
          <a:prstGeom prst="rect">
            <a:avLst/>
          </a:prstGeom>
        </p:spPr>
      </p:pic>
      <p:pic>
        <p:nvPicPr>
          <p:cNvPr id="5" name="Graphic 4" descr="Woman">
            <a:extLst>
              <a:ext uri="{FF2B5EF4-FFF2-40B4-BE49-F238E27FC236}">
                <a16:creationId xmlns:a16="http://schemas.microsoft.com/office/drawing/2014/main" id="{1577CF52-7978-4547-8301-A487635A9A4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69632" y="1714500"/>
            <a:ext cx="2852736" cy="2852736"/>
          </a:xfrm>
          <a:prstGeom prst="rect">
            <a:avLst/>
          </a:prstGeom>
        </p:spPr>
      </p:pic>
      <p:pic>
        <p:nvPicPr>
          <p:cNvPr id="7" name="Graphic 6" descr="Male profile">
            <a:extLst>
              <a:ext uri="{FF2B5EF4-FFF2-40B4-BE49-F238E27FC236}">
                <a16:creationId xmlns:a16="http://schemas.microsoft.com/office/drawing/2014/main" id="{25D64FE3-BA23-4D8F-9DCA-3C792834FBB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522368" y="2043117"/>
            <a:ext cx="2524119" cy="2524119"/>
          </a:xfrm>
          <a:prstGeom prst="rect">
            <a:avLst/>
          </a:prstGeom>
        </p:spPr>
      </p:pic>
    </p:spTree>
    <p:extLst>
      <p:ext uri="{BB962C8B-B14F-4D97-AF65-F5344CB8AC3E}">
        <p14:creationId xmlns:p14="http://schemas.microsoft.com/office/powerpoint/2010/main" val="634887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Biomedical Therapy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 close up of a bottle&#10;&#10;Description automatically generated">
            <a:extLst>
              <a:ext uri="{FF2B5EF4-FFF2-40B4-BE49-F238E27FC236}">
                <a16:creationId xmlns:a16="http://schemas.microsoft.com/office/drawing/2014/main" id="{919A879F-15D3-4FBF-A738-65671B06A6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46251" y="1497711"/>
            <a:ext cx="4344924" cy="3276500"/>
          </a:xfrm>
          <a:prstGeom prst="rect">
            <a:avLst/>
          </a:prstGeom>
        </p:spPr>
      </p:pic>
      <p:sp>
        <p:nvSpPr>
          <p:cNvPr id="4" name="TextBox 3">
            <a:extLst>
              <a:ext uri="{FF2B5EF4-FFF2-40B4-BE49-F238E27FC236}">
                <a16:creationId xmlns:a16="http://schemas.microsoft.com/office/drawing/2014/main" id="{A4B83AAC-186D-4E48-BC3C-802B4E117724}"/>
              </a:ext>
            </a:extLst>
          </p:cNvPr>
          <p:cNvSpPr txBox="1"/>
          <p:nvPr/>
        </p:nvSpPr>
        <p:spPr>
          <a:xfrm>
            <a:off x="1880044" y="2928554"/>
            <a:ext cx="3077337" cy="707886"/>
          </a:xfrm>
          <a:prstGeom prst="rect">
            <a:avLst/>
          </a:prstGeom>
          <a:solidFill>
            <a:schemeClr val="bg1"/>
          </a:solidFill>
        </p:spPr>
        <p:txBody>
          <a:bodyPr wrap="square" rtlCol="0">
            <a:spAutoFit/>
          </a:bodyPr>
          <a:lstStyle/>
          <a:p>
            <a:pPr algn="ctr"/>
            <a:r>
              <a:rPr lang="en-US" sz="4000" b="1" dirty="0"/>
              <a:t>Medications</a:t>
            </a:r>
          </a:p>
        </p:txBody>
      </p:sp>
      <p:sp>
        <p:nvSpPr>
          <p:cNvPr id="5" name="TextBox 4">
            <a:extLst>
              <a:ext uri="{FF2B5EF4-FFF2-40B4-BE49-F238E27FC236}">
                <a16:creationId xmlns:a16="http://schemas.microsoft.com/office/drawing/2014/main" id="{BC878423-EB27-447B-A8D4-DD2811D47BB3}"/>
              </a:ext>
            </a:extLst>
          </p:cNvPr>
          <p:cNvSpPr txBox="1"/>
          <p:nvPr/>
        </p:nvSpPr>
        <p:spPr>
          <a:xfrm>
            <a:off x="6096000" y="1590675"/>
            <a:ext cx="3657600" cy="707886"/>
          </a:xfrm>
          <a:prstGeom prst="rect">
            <a:avLst/>
          </a:prstGeom>
          <a:noFill/>
        </p:spPr>
        <p:txBody>
          <a:bodyPr wrap="square" rtlCol="0">
            <a:spAutoFit/>
          </a:bodyPr>
          <a:lstStyle/>
          <a:p>
            <a:pPr algn="ctr"/>
            <a:r>
              <a:rPr lang="en-US" sz="4000" b="1" dirty="0">
                <a:solidFill>
                  <a:srgbClr val="7030A0"/>
                </a:solidFill>
              </a:rPr>
              <a:t>Antidepressants</a:t>
            </a:r>
          </a:p>
        </p:txBody>
      </p:sp>
      <p:sp>
        <p:nvSpPr>
          <p:cNvPr id="8" name="TextBox 7">
            <a:extLst>
              <a:ext uri="{FF2B5EF4-FFF2-40B4-BE49-F238E27FC236}">
                <a16:creationId xmlns:a16="http://schemas.microsoft.com/office/drawing/2014/main" id="{837BE337-2E8E-4CD3-927D-97078F8908DB}"/>
              </a:ext>
            </a:extLst>
          </p:cNvPr>
          <p:cNvSpPr txBox="1"/>
          <p:nvPr/>
        </p:nvSpPr>
        <p:spPr>
          <a:xfrm>
            <a:off x="7010401" y="2656357"/>
            <a:ext cx="3657600" cy="707886"/>
          </a:xfrm>
          <a:prstGeom prst="rect">
            <a:avLst/>
          </a:prstGeom>
          <a:noFill/>
        </p:spPr>
        <p:txBody>
          <a:bodyPr wrap="square" rtlCol="0">
            <a:spAutoFit/>
          </a:bodyPr>
          <a:lstStyle/>
          <a:p>
            <a:pPr algn="ctr"/>
            <a:r>
              <a:rPr lang="en-US" sz="4000" b="1" dirty="0">
                <a:solidFill>
                  <a:srgbClr val="002060"/>
                </a:solidFill>
              </a:rPr>
              <a:t>Mood stabilizers</a:t>
            </a:r>
          </a:p>
        </p:txBody>
      </p:sp>
      <p:sp>
        <p:nvSpPr>
          <p:cNvPr id="9" name="TextBox 8">
            <a:extLst>
              <a:ext uri="{FF2B5EF4-FFF2-40B4-BE49-F238E27FC236}">
                <a16:creationId xmlns:a16="http://schemas.microsoft.com/office/drawing/2014/main" id="{269DA37C-6894-4101-81EA-F342CC6C06FF}"/>
              </a:ext>
            </a:extLst>
          </p:cNvPr>
          <p:cNvSpPr txBox="1"/>
          <p:nvPr/>
        </p:nvSpPr>
        <p:spPr>
          <a:xfrm>
            <a:off x="7924800" y="3722040"/>
            <a:ext cx="3657600" cy="707886"/>
          </a:xfrm>
          <a:prstGeom prst="rect">
            <a:avLst/>
          </a:prstGeom>
          <a:noFill/>
        </p:spPr>
        <p:txBody>
          <a:bodyPr wrap="square" rtlCol="0">
            <a:spAutoFit/>
          </a:bodyPr>
          <a:lstStyle/>
          <a:p>
            <a:pPr algn="ctr"/>
            <a:r>
              <a:rPr lang="en-US" sz="4000" b="1" dirty="0">
                <a:solidFill>
                  <a:schemeClr val="accent6">
                    <a:lumMod val="50000"/>
                  </a:schemeClr>
                </a:solidFill>
              </a:rPr>
              <a:t>Antipsychotics</a:t>
            </a:r>
          </a:p>
        </p:txBody>
      </p:sp>
      <p:sp>
        <p:nvSpPr>
          <p:cNvPr id="10" name="TextBox 9">
            <a:extLst>
              <a:ext uri="{FF2B5EF4-FFF2-40B4-BE49-F238E27FC236}">
                <a16:creationId xmlns:a16="http://schemas.microsoft.com/office/drawing/2014/main" id="{01337EFA-879F-4327-BCF6-A75E2F00A7C4}"/>
              </a:ext>
            </a:extLst>
          </p:cNvPr>
          <p:cNvSpPr txBox="1"/>
          <p:nvPr/>
        </p:nvSpPr>
        <p:spPr>
          <a:xfrm>
            <a:off x="3133725" y="5379479"/>
            <a:ext cx="5924550" cy="707886"/>
          </a:xfrm>
          <a:prstGeom prst="rect">
            <a:avLst/>
          </a:prstGeom>
          <a:noFill/>
        </p:spPr>
        <p:txBody>
          <a:bodyPr wrap="square" rtlCol="0">
            <a:spAutoFit/>
          </a:bodyPr>
          <a:lstStyle/>
          <a:p>
            <a:pPr algn="ctr"/>
            <a:r>
              <a:rPr lang="en-US" sz="4000" b="1" dirty="0">
                <a:solidFill>
                  <a:schemeClr val="bg2">
                    <a:lumMod val="50000"/>
                  </a:schemeClr>
                </a:solidFill>
              </a:rPr>
              <a:t>Electroconvulsive Therapy</a:t>
            </a:r>
          </a:p>
        </p:txBody>
      </p:sp>
    </p:spTree>
    <p:extLst>
      <p:ext uri="{BB962C8B-B14F-4D97-AF65-F5344CB8AC3E}">
        <p14:creationId xmlns:p14="http://schemas.microsoft.com/office/powerpoint/2010/main" val="3354388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Psychotherapy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User">
            <a:extLst>
              <a:ext uri="{FF2B5EF4-FFF2-40B4-BE49-F238E27FC236}">
                <a16:creationId xmlns:a16="http://schemas.microsoft.com/office/drawing/2014/main" id="{86BE49D6-FF72-4229-968E-B5EF7730B2B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607151" y="2707545"/>
            <a:ext cx="1741214" cy="1741214"/>
          </a:xfrm>
          <a:prstGeom prst="rect">
            <a:avLst/>
          </a:prstGeom>
        </p:spPr>
      </p:pic>
      <p:pic>
        <p:nvPicPr>
          <p:cNvPr id="5" name="Graphic 4" descr="Male profile">
            <a:extLst>
              <a:ext uri="{FF2B5EF4-FFF2-40B4-BE49-F238E27FC236}">
                <a16:creationId xmlns:a16="http://schemas.microsoft.com/office/drawing/2014/main" id="{B0F40F0D-7F05-42FA-80DC-DE90CA822FF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058517" y="2917481"/>
            <a:ext cx="2039519" cy="2039519"/>
          </a:xfrm>
          <a:prstGeom prst="rect">
            <a:avLst/>
          </a:prstGeom>
        </p:spPr>
      </p:pic>
      <p:pic>
        <p:nvPicPr>
          <p:cNvPr id="7" name="Graphic 6" descr="Female Profile">
            <a:extLst>
              <a:ext uri="{FF2B5EF4-FFF2-40B4-BE49-F238E27FC236}">
                <a16:creationId xmlns:a16="http://schemas.microsoft.com/office/drawing/2014/main" id="{3FAF9482-E726-471E-B716-F17D756D64D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588922" y="1932520"/>
            <a:ext cx="2024100" cy="2024100"/>
          </a:xfrm>
          <a:prstGeom prst="rect">
            <a:avLst/>
          </a:prstGeom>
        </p:spPr>
      </p:pic>
      <p:pic>
        <p:nvPicPr>
          <p:cNvPr id="9" name="Graphic 8" descr="School girl">
            <a:extLst>
              <a:ext uri="{FF2B5EF4-FFF2-40B4-BE49-F238E27FC236}">
                <a16:creationId xmlns:a16="http://schemas.microsoft.com/office/drawing/2014/main" id="{EB638241-4CDD-4278-91E2-4E95D209CB0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588922" y="3503387"/>
            <a:ext cx="1890743" cy="1890743"/>
          </a:xfrm>
          <a:prstGeom prst="rect">
            <a:avLst/>
          </a:prstGeom>
        </p:spPr>
      </p:pic>
      <p:pic>
        <p:nvPicPr>
          <p:cNvPr id="11" name="Graphic 10" descr="School boy">
            <a:extLst>
              <a:ext uri="{FF2B5EF4-FFF2-40B4-BE49-F238E27FC236}">
                <a16:creationId xmlns:a16="http://schemas.microsoft.com/office/drawing/2014/main" id="{07102C88-121A-46D9-987F-176F04444F9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125423" y="1406855"/>
            <a:ext cx="1755361" cy="1755361"/>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Psychoanalysis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Picture 2" descr="A picture containing indoor, person, wall, food&#10;&#10;Description automatically generated">
            <a:extLst>
              <a:ext uri="{FF2B5EF4-FFF2-40B4-BE49-F238E27FC236}">
                <a16:creationId xmlns:a16="http://schemas.microsoft.com/office/drawing/2014/main" id="{8D4A1F55-6B9D-44C1-9B03-AE14237832D5}"/>
              </a:ext>
            </a:extLst>
          </p:cNvPr>
          <p:cNvPicPr>
            <a:picLocks noChangeAspect="1"/>
          </p:cNvPicPr>
          <p:nvPr/>
        </p:nvPicPr>
        <p:blipFill rotWithShape="1">
          <a:blip r:embed="rId3">
            <a:extLst>
              <a:ext uri="{28A0092B-C50C-407E-A947-70E740481C1C}">
                <a14:useLocalDpi xmlns:a14="http://schemas.microsoft.com/office/drawing/2010/main" val="0"/>
              </a:ext>
            </a:extLst>
          </a:blip>
          <a:srcRect r="68750"/>
          <a:stretch/>
        </p:blipFill>
        <p:spPr>
          <a:xfrm>
            <a:off x="1881188" y="1800461"/>
            <a:ext cx="4067175" cy="3257077"/>
          </a:xfrm>
          <a:prstGeom prst="rect">
            <a:avLst/>
          </a:prstGeom>
        </p:spPr>
      </p:pic>
      <p:sp>
        <p:nvSpPr>
          <p:cNvPr id="5" name="TextBox 4">
            <a:extLst>
              <a:ext uri="{FF2B5EF4-FFF2-40B4-BE49-F238E27FC236}">
                <a16:creationId xmlns:a16="http://schemas.microsoft.com/office/drawing/2014/main" id="{0DBFBD04-DE9A-42AB-B74B-A3F288653937}"/>
              </a:ext>
            </a:extLst>
          </p:cNvPr>
          <p:cNvSpPr txBox="1"/>
          <p:nvPr/>
        </p:nvSpPr>
        <p:spPr>
          <a:xfrm>
            <a:off x="6243639" y="2375719"/>
            <a:ext cx="4772025" cy="707886"/>
          </a:xfrm>
          <a:prstGeom prst="rect">
            <a:avLst/>
          </a:prstGeom>
          <a:noFill/>
        </p:spPr>
        <p:txBody>
          <a:bodyPr wrap="square" rtlCol="0">
            <a:spAutoFit/>
          </a:bodyPr>
          <a:lstStyle/>
          <a:p>
            <a:pPr algn="ctr"/>
            <a:r>
              <a:rPr lang="en-US" sz="4000" b="1" dirty="0">
                <a:solidFill>
                  <a:srgbClr val="002060"/>
                </a:solidFill>
              </a:rPr>
              <a:t>Repressed impulses</a:t>
            </a:r>
          </a:p>
        </p:txBody>
      </p:sp>
      <p:sp>
        <p:nvSpPr>
          <p:cNvPr id="8" name="TextBox 7">
            <a:extLst>
              <a:ext uri="{FF2B5EF4-FFF2-40B4-BE49-F238E27FC236}">
                <a16:creationId xmlns:a16="http://schemas.microsoft.com/office/drawing/2014/main" id="{C795034E-5A54-4587-81C9-73744B66C5EB}"/>
              </a:ext>
            </a:extLst>
          </p:cNvPr>
          <p:cNvSpPr txBox="1"/>
          <p:nvPr/>
        </p:nvSpPr>
        <p:spPr>
          <a:xfrm>
            <a:off x="6243639" y="3613529"/>
            <a:ext cx="4772025" cy="707886"/>
          </a:xfrm>
          <a:prstGeom prst="rect">
            <a:avLst/>
          </a:prstGeom>
          <a:noFill/>
        </p:spPr>
        <p:txBody>
          <a:bodyPr wrap="square" rtlCol="0">
            <a:spAutoFit/>
          </a:bodyPr>
          <a:lstStyle/>
          <a:p>
            <a:pPr algn="ctr"/>
            <a:r>
              <a:rPr lang="en-US" sz="4000" b="1" dirty="0">
                <a:solidFill>
                  <a:srgbClr val="7030A0"/>
                </a:solidFill>
              </a:rPr>
              <a:t>Trauma</a:t>
            </a:r>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Psychoanalysis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D3827F2E-8B07-4A9E-92F1-A5F6032CA97B}"/>
              </a:ext>
            </a:extLst>
          </p:cNvPr>
          <p:cNvSpPr txBox="1"/>
          <p:nvPr/>
        </p:nvSpPr>
        <p:spPr>
          <a:xfrm>
            <a:off x="1789627" y="2105561"/>
            <a:ext cx="3323148" cy="1323439"/>
          </a:xfrm>
          <a:prstGeom prst="rect">
            <a:avLst/>
          </a:prstGeom>
          <a:noFill/>
        </p:spPr>
        <p:txBody>
          <a:bodyPr wrap="square" rtlCol="0">
            <a:spAutoFit/>
          </a:bodyPr>
          <a:lstStyle/>
          <a:p>
            <a:pPr algn="ctr"/>
            <a:r>
              <a:rPr lang="en-US" sz="4000" b="1" dirty="0">
                <a:solidFill>
                  <a:srgbClr val="002060"/>
                </a:solidFill>
              </a:rPr>
              <a:t>Free association</a:t>
            </a:r>
          </a:p>
        </p:txBody>
      </p:sp>
      <p:sp>
        <p:nvSpPr>
          <p:cNvPr id="6" name="TextBox 5">
            <a:extLst>
              <a:ext uri="{FF2B5EF4-FFF2-40B4-BE49-F238E27FC236}">
                <a16:creationId xmlns:a16="http://schemas.microsoft.com/office/drawing/2014/main" id="{3646FFAD-E343-4774-BA5A-ECE74E6F2001}"/>
              </a:ext>
            </a:extLst>
          </p:cNvPr>
          <p:cNvSpPr txBox="1"/>
          <p:nvPr/>
        </p:nvSpPr>
        <p:spPr>
          <a:xfrm>
            <a:off x="1789627" y="3734932"/>
            <a:ext cx="3323148" cy="1323439"/>
          </a:xfrm>
          <a:prstGeom prst="rect">
            <a:avLst/>
          </a:prstGeom>
          <a:noFill/>
        </p:spPr>
        <p:txBody>
          <a:bodyPr wrap="square" rtlCol="0">
            <a:spAutoFit/>
          </a:bodyPr>
          <a:lstStyle/>
          <a:p>
            <a:pPr algn="ctr"/>
            <a:r>
              <a:rPr lang="en-US" sz="4000" b="1" dirty="0">
                <a:solidFill>
                  <a:schemeClr val="accent6">
                    <a:lumMod val="50000"/>
                  </a:schemeClr>
                </a:solidFill>
              </a:rPr>
              <a:t>Dream analysis</a:t>
            </a:r>
          </a:p>
        </p:txBody>
      </p:sp>
      <p:pic>
        <p:nvPicPr>
          <p:cNvPr id="3" name="Graphic 2" descr="Speech">
            <a:extLst>
              <a:ext uri="{FF2B5EF4-FFF2-40B4-BE49-F238E27FC236}">
                <a16:creationId xmlns:a16="http://schemas.microsoft.com/office/drawing/2014/main" id="{F70DDED9-3B30-48FA-B325-8105605FC51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02350" y="1383374"/>
            <a:ext cx="2533029" cy="2533029"/>
          </a:xfrm>
          <a:prstGeom prst="rect">
            <a:avLst/>
          </a:prstGeom>
        </p:spPr>
      </p:pic>
      <p:pic>
        <p:nvPicPr>
          <p:cNvPr id="8" name="Graphic 7" descr="Female Profile">
            <a:extLst>
              <a:ext uri="{FF2B5EF4-FFF2-40B4-BE49-F238E27FC236}">
                <a16:creationId xmlns:a16="http://schemas.microsoft.com/office/drawing/2014/main" id="{9C7A7757-D7C8-48F8-948E-47D927FBE85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689651" y="2767280"/>
            <a:ext cx="3119226" cy="3119226"/>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Play Therapy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Rubber duck">
            <a:extLst>
              <a:ext uri="{FF2B5EF4-FFF2-40B4-BE49-F238E27FC236}">
                <a16:creationId xmlns:a16="http://schemas.microsoft.com/office/drawing/2014/main" id="{6B954BA1-31BC-48FB-BAE2-ADE1DED5995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96666" y="2420739"/>
            <a:ext cx="914400" cy="914400"/>
          </a:xfrm>
          <a:prstGeom prst="rect">
            <a:avLst/>
          </a:prstGeom>
        </p:spPr>
      </p:pic>
      <p:pic>
        <p:nvPicPr>
          <p:cNvPr id="5" name="Graphic 4" descr="Man">
            <a:extLst>
              <a:ext uri="{FF2B5EF4-FFF2-40B4-BE49-F238E27FC236}">
                <a16:creationId xmlns:a16="http://schemas.microsoft.com/office/drawing/2014/main" id="{1EA7C9F4-BBF8-4267-B6C6-1C3FBB25ECE7}"/>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b="16614"/>
          <a:stretch/>
        </p:blipFill>
        <p:spPr>
          <a:xfrm>
            <a:off x="2232229" y="2109569"/>
            <a:ext cx="2480027" cy="2067994"/>
          </a:xfrm>
          <a:prstGeom prst="rect">
            <a:avLst/>
          </a:prstGeom>
        </p:spPr>
      </p:pic>
      <p:pic>
        <p:nvPicPr>
          <p:cNvPr id="7" name="Graphic 6" descr="Woman">
            <a:extLst>
              <a:ext uri="{FF2B5EF4-FFF2-40B4-BE49-F238E27FC236}">
                <a16:creationId xmlns:a16="http://schemas.microsoft.com/office/drawing/2014/main" id="{CD4C2539-79B9-45C4-809D-1D1D37893BF5}"/>
              </a:ext>
            </a:extLst>
          </p:cNvPr>
          <p:cNvPicPr>
            <a:picLocks noChangeAspect="1"/>
          </p:cNvPicPr>
          <p:nvPr/>
        </p:nvPicPr>
        <p:blipFill rotWithShape="1">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b="13985"/>
          <a:stretch/>
        </p:blipFill>
        <p:spPr>
          <a:xfrm>
            <a:off x="3437802" y="2554857"/>
            <a:ext cx="2538951" cy="2183876"/>
          </a:xfrm>
          <a:prstGeom prst="rect">
            <a:avLst/>
          </a:prstGeom>
        </p:spPr>
      </p:pic>
      <p:pic>
        <p:nvPicPr>
          <p:cNvPr id="9" name="Graphic 8" descr="Puzzle pieces">
            <a:extLst>
              <a:ext uri="{FF2B5EF4-FFF2-40B4-BE49-F238E27FC236}">
                <a16:creationId xmlns:a16="http://schemas.microsoft.com/office/drawing/2014/main" id="{06D723BF-957F-4A37-8CA3-8FEE75BA994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978059" y="3261774"/>
            <a:ext cx="914400" cy="914400"/>
          </a:xfrm>
          <a:prstGeom prst="rect">
            <a:avLst/>
          </a:prstGeom>
        </p:spPr>
      </p:pic>
      <p:pic>
        <p:nvPicPr>
          <p:cNvPr id="11" name="Graphic 10" descr="Chess pieces">
            <a:extLst>
              <a:ext uri="{FF2B5EF4-FFF2-40B4-BE49-F238E27FC236}">
                <a16:creationId xmlns:a16="http://schemas.microsoft.com/office/drawing/2014/main" id="{66A330AD-1DFB-4688-BB7F-70387BE0D4A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661638" y="4329712"/>
            <a:ext cx="818042" cy="818042"/>
          </a:xfrm>
          <a:prstGeom prst="rect">
            <a:avLst/>
          </a:prstGeom>
        </p:spPr>
      </p:pic>
      <p:pic>
        <p:nvPicPr>
          <p:cNvPr id="13" name="Graphic 12" descr="Rocket">
            <a:extLst>
              <a:ext uri="{FF2B5EF4-FFF2-40B4-BE49-F238E27FC236}">
                <a16:creationId xmlns:a16="http://schemas.microsoft.com/office/drawing/2014/main" id="{2B8863FA-02A4-4737-B4C3-D111E103461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466525" y="2228841"/>
            <a:ext cx="526350" cy="526350"/>
          </a:xfrm>
          <a:prstGeom prst="rect">
            <a:avLst/>
          </a:prstGeom>
        </p:spPr>
      </p:pic>
      <p:pic>
        <p:nvPicPr>
          <p:cNvPr id="15" name="Graphic 14" descr="Zebra">
            <a:extLst>
              <a:ext uri="{FF2B5EF4-FFF2-40B4-BE49-F238E27FC236}">
                <a16:creationId xmlns:a16="http://schemas.microsoft.com/office/drawing/2014/main" id="{029F1BAB-E597-4CB7-BCD4-1C6EC9A0883E}"/>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747238" y="3824333"/>
            <a:ext cx="914400" cy="914400"/>
          </a:xfrm>
          <a:prstGeom prst="rect">
            <a:avLst/>
          </a:prstGeom>
        </p:spPr>
      </p:pic>
      <p:pic>
        <p:nvPicPr>
          <p:cNvPr id="17" name="Graphic 16" descr="Unicorn">
            <a:extLst>
              <a:ext uri="{FF2B5EF4-FFF2-40B4-BE49-F238E27FC236}">
                <a16:creationId xmlns:a16="http://schemas.microsoft.com/office/drawing/2014/main" id="{27FD930E-40FF-4531-91C3-97A688CB1054}"/>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8992875" y="3335139"/>
            <a:ext cx="767671" cy="767671"/>
          </a:xfrm>
          <a:prstGeom prst="rect">
            <a:avLst/>
          </a:prstGeom>
        </p:spPr>
      </p:pic>
      <p:pic>
        <p:nvPicPr>
          <p:cNvPr id="19" name="Graphic 18" descr="Duck">
            <a:extLst>
              <a:ext uri="{FF2B5EF4-FFF2-40B4-BE49-F238E27FC236}">
                <a16:creationId xmlns:a16="http://schemas.microsoft.com/office/drawing/2014/main" id="{C20834EF-0C55-4F58-9ACF-D7056D42E8E6}"/>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flipH="1">
            <a:off x="7952719" y="2882592"/>
            <a:ext cx="914400" cy="914400"/>
          </a:xfrm>
          <a:prstGeom prst="rect">
            <a:avLst/>
          </a:prstGeom>
        </p:spPr>
      </p:pic>
      <p:pic>
        <p:nvPicPr>
          <p:cNvPr id="21" name="Graphic 20" descr="Dog">
            <a:extLst>
              <a:ext uri="{FF2B5EF4-FFF2-40B4-BE49-F238E27FC236}">
                <a16:creationId xmlns:a16="http://schemas.microsoft.com/office/drawing/2014/main" id="{582411BC-6D20-46A8-9235-D369EB7CC427}"/>
              </a:ext>
            </a:extLst>
          </p:cNvPr>
          <p:cNvPicPr>
            <a:picLocks noChangeAspect="1"/>
          </p:cNvPicPr>
          <p:nvPr/>
        </p:nvPicPr>
        <p:blipFill>
          <a:blip r:embed="rId21">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a:off x="6950700" y="2365546"/>
            <a:ext cx="1145550" cy="1145550"/>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Behavior Therapy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C0DE062D-574C-4328-B9FE-4B531769A297}"/>
              </a:ext>
            </a:extLst>
          </p:cNvPr>
          <p:cNvSpPr txBox="1"/>
          <p:nvPr/>
        </p:nvSpPr>
        <p:spPr>
          <a:xfrm>
            <a:off x="3514188" y="1601332"/>
            <a:ext cx="5163623" cy="707886"/>
          </a:xfrm>
          <a:prstGeom prst="rect">
            <a:avLst/>
          </a:prstGeom>
          <a:noFill/>
        </p:spPr>
        <p:txBody>
          <a:bodyPr wrap="square" rtlCol="0">
            <a:spAutoFit/>
          </a:bodyPr>
          <a:lstStyle/>
          <a:p>
            <a:pPr algn="ctr"/>
            <a:r>
              <a:rPr lang="en-US" sz="4000" b="1" dirty="0">
                <a:solidFill>
                  <a:schemeClr val="accent6">
                    <a:lumMod val="50000"/>
                  </a:schemeClr>
                </a:solidFill>
              </a:rPr>
              <a:t>Classical Conditioning</a:t>
            </a:r>
          </a:p>
        </p:txBody>
      </p:sp>
      <p:sp>
        <p:nvSpPr>
          <p:cNvPr id="5" name="TextBox 4">
            <a:extLst>
              <a:ext uri="{FF2B5EF4-FFF2-40B4-BE49-F238E27FC236}">
                <a16:creationId xmlns:a16="http://schemas.microsoft.com/office/drawing/2014/main" id="{3E339693-B92F-4099-8B0C-45D609028A66}"/>
              </a:ext>
            </a:extLst>
          </p:cNvPr>
          <p:cNvSpPr txBox="1"/>
          <p:nvPr/>
        </p:nvSpPr>
        <p:spPr>
          <a:xfrm>
            <a:off x="3514187" y="2496682"/>
            <a:ext cx="5163623" cy="707886"/>
          </a:xfrm>
          <a:prstGeom prst="rect">
            <a:avLst/>
          </a:prstGeom>
          <a:noFill/>
        </p:spPr>
        <p:txBody>
          <a:bodyPr wrap="square" rtlCol="0">
            <a:spAutoFit/>
          </a:bodyPr>
          <a:lstStyle/>
          <a:p>
            <a:pPr algn="ctr"/>
            <a:r>
              <a:rPr lang="en-US" sz="4000" b="1" dirty="0">
                <a:solidFill>
                  <a:srgbClr val="7030A0"/>
                </a:solidFill>
              </a:rPr>
              <a:t>Operant Conditioning</a:t>
            </a:r>
          </a:p>
        </p:txBody>
      </p:sp>
      <p:pic>
        <p:nvPicPr>
          <p:cNvPr id="6" name="Graphic 5" descr="Man">
            <a:extLst>
              <a:ext uri="{FF2B5EF4-FFF2-40B4-BE49-F238E27FC236}">
                <a16:creationId xmlns:a16="http://schemas.microsoft.com/office/drawing/2014/main" id="{5B2855D3-8A43-4826-97BD-72D6D8E3051D}"/>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16614"/>
          <a:stretch/>
        </p:blipFill>
        <p:spPr>
          <a:xfrm>
            <a:off x="2956129" y="3425965"/>
            <a:ext cx="2480027" cy="2067994"/>
          </a:xfrm>
          <a:prstGeom prst="rect">
            <a:avLst/>
          </a:prstGeom>
        </p:spPr>
      </p:pic>
      <p:pic>
        <p:nvPicPr>
          <p:cNvPr id="7" name="Graphic 6" descr="Woman">
            <a:extLst>
              <a:ext uri="{FF2B5EF4-FFF2-40B4-BE49-F238E27FC236}">
                <a16:creationId xmlns:a16="http://schemas.microsoft.com/office/drawing/2014/main" id="{B5CB1841-8994-4DF6-BDF0-7328AAA8F169}"/>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b="13985"/>
          <a:stretch/>
        </p:blipFill>
        <p:spPr>
          <a:xfrm>
            <a:off x="4161702" y="3871253"/>
            <a:ext cx="2538951" cy="2183876"/>
          </a:xfrm>
          <a:prstGeom prst="rect">
            <a:avLst/>
          </a:prstGeom>
        </p:spPr>
      </p:pic>
      <p:pic>
        <p:nvPicPr>
          <p:cNvPr id="9" name="Graphic 8" descr="Alarm clock">
            <a:extLst>
              <a:ext uri="{FF2B5EF4-FFF2-40B4-BE49-F238E27FC236}">
                <a16:creationId xmlns:a16="http://schemas.microsoft.com/office/drawing/2014/main" id="{5D33471B-BE44-4989-AAAA-CE7CA11E82B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65051" y="3324013"/>
            <a:ext cx="2612324" cy="2612324"/>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Aversive Conditioning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Raised hand">
            <a:extLst>
              <a:ext uri="{FF2B5EF4-FFF2-40B4-BE49-F238E27FC236}">
                <a16:creationId xmlns:a16="http://schemas.microsoft.com/office/drawing/2014/main" id="{5FEAA4F8-D041-49FD-AAE1-3BE0539893D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62956" y="1735580"/>
            <a:ext cx="2455413" cy="2455413"/>
          </a:xfrm>
          <a:prstGeom prst="rect">
            <a:avLst/>
          </a:prstGeom>
        </p:spPr>
      </p:pic>
      <p:pic>
        <p:nvPicPr>
          <p:cNvPr id="5" name="Graphic 4" descr="Sad face with no fill">
            <a:extLst>
              <a:ext uri="{FF2B5EF4-FFF2-40B4-BE49-F238E27FC236}">
                <a16:creationId xmlns:a16="http://schemas.microsoft.com/office/drawing/2014/main" id="{B41522F4-87D2-481A-94AD-FE49F5E40E8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18369" y="1735580"/>
            <a:ext cx="2755261" cy="2755261"/>
          </a:xfrm>
          <a:prstGeom prst="rect">
            <a:avLst/>
          </a:prstGeom>
        </p:spPr>
      </p:pic>
      <p:sp>
        <p:nvSpPr>
          <p:cNvPr id="6" name="Arrow: Down 5">
            <a:extLst>
              <a:ext uri="{FF2B5EF4-FFF2-40B4-BE49-F238E27FC236}">
                <a16:creationId xmlns:a16="http://schemas.microsoft.com/office/drawing/2014/main" id="{851B0F08-E91E-4495-93D9-E514E9C9A0D0}"/>
              </a:ext>
            </a:extLst>
          </p:cNvPr>
          <p:cNvSpPr/>
          <p:nvPr/>
        </p:nvSpPr>
        <p:spPr>
          <a:xfrm>
            <a:off x="8105775" y="1903536"/>
            <a:ext cx="1447800" cy="2419348"/>
          </a:xfrm>
          <a:prstGeom prst="downArrow">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Exposure Therapy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B10C0533-09DB-41B8-8F89-09D581049842}"/>
              </a:ext>
            </a:extLst>
          </p:cNvPr>
          <p:cNvSpPr txBox="1"/>
          <p:nvPr/>
        </p:nvSpPr>
        <p:spPr>
          <a:xfrm>
            <a:off x="3009631" y="1383374"/>
            <a:ext cx="6172738" cy="707886"/>
          </a:xfrm>
          <a:prstGeom prst="rect">
            <a:avLst/>
          </a:prstGeom>
          <a:noFill/>
        </p:spPr>
        <p:txBody>
          <a:bodyPr wrap="square" rtlCol="0">
            <a:spAutoFit/>
          </a:bodyPr>
          <a:lstStyle/>
          <a:p>
            <a:pPr algn="ctr"/>
            <a:r>
              <a:rPr lang="en-US" sz="4000" b="1" dirty="0">
                <a:solidFill>
                  <a:schemeClr val="bg2">
                    <a:lumMod val="50000"/>
                  </a:schemeClr>
                </a:solidFill>
              </a:rPr>
              <a:t>Systematic desensitization</a:t>
            </a:r>
          </a:p>
        </p:txBody>
      </p:sp>
      <p:pic>
        <p:nvPicPr>
          <p:cNvPr id="3" name="Graphic 2" descr="Ladybug">
            <a:extLst>
              <a:ext uri="{FF2B5EF4-FFF2-40B4-BE49-F238E27FC236}">
                <a16:creationId xmlns:a16="http://schemas.microsoft.com/office/drawing/2014/main" id="{D3F40CAB-F484-4F9D-9929-877B8E8CC1F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85130" y="2218129"/>
            <a:ext cx="2421740" cy="2421740"/>
          </a:xfrm>
          <a:prstGeom prst="rect">
            <a:avLst/>
          </a:prstGeom>
        </p:spPr>
      </p:pic>
      <p:pic>
        <p:nvPicPr>
          <p:cNvPr id="6" name="Graphic 5" descr="Beetle">
            <a:extLst>
              <a:ext uri="{FF2B5EF4-FFF2-40B4-BE49-F238E27FC236}">
                <a16:creationId xmlns:a16="http://schemas.microsoft.com/office/drawing/2014/main" id="{F9B5A1E3-B52E-4118-B32E-9069CDA124A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92598" y="2218130"/>
            <a:ext cx="2421740" cy="2421740"/>
          </a:xfrm>
          <a:prstGeom prst="rect">
            <a:avLst/>
          </a:prstGeom>
        </p:spPr>
      </p:pic>
      <p:pic>
        <p:nvPicPr>
          <p:cNvPr id="8" name="Graphic 7" descr="Bee">
            <a:extLst>
              <a:ext uri="{FF2B5EF4-FFF2-40B4-BE49-F238E27FC236}">
                <a16:creationId xmlns:a16="http://schemas.microsoft.com/office/drawing/2014/main" id="{D98EFA8B-D033-476A-8D48-0B2FEDE50B0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477661" y="2218129"/>
            <a:ext cx="2421741" cy="2421741"/>
          </a:xfrm>
          <a:prstGeom prst="rect">
            <a:avLst/>
          </a:prstGeom>
        </p:spPr>
      </p:pic>
      <mc:AlternateContent xmlns:mc="http://schemas.openxmlformats.org/markup-compatibility/2006" xmlns:pslz="http://schemas.microsoft.com/office/powerpoint/2016/slidezoom">
        <mc:Choice Requires="pslz">
          <p:graphicFrame>
            <p:nvGraphicFramePr>
              <p:cNvPr id="10" name="Slide Zoom 9">
                <a:extLst>
                  <a:ext uri="{FF2B5EF4-FFF2-40B4-BE49-F238E27FC236}">
                    <a16:creationId xmlns:a16="http://schemas.microsoft.com/office/drawing/2014/main" id="{C562B281-DBA3-4F6F-A2F4-1813D04430BD}"/>
                  </a:ext>
                </a:extLst>
              </p:cNvPr>
              <p:cNvGraphicFramePr>
                <a:graphicFrameLocks noChangeAspect="1"/>
              </p:cNvGraphicFramePr>
              <p:nvPr>
                <p:extLst>
                  <p:ext uri="{D42A27DB-BD31-4B8C-83A1-F6EECF244321}">
                    <p14:modId xmlns:p14="http://schemas.microsoft.com/office/powerpoint/2010/main" val="2902946292"/>
                  </p:ext>
                </p:extLst>
              </p:nvPr>
            </p:nvGraphicFramePr>
            <p:xfrm>
              <a:off x="597806" y="4639869"/>
              <a:ext cx="3048000" cy="1714500"/>
            </p:xfrm>
            <a:graphic>
              <a:graphicData uri="http://schemas.microsoft.com/office/powerpoint/2016/slidezoom">
                <pslz:sldZm>
                  <pslz:sldZmObj sldId="280" cId="4151454120">
                    <pslz:zmPr id="{1C16B86D-F8EB-4E4E-9A36-79E15485F4CE}" returnToParent="0" transitionDur="1000">
                      <p166:blipFill xmlns:p166="http://schemas.microsoft.com/office/powerpoint/2016/6/main">
                        <a:blip r:embed="rId9"/>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10" name="Slide Zoom 9">
                <a:hlinkClick r:id="rId10" action="ppaction://hlinksldjump"/>
                <a:extLst>
                  <a:ext uri="{FF2B5EF4-FFF2-40B4-BE49-F238E27FC236}">
                    <a16:creationId xmlns:a16="http://schemas.microsoft.com/office/drawing/2014/main" id="{C562B281-DBA3-4F6F-A2F4-1813D04430BD}"/>
                  </a:ext>
                </a:extLst>
              </p:cNvPr>
              <p:cNvPicPr>
                <a:picLocks noGrp="1" noRot="1" noChangeAspect="1" noMove="1" noResize="1" noEditPoints="1" noAdjustHandles="1" noChangeArrowheads="1" noChangeShapeType="1"/>
              </p:cNvPicPr>
              <p:nvPr/>
            </p:nvPicPr>
            <p:blipFill>
              <a:blip r:embed="rId11"/>
              <a:stretch>
                <a:fillRect/>
              </a:stretch>
            </p:blipFill>
            <p:spPr>
              <a:xfrm>
                <a:off x="597806" y="4639869"/>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Applied Behavior Analysis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Daily calendar">
            <a:extLst>
              <a:ext uri="{FF2B5EF4-FFF2-40B4-BE49-F238E27FC236}">
                <a16:creationId xmlns:a16="http://schemas.microsoft.com/office/drawing/2014/main" id="{6495084B-1BAA-4FE4-A0DF-011964EF7F6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52716" y="1892043"/>
            <a:ext cx="3248559" cy="3248559"/>
          </a:xfrm>
          <a:prstGeom prst="rect">
            <a:avLst/>
          </a:prstGeom>
        </p:spPr>
      </p:pic>
      <p:pic>
        <p:nvPicPr>
          <p:cNvPr id="5" name="Graphic 4" descr="Star">
            <a:extLst>
              <a:ext uri="{FF2B5EF4-FFF2-40B4-BE49-F238E27FC236}">
                <a16:creationId xmlns:a16="http://schemas.microsoft.com/office/drawing/2014/main" id="{EAA92208-1FAA-47E0-A8EC-19DB09DF05B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40712" y="1851158"/>
            <a:ext cx="1215887" cy="1215887"/>
          </a:xfrm>
          <a:prstGeom prst="rect">
            <a:avLst/>
          </a:prstGeom>
        </p:spPr>
      </p:pic>
      <p:pic>
        <p:nvPicPr>
          <p:cNvPr id="10" name="Graphic 9" descr="Star">
            <a:extLst>
              <a:ext uri="{FF2B5EF4-FFF2-40B4-BE49-F238E27FC236}">
                <a16:creationId xmlns:a16="http://schemas.microsoft.com/office/drawing/2014/main" id="{1F7CFC34-CFA5-4115-BC80-978CAECE7D6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956599" y="2198502"/>
            <a:ext cx="1215887" cy="1215887"/>
          </a:xfrm>
          <a:prstGeom prst="rect">
            <a:avLst/>
          </a:prstGeom>
        </p:spPr>
      </p:pic>
      <p:pic>
        <p:nvPicPr>
          <p:cNvPr id="11" name="Graphic 10" descr="Star">
            <a:extLst>
              <a:ext uri="{FF2B5EF4-FFF2-40B4-BE49-F238E27FC236}">
                <a16:creationId xmlns:a16="http://schemas.microsoft.com/office/drawing/2014/main" id="{64EA1144-C11F-4104-993B-4E58F537BA6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74112" y="2806445"/>
            <a:ext cx="1215887" cy="1215887"/>
          </a:xfrm>
          <a:prstGeom prst="rect">
            <a:avLst/>
          </a:prstGeom>
        </p:spPr>
      </p:pic>
      <p:pic>
        <p:nvPicPr>
          <p:cNvPr id="12" name="Graphic 11" descr="Star">
            <a:extLst>
              <a:ext uri="{FF2B5EF4-FFF2-40B4-BE49-F238E27FC236}">
                <a16:creationId xmlns:a16="http://schemas.microsoft.com/office/drawing/2014/main" id="{88D44BDA-F28F-41B1-8EF1-3320B78E0AA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023399" y="2545846"/>
            <a:ext cx="1215887" cy="1215887"/>
          </a:xfrm>
          <a:prstGeom prst="rect">
            <a:avLst/>
          </a:prstGeom>
        </p:spPr>
      </p:pic>
      <p:pic>
        <p:nvPicPr>
          <p:cNvPr id="13" name="Graphic 12" descr="Star">
            <a:extLst>
              <a:ext uri="{FF2B5EF4-FFF2-40B4-BE49-F238E27FC236}">
                <a16:creationId xmlns:a16="http://schemas.microsoft.com/office/drawing/2014/main" id="{C22386C3-463C-495E-9DDE-5AE225AE148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40712" y="3761732"/>
            <a:ext cx="1215887" cy="1215887"/>
          </a:xfrm>
          <a:prstGeom prst="rect">
            <a:avLst/>
          </a:prstGeom>
        </p:spPr>
      </p:pic>
      <p:pic>
        <p:nvPicPr>
          <p:cNvPr id="14" name="Graphic 13" descr="Star">
            <a:extLst>
              <a:ext uri="{FF2B5EF4-FFF2-40B4-BE49-F238E27FC236}">
                <a16:creationId xmlns:a16="http://schemas.microsoft.com/office/drawing/2014/main" id="{7EEF6992-BB79-4F24-867C-FD27E23173F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64712" y="3422788"/>
            <a:ext cx="1215887" cy="1215887"/>
          </a:xfrm>
          <a:prstGeom prst="rect">
            <a:avLst/>
          </a:prstGeom>
        </p:spPr>
      </p:pic>
    </p:spTree>
    <p:extLst>
      <p:ext uri="{BB962C8B-B14F-4D97-AF65-F5344CB8AC3E}">
        <p14:creationId xmlns:p14="http://schemas.microsoft.com/office/powerpoint/2010/main" val="4151454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TotalTime>
  <Words>814</Words>
  <Application>Microsoft Office PowerPoint</Application>
  <PresentationFormat>Widescreen</PresentationFormat>
  <Paragraphs>67</Paragraphs>
  <Slides>15</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28</cp:revision>
  <dcterms:created xsi:type="dcterms:W3CDTF">2017-06-16T13:06:21Z</dcterms:created>
  <dcterms:modified xsi:type="dcterms:W3CDTF">2019-07-03T13:58:49Z</dcterms:modified>
</cp:coreProperties>
</file>