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79" r:id="rId3"/>
    <p:sldId id="257" r:id="rId4"/>
    <p:sldId id="258" r:id="rId5"/>
    <p:sldId id="259" r:id="rId6"/>
    <p:sldId id="260" r:id="rId7"/>
    <p:sldId id="261" r:id="rId8"/>
    <p:sldId id="262" r:id="rId9"/>
    <p:sldId id="263" r:id="rId10"/>
    <p:sldId id="280" r:id="rId11"/>
    <p:sldId id="281"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 variety of treatment modalities, which we will consider here.</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structural family therapy, the therapist examines and discusses who makes the rules, who sleeps where, and how decisions are made—a focus on the structure of the family itself. In strategic family therapy, the goal is to address a specific problem within the family that can be handled in a short amount of time.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21377138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Overall, there are a variety of different modalities that may be used in therapy.</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a:p>
        </p:txBody>
      </p:sp>
    </p:spTree>
    <p:extLst>
      <p:ext uri="{BB962C8B-B14F-4D97-AF65-F5344CB8AC3E}">
        <p14:creationId xmlns:p14="http://schemas.microsoft.com/office/powerpoint/2010/main" val="1355593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a person seeks treatment, he or she undergoes an intake, which is an assessment to determine clinical needs. In this session, the client’s needs are identified and issues, such </a:t>
            </a:r>
            <a:r>
              <a:rPr lang="en-US" sz="1200" kern="1200">
                <a:solidFill>
                  <a:schemeClr val="tx1"/>
                </a:solidFill>
                <a:effectLst/>
                <a:latin typeface="+mn-lt"/>
                <a:ea typeface="+mn-ea"/>
                <a:cs typeface="+mn-cs"/>
              </a:rPr>
              <a:t>as confidentiality </a:t>
            </a:r>
            <a:r>
              <a:rPr lang="en-US" sz="1200" kern="1200" dirty="0">
                <a:solidFill>
                  <a:schemeClr val="tx1"/>
                </a:solidFill>
                <a:effectLst/>
                <a:latin typeface="+mn-lt"/>
                <a:ea typeface="+mn-ea"/>
                <a:cs typeface="+mn-cs"/>
              </a:rPr>
              <a:t>and treatment goals, are discussed.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individual therapy, the client and clinician meet one-on-one for multiple sessions in order to explore feelings, work through life challenges, identify aspects of self to change, and set goals to meet those expectations. The amount of time spent in this type of therapy can vary widely with the person and the severity of the needs.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group therapy, a clinician meets together with several clients with similar problems. One benefit of group therapy is that it can reduce the degree of shame and isolation felt by the clients. There are, of course, some limitations in that people may not wish to talk in front of others. There may also be concerns about confidentiality.</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groups have a strong educational component, which are called psycho-educational groups. For example, a group for children whose parents have cancer may spend time educating the children about cancer and what to expect in the months or years to come.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Group dynamics can vary from having a relatively open structure to having set goals. A single person is often not the focus of an entire meeting, but instead, individuals take turns sharing their progress, conflicts, or goals.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Couples therapy involves two people in an intimate relationship who are having difficulties.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primary therapy used in couples is cognitive-behavioral therapy. The therapist helps the couple see their individual contributions to relationship conflicts and helps them determine ways to resolve those issues. Sometimes, the end result of such therapy is a determination that the couple should actually not be together.</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Family therapy is exactly as it sounds—it focuses on an entire family or even more than one family. The family is viewed as a system in which each individual has a role to play, which contributes to the larger issues. Goals include helping each family member cope and encouraging resolution and growth for both individual family members and the family as a whole.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209392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6.svg"/></Relationships>
</file>

<file path=ppt/slides/_rels/slide1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8" Type="http://schemas.openxmlformats.org/officeDocument/2006/relationships/image" Target="../media/image4.svg"/><Relationship Id="rId13" Type="http://schemas.openxmlformats.org/officeDocument/2006/relationships/image" Target="../media/image110.png"/><Relationship Id="rId3" Type="http://schemas.openxmlformats.org/officeDocument/2006/relationships/image" Target="../media/image5.png"/><Relationship Id="rId7" Type="http://schemas.openxmlformats.org/officeDocument/2006/relationships/image" Target="../media/image3.png"/><Relationship Id="rId12" Type="http://schemas.openxmlformats.org/officeDocument/2006/relationships/slide" Target="slide5.xml"/><Relationship Id="rId2" Type="http://schemas.openxmlformats.org/officeDocument/2006/relationships/notesSlide" Target="../notesSlides/notesSlide4.xml"/><Relationship Id="rId16" Type="http://schemas.openxmlformats.org/officeDocument/2006/relationships/image" Target="../media/image120.png"/><Relationship Id="rId1" Type="http://schemas.openxmlformats.org/officeDocument/2006/relationships/slideLayout" Target="../slideLayouts/slideLayout1.xml"/><Relationship Id="rId6" Type="http://schemas.openxmlformats.org/officeDocument/2006/relationships/image" Target="../media/image2.svg"/><Relationship Id="rId11" Type="http://schemas.openxmlformats.org/officeDocument/2006/relationships/image" Target="../media/image11.png"/><Relationship Id="rId5" Type="http://schemas.openxmlformats.org/officeDocument/2006/relationships/image" Target="../media/image1.png"/><Relationship Id="rId15" Type="http://schemas.openxmlformats.org/officeDocument/2006/relationships/slide" Target="slide6.xml"/><Relationship Id="rId10" Type="http://schemas.openxmlformats.org/officeDocument/2006/relationships/image" Target="../media/image10.svg"/><Relationship Id="rId4" Type="http://schemas.openxmlformats.org/officeDocument/2006/relationships/image" Target="../media/image6.svg"/><Relationship Id="rId9" Type="http://schemas.openxmlformats.org/officeDocument/2006/relationships/image" Target="../media/image9.png"/><Relationship Id="rId14" Type="http://schemas.openxmlformats.org/officeDocument/2006/relationships/image" Target="../media/image12.png"/></Relationships>
</file>

<file path=ppt/slides/_rels/slide5.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8" Type="http://schemas.openxmlformats.org/officeDocument/2006/relationships/image" Target="../media/image4.svg"/><Relationship Id="rId13" Type="http://schemas.openxmlformats.org/officeDocument/2006/relationships/image" Target="../media/image210.png"/><Relationship Id="rId3" Type="http://schemas.openxmlformats.org/officeDocument/2006/relationships/image" Target="../media/image5.png"/><Relationship Id="rId7" Type="http://schemas.openxmlformats.org/officeDocument/2006/relationships/image" Target="../media/image3.png"/><Relationship Id="rId12" Type="http://schemas.openxmlformats.org/officeDocument/2006/relationships/slide" Target="slide8.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svg"/><Relationship Id="rId11" Type="http://schemas.openxmlformats.org/officeDocument/2006/relationships/image" Target="../media/image21.png"/><Relationship Id="rId5" Type="http://schemas.openxmlformats.org/officeDocument/2006/relationships/image" Target="../media/image1.png"/><Relationship Id="rId10" Type="http://schemas.openxmlformats.org/officeDocument/2006/relationships/image" Target="../media/image20.svg"/><Relationship Id="rId4" Type="http://schemas.openxmlformats.org/officeDocument/2006/relationships/image" Target="../media/image6.svg"/><Relationship Id="rId9" Type="http://schemas.openxmlformats.org/officeDocument/2006/relationships/image" Target="../media/image19.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4.svg"/></Relationships>
</file>

<file path=ppt/slides/_rels/slide9.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40.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slide" Target="slide10.xml"/><Relationship Id="rId5" Type="http://schemas.openxmlformats.org/officeDocument/2006/relationships/image" Target="../media/image24.png"/><Relationship Id="rId4" Type="http://schemas.openxmlformats.org/officeDocument/2006/relationships/image" Target="../media/image2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Treatment Modalities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Family Therapy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A6AB22ED-AC71-40BC-A064-6B1476CADEC6}"/>
              </a:ext>
            </a:extLst>
          </p:cNvPr>
          <p:cNvSpPr txBox="1"/>
          <p:nvPr/>
        </p:nvSpPr>
        <p:spPr>
          <a:xfrm>
            <a:off x="2505075" y="1665357"/>
            <a:ext cx="2495548" cy="707886"/>
          </a:xfrm>
          <a:prstGeom prst="rect">
            <a:avLst/>
          </a:prstGeom>
          <a:solidFill>
            <a:schemeClr val="bg1">
              <a:lumMod val="75000"/>
            </a:schemeClr>
          </a:solidFill>
        </p:spPr>
        <p:txBody>
          <a:bodyPr wrap="square" rtlCol="0">
            <a:spAutoFit/>
          </a:bodyPr>
          <a:lstStyle/>
          <a:p>
            <a:pPr algn="ctr"/>
            <a:r>
              <a:rPr lang="en-US" sz="4000" b="1" dirty="0">
                <a:solidFill>
                  <a:schemeClr val="accent6">
                    <a:lumMod val="75000"/>
                  </a:schemeClr>
                </a:solidFill>
              </a:rPr>
              <a:t>Structural</a:t>
            </a:r>
          </a:p>
        </p:txBody>
      </p:sp>
      <p:sp>
        <p:nvSpPr>
          <p:cNvPr id="5" name="TextBox 4">
            <a:extLst>
              <a:ext uri="{FF2B5EF4-FFF2-40B4-BE49-F238E27FC236}">
                <a16:creationId xmlns:a16="http://schemas.microsoft.com/office/drawing/2014/main" id="{ABCEEE45-D4B3-4465-A2CC-B58C6940184C}"/>
              </a:ext>
            </a:extLst>
          </p:cNvPr>
          <p:cNvSpPr txBox="1"/>
          <p:nvPr/>
        </p:nvSpPr>
        <p:spPr>
          <a:xfrm>
            <a:off x="7191377" y="1665357"/>
            <a:ext cx="2495548" cy="707886"/>
          </a:xfrm>
          <a:prstGeom prst="rect">
            <a:avLst/>
          </a:prstGeom>
          <a:solidFill>
            <a:schemeClr val="bg1">
              <a:lumMod val="75000"/>
            </a:schemeClr>
          </a:solidFill>
        </p:spPr>
        <p:txBody>
          <a:bodyPr wrap="square" rtlCol="0">
            <a:spAutoFit/>
          </a:bodyPr>
          <a:lstStyle/>
          <a:p>
            <a:pPr algn="ctr"/>
            <a:r>
              <a:rPr lang="en-US" sz="4000" b="1" dirty="0">
                <a:solidFill>
                  <a:srgbClr val="FF0066"/>
                </a:solidFill>
              </a:rPr>
              <a:t>Strategic</a:t>
            </a:r>
          </a:p>
        </p:txBody>
      </p:sp>
      <p:sp>
        <p:nvSpPr>
          <p:cNvPr id="6" name="TextBox 5">
            <a:extLst>
              <a:ext uri="{FF2B5EF4-FFF2-40B4-BE49-F238E27FC236}">
                <a16:creationId xmlns:a16="http://schemas.microsoft.com/office/drawing/2014/main" id="{99CE2C43-07D9-4CD8-BC89-9306C888AE62}"/>
              </a:ext>
            </a:extLst>
          </p:cNvPr>
          <p:cNvSpPr txBox="1"/>
          <p:nvPr/>
        </p:nvSpPr>
        <p:spPr>
          <a:xfrm>
            <a:off x="2505075" y="2623364"/>
            <a:ext cx="2495548" cy="707886"/>
          </a:xfrm>
          <a:prstGeom prst="rect">
            <a:avLst/>
          </a:prstGeom>
          <a:noFill/>
        </p:spPr>
        <p:txBody>
          <a:bodyPr wrap="square" rtlCol="0">
            <a:spAutoFit/>
          </a:bodyPr>
          <a:lstStyle/>
          <a:p>
            <a:pPr algn="ctr"/>
            <a:r>
              <a:rPr lang="en-US" sz="4000" b="1" dirty="0">
                <a:solidFill>
                  <a:srgbClr val="7030A0"/>
                </a:solidFill>
              </a:rPr>
              <a:t>Rules</a:t>
            </a:r>
          </a:p>
        </p:txBody>
      </p:sp>
      <p:sp>
        <p:nvSpPr>
          <p:cNvPr id="7" name="TextBox 6">
            <a:extLst>
              <a:ext uri="{FF2B5EF4-FFF2-40B4-BE49-F238E27FC236}">
                <a16:creationId xmlns:a16="http://schemas.microsoft.com/office/drawing/2014/main" id="{8C3E6C73-F276-4405-80EA-FD7748275722}"/>
              </a:ext>
            </a:extLst>
          </p:cNvPr>
          <p:cNvSpPr txBox="1"/>
          <p:nvPr/>
        </p:nvSpPr>
        <p:spPr>
          <a:xfrm>
            <a:off x="2133599" y="3431501"/>
            <a:ext cx="3238500" cy="1323439"/>
          </a:xfrm>
          <a:prstGeom prst="rect">
            <a:avLst/>
          </a:prstGeom>
          <a:noFill/>
        </p:spPr>
        <p:txBody>
          <a:bodyPr wrap="square" rtlCol="0">
            <a:spAutoFit/>
          </a:bodyPr>
          <a:lstStyle/>
          <a:p>
            <a:pPr algn="ctr"/>
            <a:r>
              <a:rPr lang="en-US" sz="4000" b="1" dirty="0">
                <a:solidFill>
                  <a:srgbClr val="FF0066"/>
                </a:solidFill>
              </a:rPr>
              <a:t>Sleeping arrangements</a:t>
            </a:r>
          </a:p>
        </p:txBody>
      </p:sp>
      <p:sp>
        <p:nvSpPr>
          <p:cNvPr id="8" name="TextBox 7">
            <a:extLst>
              <a:ext uri="{FF2B5EF4-FFF2-40B4-BE49-F238E27FC236}">
                <a16:creationId xmlns:a16="http://schemas.microsoft.com/office/drawing/2014/main" id="{0259F787-FC35-4EF9-8F63-02070C212B9A}"/>
              </a:ext>
            </a:extLst>
          </p:cNvPr>
          <p:cNvSpPr txBox="1"/>
          <p:nvPr/>
        </p:nvSpPr>
        <p:spPr>
          <a:xfrm>
            <a:off x="2133599" y="4858732"/>
            <a:ext cx="3238500" cy="707886"/>
          </a:xfrm>
          <a:prstGeom prst="rect">
            <a:avLst/>
          </a:prstGeom>
          <a:noFill/>
        </p:spPr>
        <p:txBody>
          <a:bodyPr wrap="square" rtlCol="0">
            <a:spAutoFit/>
          </a:bodyPr>
          <a:lstStyle/>
          <a:p>
            <a:pPr algn="ctr"/>
            <a:r>
              <a:rPr lang="en-US" sz="4000" b="1" dirty="0">
                <a:solidFill>
                  <a:schemeClr val="accent2"/>
                </a:solidFill>
              </a:rPr>
              <a:t>Decisions</a:t>
            </a:r>
          </a:p>
        </p:txBody>
      </p:sp>
      <p:pic>
        <p:nvPicPr>
          <p:cNvPr id="3" name="Graphic 2" descr="Clock">
            <a:extLst>
              <a:ext uri="{FF2B5EF4-FFF2-40B4-BE49-F238E27FC236}">
                <a16:creationId xmlns:a16="http://schemas.microsoft.com/office/drawing/2014/main" id="{ED9DF1E4-A99A-428C-8502-19442ED17F2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191377" y="2667004"/>
            <a:ext cx="2495547" cy="2495547"/>
          </a:xfrm>
          <a:prstGeom prst="rect">
            <a:avLst/>
          </a:prstGeom>
        </p:spPr>
      </p:pic>
    </p:spTree>
    <p:extLst>
      <p:ext uri="{BB962C8B-B14F-4D97-AF65-F5344CB8AC3E}">
        <p14:creationId xmlns:p14="http://schemas.microsoft.com/office/powerpoint/2010/main" val="4106529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Treatment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le profile">
            <a:extLst>
              <a:ext uri="{FF2B5EF4-FFF2-40B4-BE49-F238E27FC236}">
                <a16:creationId xmlns:a16="http://schemas.microsoft.com/office/drawing/2014/main" id="{37CF7EC7-A4BE-47FC-ABC0-E1F1AEA8B3B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1823998"/>
            <a:ext cx="2690843" cy="2690843"/>
          </a:xfrm>
          <a:prstGeom prst="rect">
            <a:avLst/>
          </a:prstGeom>
        </p:spPr>
      </p:pic>
      <p:pic>
        <p:nvPicPr>
          <p:cNvPr id="5" name="Graphic 4" descr="Female Profile">
            <a:extLst>
              <a:ext uri="{FF2B5EF4-FFF2-40B4-BE49-F238E27FC236}">
                <a16:creationId xmlns:a16="http://schemas.microsoft.com/office/drawing/2014/main" id="{5BDF6ACD-A15C-498E-8B22-45413D62E7B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19983" y="1824013"/>
            <a:ext cx="2690829" cy="2690829"/>
          </a:xfrm>
          <a:prstGeom prst="rect">
            <a:avLst/>
          </a:prstGeom>
        </p:spPr>
      </p:pic>
      <p:pic>
        <p:nvPicPr>
          <p:cNvPr id="7" name="Graphic 6" descr="User">
            <a:extLst>
              <a:ext uri="{FF2B5EF4-FFF2-40B4-BE49-F238E27FC236}">
                <a16:creationId xmlns:a16="http://schemas.microsoft.com/office/drawing/2014/main" id="{C9A38F6A-5DAB-46A6-81FB-122CE024B4D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750578" y="1823999"/>
            <a:ext cx="2690843" cy="2690843"/>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Individual Therapy</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5" name="Graphic 4" descr="Male profile">
            <a:extLst>
              <a:ext uri="{FF2B5EF4-FFF2-40B4-BE49-F238E27FC236}">
                <a16:creationId xmlns:a16="http://schemas.microsoft.com/office/drawing/2014/main" id="{7EFD849D-3B82-421C-BDC3-7A358926667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26612" y="2483314"/>
            <a:ext cx="2690843" cy="2690843"/>
          </a:xfrm>
          <a:prstGeom prst="rect">
            <a:avLst/>
          </a:prstGeom>
        </p:spPr>
      </p:pic>
      <p:pic>
        <p:nvPicPr>
          <p:cNvPr id="6" name="Graphic 5" descr="Female Profile">
            <a:extLst>
              <a:ext uri="{FF2B5EF4-FFF2-40B4-BE49-F238E27FC236}">
                <a16:creationId xmlns:a16="http://schemas.microsoft.com/office/drawing/2014/main" id="{6391FC2C-7DD4-4428-AB6F-06670EF98A6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117423" y="2652688"/>
            <a:ext cx="2690829" cy="2690829"/>
          </a:xfrm>
          <a:prstGeom prst="rect">
            <a:avLst/>
          </a:prstGeom>
        </p:spPr>
      </p:pic>
      <p:pic>
        <p:nvPicPr>
          <p:cNvPr id="3" name="Graphic 2" descr="Chat">
            <a:extLst>
              <a:ext uri="{FF2B5EF4-FFF2-40B4-BE49-F238E27FC236}">
                <a16:creationId xmlns:a16="http://schemas.microsoft.com/office/drawing/2014/main" id="{62D79BAB-0240-4B40-88F7-6A9FEADC3D9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572018" y="930543"/>
            <a:ext cx="2690828" cy="2690828"/>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Group Therapy</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User">
            <a:extLst>
              <a:ext uri="{FF2B5EF4-FFF2-40B4-BE49-F238E27FC236}">
                <a16:creationId xmlns:a16="http://schemas.microsoft.com/office/drawing/2014/main" id="{9A56A758-E5F9-49CE-9FE0-1707BCA2E14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54708" y="4064512"/>
            <a:ext cx="2455043" cy="2455043"/>
          </a:xfrm>
          <a:prstGeom prst="rect">
            <a:avLst/>
          </a:prstGeom>
        </p:spPr>
      </p:pic>
      <p:pic>
        <p:nvPicPr>
          <p:cNvPr id="6" name="Graphic 5" descr="Male profile">
            <a:extLst>
              <a:ext uri="{FF2B5EF4-FFF2-40B4-BE49-F238E27FC236}">
                <a16:creationId xmlns:a16="http://schemas.microsoft.com/office/drawing/2014/main" id="{4D9770C9-B816-47CB-8BB5-4D357F3AF64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263220" y="3416999"/>
            <a:ext cx="2455043" cy="2455043"/>
          </a:xfrm>
          <a:prstGeom prst="rect">
            <a:avLst/>
          </a:prstGeom>
        </p:spPr>
      </p:pic>
      <p:pic>
        <p:nvPicPr>
          <p:cNvPr id="8" name="Graphic 7" descr="Female Profile">
            <a:extLst>
              <a:ext uri="{FF2B5EF4-FFF2-40B4-BE49-F238E27FC236}">
                <a16:creationId xmlns:a16="http://schemas.microsoft.com/office/drawing/2014/main" id="{38A7E2CD-08B2-44D3-BEC9-38CF7A1A559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366925" y="1335749"/>
            <a:ext cx="2633700" cy="2633700"/>
          </a:xfrm>
          <a:prstGeom prst="rect">
            <a:avLst/>
          </a:prstGeom>
        </p:spPr>
      </p:pic>
      <p:pic>
        <p:nvPicPr>
          <p:cNvPr id="10" name="Graphic 9" descr="School girl">
            <a:extLst>
              <a:ext uri="{FF2B5EF4-FFF2-40B4-BE49-F238E27FC236}">
                <a16:creationId xmlns:a16="http://schemas.microsoft.com/office/drawing/2014/main" id="{A7EC259E-CAB7-4AA4-9F95-BB716B7BCE3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988575" y="2237175"/>
            <a:ext cx="2383650" cy="2383650"/>
          </a:xfrm>
          <a:prstGeom prst="rect">
            <a:avLst/>
          </a:prstGeom>
        </p:spPr>
      </p:pic>
      <p:sp>
        <p:nvSpPr>
          <p:cNvPr id="11" name="TextBox 10">
            <a:extLst>
              <a:ext uri="{FF2B5EF4-FFF2-40B4-BE49-F238E27FC236}">
                <a16:creationId xmlns:a16="http://schemas.microsoft.com/office/drawing/2014/main" id="{DBE52E22-67C4-4CF4-967A-AA0A0330E97A}"/>
              </a:ext>
            </a:extLst>
          </p:cNvPr>
          <p:cNvSpPr txBox="1"/>
          <p:nvPr/>
        </p:nvSpPr>
        <p:spPr>
          <a:xfrm>
            <a:off x="6642537" y="1944713"/>
            <a:ext cx="4315324" cy="707886"/>
          </a:xfrm>
          <a:prstGeom prst="rect">
            <a:avLst/>
          </a:prstGeom>
          <a:noFill/>
        </p:spPr>
        <p:txBody>
          <a:bodyPr wrap="square" rtlCol="0">
            <a:spAutoFit/>
          </a:bodyPr>
          <a:lstStyle/>
          <a:p>
            <a:pPr algn="ctr"/>
            <a:r>
              <a:rPr lang="en-US" sz="4000" b="1" dirty="0">
                <a:solidFill>
                  <a:srgbClr val="7030A0"/>
                </a:solidFill>
              </a:rPr>
              <a:t>Not open to talking</a:t>
            </a:r>
          </a:p>
        </p:txBody>
      </p:sp>
      <p:sp>
        <p:nvSpPr>
          <p:cNvPr id="14" name="TextBox 13">
            <a:extLst>
              <a:ext uri="{FF2B5EF4-FFF2-40B4-BE49-F238E27FC236}">
                <a16:creationId xmlns:a16="http://schemas.microsoft.com/office/drawing/2014/main" id="{569FEF7A-CE86-496D-A957-8DDBA7BAB927}"/>
              </a:ext>
            </a:extLst>
          </p:cNvPr>
          <p:cNvSpPr txBox="1"/>
          <p:nvPr/>
        </p:nvSpPr>
        <p:spPr>
          <a:xfrm>
            <a:off x="6642537" y="3075057"/>
            <a:ext cx="4315324" cy="707886"/>
          </a:xfrm>
          <a:prstGeom prst="rect">
            <a:avLst/>
          </a:prstGeom>
          <a:noFill/>
        </p:spPr>
        <p:txBody>
          <a:bodyPr wrap="square" rtlCol="0">
            <a:spAutoFit/>
          </a:bodyPr>
          <a:lstStyle/>
          <a:p>
            <a:pPr algn="ctr"/>
            <a:r>
              <a:rPr lang="en-US" sz="4000" b="1" dirty="0">
                <a:solidFill>
                  <a:srgbClr val="002060"/>
                </a:solidFill>
              </a:rPr>
              <a:t>Confidentiality</a:t>
            </a:r>
          </a:p>
        </p:txBody>
      </p:sp>
      <mc:AlternateContent xmlns:mc="http://schemas.openxmlformats.org/markup-compatibility/2006" xmlns:pslz="http://schemas.microsoft.com/office/powerpoint/2016/slidezoom">
        <mc:Choice Requires="pslz">
          <p:graphicFrame>
            <p:nvGraphicFramePr>
              <p:cNvPr id="13" name="Slide Zoom 12">
                <a:extLst>
                  <a:ext uri="{FF2B5EF4-FFF2-40B4-BE49-F238E27FC236}">
                    <a16:creationId xmlns:a16="http://schemas.microsoft.com/office/drawing/2014/main" id="{CD7D3CD5-B6C7-4295-B1D3-BA53831552DA}"/>
                  </a:ext>
                </a:extLst>
              </p:cNvPr>
              <p:cNvGraphicFramePr>
                <a:graphicFrameLocks noChangeAspect="1"/>
              </p:cNvGraphicFramePr>
              <p:nvPr>
                <p:extLst>
                  <p:ext uri="{D42A27DB-BD31-4B8C-83A1-F6EECF244321}">
                    <p14:modId xmlns:p14="http://schemas.microsoft.com/office/powerpoint/2010/main" val="727582302"/>
                  </p:ext>
                </p:extLst>
              </p:nvPr>
            </p:nvGraphicFramePr>
            <p:xfrm>
              <a:off x="9042647" y="3821545"/>
              <a:ext cx="3048000" cy="1714500"/>
            </p:xfrm>
            <a:graphic>
              <a:graphicData uri="http://schemas.microsoft.com/office/powerpoint/2016/slidezoom">
                <pslz:sldZm>
                  <pslz:sldZmObj sldId="260" cId="3345614148">
                    <pslz:zmPr id="{8D45AE33-52B9-49B4-9A5E-A6E8999DAE84}" returnToParent="0" transitionDur="1000">
                      <p166:blipFill xmlns:p166="http://schemas.microsoft.com/office/powerpoint/2016/6/main">
                        <a:blip r:embed="rId11"/>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13" name="Slide Zoom 12">
                <a:hlinkClick r:id="rId12" action="ppaction://hlinksldjump"/>
                <a:extLst>
                  <a:ext uri="{FF2B5EF4-FFF2-40B4-BE49-F238E27FC236}">
                    <a16:creationId xmlns:a16="http://schemas.microsoft.com/office/drawing/2014/main" id="{CD7D3CD5-B6C7-4295-B1D3-BA53831552DA}"/>
                  </a:ext>
                </a:extLst>
              </p:cNvPr>
              <p:cNvPicPr>
                <a:picLocks noGrp="1" noRot="1" noChangeAspect="1" noMove="1" noResize="1" noEditPoints="1" noAdjustHandles="1" noChangeArrowheads="1" noChangeShapeType="1"/>
              </p:cNvPicPr>
              <p:nvPr/>
            </p:nvPicPr>
            <p:blipFill>
              <a:blip r:embed="rId13"/>
              <a:stretch>
                <a:fillRect/>
              </a:stretch>
            </p:blipFill>
            <p:spPr>
              <a:xfrm>
                <a:off x="9042647" y="3821545"/>
                <a:ext cx="3048000" cy="1714500"/>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16" name="Slide Zoom 15">
                <a:extLst>
                  <a:ext uri="{FF2B5EF4-FFF2-40B4-BE49-F238E27FC236}">
                    <a16:creationId xmlns:a16="http://schemas.microsoft.com/office/drawing/2014/main" id="{26F74115-29EC-4437-AF25-52394B3C848F}"/>
                  </a:ext>
                </a:extLst>
              </p:cNvPr>
              <p:cNvGraphicFramePr>
                <a:graphicFrameLocks noChangeAspect="1"/>
              </p:cNvGraphicFramePr>
              <p:nvPr>
                <p:extLst>
                  <p:ext uri="{D42A27DB-BD31-4B8C-83A1-F6EECF244321}">
                    <p14:modId xmlns:p14="http://schemas.microsoft.com/office/powerpoint/2010/main" val="2458126915"/>
                  </p:ext>
                </p:extLst>
              </p:nvPr>
            </p:nvGraphicFramePr>
            <p:xfrm>
              <a:off x="5777239" y="5000300"/>
              <a:ext cx="3048000" cy="1714500"/>
            </p:xfrm>
            <a:graphic>
              <a:graphicData uri="http://schemas.microsoft.com/office/powerpoint/2016/slidezoom">
                <pslz:sldZm>
                  <pslz:sldZmObj sldId="261" cId="4008944314">
                    <pslz:zmPr id="{161E8ACF-C922-4CFE-8078-02969F8D975C}" returnToParent="0" transitionDur="1000">
                      <p166:blipFill xmlns:p166="http://schemas.microsoft.com/office/powerpoint/2016/6/main">
                        <a:blip r:embed="rId14"/>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16" name="Slide Zoom 15">
                <a:hlinkClick r:id="rId15" action="ppaction://hlinksldjump"/>
                <a:extLst>
                  <a:ext uri="{FF2B5EF4-FFF2-40B4-BE49-F238E27FC236}">
                    <a16:creationId xmlns:a16="http://schemas.microsoft.com/office/drawing/2014/main" id="{26F74115-29EC-4437-AF25-52394B3C848F}"/>
                  </a:ext>
                </a:extLst>
              </p:cNvPr>
              <p:cNvPicPr>
                <a:picLocks noGrp="1" noRot="1" noChangeAspect="1" noMove="1" noResize="1" noEditPoints="1" noAdjustHandles="1" noChangeArrowheads="1" noChangeShapeType="1"/>
              </p:cNvPicPr>
              <p:nvPr/>
            </p:nvPicPr>
            <p:blipFill>
              <a:blip r:embed="rId16"/>
              <a:stretch>
                <a:fillRect/>
              </a:stretch>
            </p:blipFill>
            <p:spPr>
              <a:xfrm>
                <a:off x="5777239" y="5000300"/>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Group Therapy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BAA01205-E080-4811-868B-323EE08EBCBA}"/>
              </a:ext>
            </a:extLst>
          </p:cNvPr>
          <p:cNvSpPr txBox="1"/>
          <p:nvPr/>
        </p:nvSpPr>
        <p:spPr>
          <a:xfrm>
            <a:off x="2357379" y="1629715"/>
            <a:ext cx="7477242" cy="707886"/>
          </a:xfrm>
          <a:prstGeom prst="rect">
            <a:avLst/>
          </a:prstGeom>
          <a:noFill/>
        </p:spPr>
        <p:txBody>
          <a:bodyPr wrap="square" rtlCol="0">
            <a:spAutoFit/>
          </a:bodyPr>
          <a:lstStyle/>
          <a:p>
            <a:pPr algn="ctr"/>
            <a:r>
              <a:rPr lang="en-US" sz="4000" b="1" dirty="0">
                <a:solidFill>
                  <a:srgbClr val="002060"/>
                </a:solidFill>
              </a:rPr>
              <a:t>Psycho-educational Groups</a:t>
            </a:r>
          </a:p>
        </p:txBody>
      </p:sp>
      <p:pic>
        <p:nvPicPr>
          <p:cNvPr id="3" name="Graphic 2" descr="Man">
            <a:extLst>
              <a:ext uri="{FF2B5EF4-FFF2-40B4-BE49-F238E27FC236}">
                <a16:creationId xmlns:a16="http://schemas.microsoft.com/office/drawing/2014/main" id="{4164EC9F-59DD-4AD3-8243-DD55D4DE4E15}"/>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17910"/>
          <a:stretch/>
        </p:blipFill>
        <p:spPr>
          <a:xfrm>
            <a:off x="1115961" y="2337601"/>
            <a:ext cx="2895542" cy="2376947"/>
          </a:xfrm>
          <a:prstGeom prst="rect">
            <a:avLst/>
          </a:prstGeom>
        </p:spPr>
      </p:pic>
      <p:pic>
        <p:nvPicPr>
          <p:cNvPr id="6" name="Graphic 5" descr="Woman">
            <a:extLst>
              <a:ext uri="{FF2B5EF4-FFF2-40B4-BE49-F238E27FC236}">
                <a16:creationId xmlns:a16="http://schemas.microsoft.com/office/drawing/2014/main" id="{4EC7CCE5-A0EC-4285-AFD1-5572A5704993}"/>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b="13322"/>
          <a:stretch/>
        </p:blipFill>
        <p:spPr>
          <a:xfrm>
            <a:off x="2190194" y="2829407"/>
            <a:ext cx="2895542" cy="2509802"/>
          </a:xfrm>
          <a:prstGeom prst="rect">
            <a:avLst/>
          </a:prstGeom>
        </p:spPr>
      </p:pic>
      <p:pic>
        <p:nvPicPr>
          <p:cNvPr id="8" name="Graphic 7" descr="Daily calendar">
            <a:extLst>
              <a:ext uri="{FF2B5EF4-FFF2-40B4-BE49-F238E27FC236}">
                <a16:creationId xmlns:a16="http://schemas.microsoft.com/office/drawing/2014/main" id="{5975F755-E954-48FD-B9DA-C340B51BB72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975987" y="2971800"/>
            <a:ext cx="2748292" cy="2748292"/>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Group Therapy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Female Profile">
            <a:extLst>
              <a:ext uri="{FF2B5EF4-FFF2-40B4-BE49-F238E27FC236}">
                <a16:creationId xmlns:a16="http://schemas.microsoft.com/office/drawing/2014/main" id="{203DD30C-334A-4B04-BD3F-DEC63C1E444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45725" y="1304924"/>
            <a:ext cx="2495549" cy="2495549"/>
          </a:xfrm>
          <a:prstGeom prst="rect">
            <a:avLst/>
          </a:prstGeom>
        </p:spPr>
      </p:pic>
      <p:pic>
        <p:nvPicPr>
          <p:cNvPr id="5" name="Graphic 4" descr="School girl">
            <a:extLst>
              <a:ext uri="{FF2B5EF4-FFF2-40B4-BE49-F238E27FC236}">
                <a16:creationId xmlns:a16="http://schemas.microsoft.com/office/drawing/2014/main" id="{A7B80191-9F0E-4FF1-8876-CAF68075DA5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48225" y="3057527"/>
            <a:ext cx="2495549" cy="2495549"/>
          </a:xfrm>
          <a:prstGeom prst="rect">
            <a:avLst/>
          </a:prstGeom>
        </p:spPr>
      </p:pic>
      <p:pic>
        <p:nvPicPr>
          <p:cNvPr id="8" name="Graphic 7" descr="Female Profile">
            <a:extLst>
              <a:ext uri="{FF2B5EF4-FFF2-40B4-BE49-F238E27FC236}">
                <a16:creationId xmlns:a16="http://schemas.microsoft.com/office/drawing/2014/main" id="{5D117875-8C55-4FC5-9930-429379EF169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41274" y="1924049"/>
            <a:ext cx="2495549" cy="2495549"/>
          </a:xfrm>
          <a:prstGeom prst="rect">
            <a:avLst/>
          </a:prstGeom>
        </p:spPr>
      </p:pic>
      <p:sp>
        <p:nvSpPr>
          <p:cNvPr id="6" name="TextBox 5">
            <a:extLst>
              <a:ext uri="{FF2B5EF4-FFF2-40B4-BE49-F238E27FC236}">
                <a16:creationId xmlns:a16="http://schemas.microsoft.com/office/drawing/2014/main" id="{2164D188-FF1D-48CB-9460-B03F6BC51016}"/>
              </a:ext>
            </a:extLst>
          </p:cNvPr>
          <p:cNvSpPr txBox="1"/>
          <p:nvPr/>
        </p:nvSpPr>
        <p:spPr>
          <a:xfrm>
            <a:off x="2058601" y="2349641"/>
            <a:ext cx="1476375" cy="707886"/>
          </a:xfrm>
          <a:prstGeom prst="rect">
            <a:avLst/>
          </a:prstGeom>
          <a:noFill/>
        </p:spPr>
        <p:txBody>
          <a:bodyPr wrap="square" rtlCol="0">
            <a:spAutoFit/>
          </a:bodyPr>
          <a:lstStyle/>
          <a:p>
            <a:pPr algn="ctr"/>
            <a:r>
              <a:rPr lang="en-US" sz="4000" b="1" dirty="0"/>
              <a:t>Open</a:t>
            </a:r>
          </a:p>
        </p:txBody>
      </p:sp>
      <p:sp>
        <p:nvSpPr>
          <p:cNvPr id="10" name="TextBox 9">
            <a:extLst>
              <a:ext uri="{FF2B5EF4-FFF2-40B4-BE49-F238E27FC236}">
                <a16:creationId xmlns:a16="http://schemas.microsoft.com/office/drawing/2014/main" id="{A979A592-361F-42AE-86BB-9E27AA0AAF7D}"/>
              </a:ext>
            </a:extLst>
          </p:cNvPr>
          <p:cNvSpPr txBox="1"/>
          <p:nvPr/>
        </p:nvSpPr>
        <p:spPr>
          <a:xfrm>
            <a:off x="8446274" y="2349641"/>
            <a:ext cx="2495548" cy="707886"/>
          </a:xfrm>
          <a:prstGeom prst="rect">
            <a:avLst/>
          </a:prstGeom>
          <a:noFill/>
        </p:spPr>
        <p:txBody>
          <a:bodyPr wrap="square" rtlCol="0">
            <a:spAutoFit/>
          </a:bodyPr>
          <a:lstStyle/>
          <a:p>
            <a:pPr algn="ctr"/>
            <a:r>
              <a:rPr lang="en-US" sz="4000" b="1" dirty="0"/>
              <a:t>Set Goals</a:t>
            </a:r>
          </a:p>
        </p:txBody>
      </p:sp>
      <p:cxnSp>
        <p:nvCxnSpPr>
          <p:cNvPr id="9" name="Straight Arrow Connector 8">
            <a:extLst>
              <a:ext uri="{FF2B5EF4-FFF2-40B4-BE49-F238E27FC236}">
                <a16:creationId xmlns:a16="http://schemas.microsoft.com/office/drawing/2014/main" id="{EA0E5C19-0023-42F5-9B83-FD067343C4CA}"/>
              </a:ext>
            </a:extLst>
          </p:cNvPr>
          <p:cNvCxnSpPr/>
          <p:nvPr/>
        </p:nvCxnSpPr>
        <p:spPr>
          <a:xfrm flipH="1">
            <a:off x="5631674" y="1678583"/>
            <a:ext cx="609600" cy="380999"/>
          </a:xfrm>
          <a:prstGeom prst="straightConnector1">
            <a:avLst/>
          </a:prstGeom>
          <a:ln w="95250" cap="rnd">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B68FF2F0-FFE3-49A3-9E0D-35C4F4D9755D}"/>
              </a:ext>
            </a:extLst>
          </p:cNvPr>
          <p:cNvCxnSpPr>
            <a:cxnSpLocks/>
          </p:cNvCxnSpPr>
          <p:nvPr/>
        </p:nvCxnSpPr>
        <p:spPr>
          <a:xfrm flipH="1" flipV="1">
            <a:off x="8081959" y="3042850"/>
            <a:ext cx="733424" cy="520285"/>
          </a:xfrm>
          <a:prstGeom prst="straightConnector1">
            <a:avLst/>
          </a:prstGeom>
          <a:ln w="95250" cap="rnd">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CECAE8D-8B8E-47D4-A42B-E47FB8A73EDC}"/>
              </a:ext>
            </a:extLst>
          </p:cNvPr>
          <p:cNvCxnSpPr>
            <a:cxnSpLocks/>
          </p:cNvCxnSpPr>
          <p:nvPr/>
        </p:nvCxnSpPr>
        <p:spPr>
          <a:xfrm flipV="1">
            <a:off x="4591051" y="3967488"/>
            <a:ext cx="804898" cy="228600"/>
          </a:xfrm>
          <a:prstGeom prst="straightConnector1">
            <a:avLst/>
          </a:prstGeom>
          <a:ln w="95250" cap="rn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Couples Therapy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User">
            <a:extLst>
              <a:ext uri="{FF2B5EF4-FFF2-40B4-BE49-F238E27FC236}">
                <a16:creationId xmlns:a16="http://schemas.microsoft.com/office/drawing/2014/main" id="{6401E151-BFE0-4B85-B74D-2C6F1203875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00860" y="2697541"/>
            <a:ext cx="1300200" cy="1300200"/>
          </a:xfrm>
          <a:prstGeom prst="rect">
            <a:avLst/>
          </a:prstGeom>
        </p:spPr>
      </p:pic>
      <p:pic>
        <p:nvPicPr>
          <p:cNvPr id="5" name="Graphic 4" descr="Male profile">
            <a:extLst>
              <a:ext uri="{FF2B5EF4-FFF2-40B4-BE49-F238E27FC236}">
                <a16:creationId xmlns:a16="http://schemas.microsoft.com/office/drawing/2014/main" id="{6F804CE9-683F-4734-8CA7-5DAAD619F2C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190943" y="2697542"/>
            <a:ext cx="1300201" cy="1300201"/>
          </a:xfrm>
          <a:prstGeom prst="rect">
            <a:avLst/>
          </a:prstGeom>
        </p:spPr>
      </p:pic>
      <p:pic>
        <p:nvPicPr>
          <p:cNvPr id="7" name="Graphic 6" descr="Female Profile">
            <a:extLst>
              <a:ext uri="{FF2B5EF4-FFF2-40B4-BE49-F238E27FC236}">
                <a16:creationId xmlns:a16="http://schemas.microsoft.com/office/drawing/2014/main" id="{98D5D508-649A-4D69-98BE-C7431F26B42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90943" y="1267625"/>
            <a:ext cx="1300201" cy="1300201"/>
          </a:xfrm>
          <a:prstGeom prst="rect">
            <a:avLst/>
          </a:prstGeom>
        </p:spPr>
      </p:pic>
      <p:pic>
        <p:nvPicPr>
          <p:cNvPr id="10" name="Graphic 9" descr="Female Profile">
            <a:extLst>
              <a:ext uri="{FF2B5EF4-FFF2-40B4-BE49-F238E27FC236}">
                <a16:creationId xmlns:a16="http://schemas.microsoft.com/office/drawing/2014/main" id="{885B36A1-A9E6-4AEF-BFA2-C23FD00B089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700858" y="1267624"/>
            <a:ext cx="1300202" cy="1300202"/>
          </a:xfrm>
          <a:prstGeom prst="rect">
            <a:avLst/>
          </a:prstGeom>
        </p:spPr>
      </p:pic>
      <p:pic>
        <p:nvPicPr>
          <p:cNvPr id="11" name="Graphic 10" descr="User">
            <a:extLst>
              <a:ext uri="{FF2B5EF4-FFF2-40B4-BE49-F238E27FC236}">
                <a16:creationId xmlns:a16="http://schemas.microsoft.com/office/drawing/2014/main" id="{49FFEE6E-7A9D-4841-90B8-3132DA898F6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90943" y="4127459"/>
            <a:ext cx="1300200" cy="1300200"/>
          </a:xfrm>
          <a:prstGeom prst="rect">
            <a:avLst/>
          </a:prstGeom>
        </p:spPr>
      </p:pic>
      <p:pic>
        <p:nvPicPr>
          <p:cNvPr id="12" name="Graphic 11" descr="Female Profile">
            <a:extLst>
              <a:ext uri="{FF2B5EF4-FFF2-40B4-BE49-F238E27FC236}">
                <a16:creationId xmlns:a16="http://schemas.microsoft.com/office/drawing/2014/main" id="{9EBC3C3B-982C-4B84-9428-A667FCC7FBC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700859" y="4127458"/>
            <a:ext cx="1300201" cy="1300201"/>
          </a:xfrm>
          <a:prstGeom prst="rect">
            <a:avLst/>
          </a:prstGeom>
        </p:spPr>
      </p:pic>
      <p:pic>
        <p:nvPicPr>
          <p:cNvPr id="9" name="Graphic 8" descr="Heart">
            <a:extLst>
              <a:ext uri="{FF2B5EF4-FFF2-40B4-BE49-F238E27FC236}">
                <a16:creationId xmlns:a16="http://schemas.microsoft.com/office/drawing/2014/main" id="{189240CD-E0D5-46A5-8C4F-10D530D28F7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638801" y="1571625"/>
            <a:ext cx="914400" cy="914400"/>
          </a:xfrm>
          <a:prstGeom prst="rect">
            <a:avLst/>
          </a:prstGeom>
        </p:spPr>
      </p:pic>
      <p:pic>
        <p:nvPicPr>
          <p:cNvPr id="15" name="Graphic 14" descr="Heart">
            <a:extLst>
              <a:ext uri="{FF2B5EF4-FFF2-40B4-BE49-F238E27FC236}">
                <a16:creationId xmlns:a16="http://schemas.microsoft.com/office/drawing/2014/main" id="{8D288611-9973-4A1E-A8BD-AE8A060E9A9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638800" y="3083341"/>
            <a:ext cx="914400" cy="914400"/>
          </a:xfrm>
          <a:prstGeom prst="rect">
            <a:avLst/>
          </a:prstGeom>
        </p:spPr>
      </p:pic>
      <p:pic>
        <p:nvPicPr>
          <p:cNvPr id="16" name="Graphic 15" descr="Heart">
            <a:extLst>
              <a:ext uri="{FF2B5EF4-FFF2-40B4-BE49-F238E27FC236}">
                <a16:creationId xmlns:a16="http://schemas.microsoft.com/office/drawing/2014/main" id="{B5675FD4-88DC-4F7C-8B24-00C815A117E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638800" y="4422983"/>
            <a:ext cx="914400" cy="914400"/>
          </a:xfrm>
          <a:prstGeom prst="rect">
            <a:avLst/>
          </a:prstGeom>
        </p:spPr>
      </p:pic>
      <mc:AlternateContent xmlns:mc="http://schemas.openxmlformats.org/markup-compatibility/2006" xmlns:pslz="http://schemas.microsoft.com/office/powerpoint/2016/slidezoom">
        <mc:Choice Requires="pslz">
          <p:graphicFrame>
            <p:nvGraphicFramePr>
              <p:cNvPr id="14" name="Slide Zoom 13">
                <a:extLst>
                  <a:ext uri="{FF2B5EF4-FFF2-40B4-BE49-F238E27FC236}">
                    <a16:creationId xmlns:a16="http://schemas.microsoft.com/office/drawing/2014/main" id="{33FCE202-314A-4597-86F1-E8B7F7319D15}"/>
                  </a:ext>
                </a:extLst>
              </p:cNvPr>
              <p:cNvGraphicFramePr>
                <a:graphicFrameLocks noChangeAspect="1"/>
              </p:cNvGraphicFramePr>
              <p:nvPr>
                <p:extLst>
                  <p:ext uri="{D42A27DB-BD31-4B8C-83A1-F6EECF244321}">
                    <p14:modId xmlns:p14="http://schemas.microsoft.com/office/powerpoint/2010/main" val="3183011147"/>
                  </p:ext>
                </p:extLst>
              </p:nvPr>
            </p:nvGraphicFramePr>
            <p:xfrm>
              <a:off x="538085" y="4705350"/>
              <a:ext cx="3048000" cy="1714500"/>
            </p:xfrm>
            <a:graphic>
              <a:graphicData uri="http://schemas.microsoft.com/office/powerpoint/2016/slidezoom">
                <pslz:sldZm>
                  <pslz:sldZmObj sldId="263" cId="2774767887">
                    <pslz:zmPr id="{3B68C8B0-118E-40E9-B121-B2502386C0E8}" returnToParent="0" transitionDur="1000">
                      <p166:blipFill xmlns:p166="http://schemas.microsoft.com/office/powerpoint/2016/6/main">
                        <a:blip r:embed="rId11"/>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14" name="Slide Zoom 13">
                <a:hlinkClick r:id="rId12" action="ppaction://hlinksldjump"/>
                <a:extLst>
                  <a:ext uri="{FF2B5EF4-FFF2-40B4-BE49-F238E27FC236}">
                    <a16:creationId xmlns:a16="http://schemas.microsoft.com/office/drawing/2014/main" id="{33FCE202-314A-4597-86F1-E8B7F7319D15}"/>
                  </a:ext>
                </a:extLst>
              </p:cNvPr>
              <p:cNvPicPr>
                <a:picLocks noGrp="1" noRot="1" noChangeAspect="1" noMove="1" noResize="1" noEditPoints="1" noAdjustHandles="1" noChangeArrowheads="1" noChangeShapeType="1"/>
              </p:cNvPicPr>
              <p:nvPr/>
            </p:nvPicPr>
            <p:blipFill>
              <a:blip r:embed="rId13"/>
              <a:stretch>
                <a:fillRect/>
              </a:stretch>
            </p:blipFill>
            <p:spPr>
              <a:xfrm>
                <a:off x="538085" y="4705350"/>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Couples Therapy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Female Profile">
            <a:extLst>
              <a:ext uri="{FF2B5EF4-FFF2-40B4-BE49-F238E27FC236}">
                <a16:creationId xmlns:a16="http://schemas.microsoft.com/office/drawing/2014/main" id="{070A01FD-0CE3-482C-8FC1-0E079E049D1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19397" y="2201075"/>
            <a:ext cx="2609907" cy="2609907"/>
          </a:xfrm>
          <a:prstGeom prst="rect">
            <a:avLst/>
          </a:prstGeom>
        </p:spPr>
      </p:pic>
      <p:pic>
        <p:nvPicPr>
          <p:cNvPr id="5" name="Graphic 4" descr="Male profile">
            <a:extLst>
              <a:ext uri="{FF2B5EF4-FFF2-40B4-BE49-F238E27FC236}">
                <a16:creationId xmlns:a16="http://schemas.microsoft.com/office/drawing/2014/main" id="{D57F0E0B-9D70-4BEA-B65D-56E20628187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62698" y="2800289"/>
            <a:ext cx="1809807" cy="1809807"/>
          </a:xfrm>
          <a:prstGeom prst="rect">
            <a:avLst/>
          </a:prstGeom>
        </p:spPr>
      </p:pic>
      <p:pic>
        <p:nvPicPr>
          <p:cNvPr id="6" name="Graphic 5" descr="Female Profile">
            <a:extLst>
              <a:ext uri="{FF2B5EF4-FFF2-40B4-BE49-F238E27FC236}">
                <a16:creationId xmlns:a16="http://schemas.microsoft.com/office/drawing/2014/main" id="{E6B54940-F892-4061-A67D-5D408D3E09D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715250" y="2524095"/>
            <a:ext cx="1809807" cy="1809807"/>
          </a:xfrm>
          <a:prstGeom prst="rect">
            <a:avLst/>
          </a:prstGeom>
        </p:spPr>
      </p:pic>
      <p:sp>
        <p:nvSpPr>
          <p:cNvPr id="2" name="Multiplication Sign 1">
            <a:extLst>
              <a:ext uri="{FF2B5EF4-FFF2-40B4-BE49-F238E27FC236}">
                <a16:creationId xmlns:a16="http://schemas.microsoft.com/office/drawing/2014/main" id="{00524E83-2492-42CB-B308-86CA0CF9061B}"/>
              </a:ext>
            </a:extLst>
          </p:cNvPr>
          <p:cNvSpPr/>
          <p:nvPr/>
        </p:nvSpPr>
        <p:spPr>
          <a:xfrm>
            <a:off x="7343803" y="3428998"/>
            <a:ext cx="1276350" cy="1181097"/>
          </a:xfrm>
          <a:prstGeom prst="mathMultiply">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Family Therapy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Users">
            <a:extLst>
              <a:ext uri="{FF2B5EF4-FFF2-40B4-BE49-F238E27FC236}">
                <a16:creationId xmlns:a16="http://schemas.microsoft.com/office/drawing/2014/main" id="{24A83D9E-769C-4D21-94A6-149FA89E7AD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24100" y="1524000"/>
            <a:ext cx="2362200" cy="2362200"/>
          </a:xfrm>
          <a:prstGeom prst="rect">
            <a:avLst/>
          </a:prstGeom>
        </p:spPr>
      </p:pic>
      <p:pic>
        <p:nvPicPr>
          <p:cNvPr id="6" name="Graphic 5" descr="Users">
            <a:extLst>
              <a:ext uri="{FF2B5EF4-FFF2-40B4-BE49-F238E27FC236}">
                <a16:creationId xmlns:a16="http://schemas.microsoft.com/office/drawing/2014/main" id="{9ECC1D7B-226A-4A88-8D4C-BDCF027E895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33800" y="2486025"/>
            <a:ext cx="2362200" cy="2362200"/>
          </a:xfrm>
          <a:prstGeom prst="rect">
            <a:avLst/>
          </a:prstGeom>
        </p:spPr>
      </p:pic>
      <p:sp>
        <p:nvSpPr>
          <p:cNvPr id="7" name="TextBox 6">
            <a:extLst>
              <a:ext uri="{FF2B5EF4-FFF2-40B4-BE49-F238E27FC236}">
                <a16:creationId xmlns:a16="http://schemas.microsoft.com/office/drawing/2014/main" id="{7BBCA080-280F-4301-B5F1-7A1AA867A25E}"/>
              </a:ext>
            </a:extLst>
          </p:cNvPr>
          <p:cNvSpPr txBox="1"/>
          <p:nvPr/>
        </p:nvSpPr>
        <p:spPr>
          <a:xfrm>
            <a:off x="7505700" y="2132082"/>
            <a:ext cx="2495548" cy="707886"/>
          </a:xfrm>
          <a:prstGeom prst="rect">
            <a:avLst/>
          </a:prstGeom>
          <a:noFill/>
        </p:spPr>
        <p:txBody>
          <a:bodyPr wrap="square" rtlCol="0">
            <a:spAutoFit/>
          </a:bodyPr>
          <a:lstStyle/>
          <a:p>
            <a:pPr algn="ctr"/>
            <a:r>
              <a:rPr lang="en-US" sz="4000" b="1" dirty="0">
                <a:solidFill>
                  <a:schemeClr val="accent6">
                    <a:lumMod val="75000"/>
                  </a:schemeClr>
                </a:solidFill>
              </a:rPr>
              <a:t>Coping</a:t>
            </a:r>
          </a:p>
        </p:txBody>
      </p:sp>
      <p:sp>
        <p:nvSpPr>
          <p:cNvPr id="8" name="TextBox 7">
            <a:extLst>
              <a:ext uri="{FF2B5EF4-FFF2-40B4-BE49-F238E27FC236}">
                <a16:creationId xmlns:a16="http://schemas.microsoft.com/office/drawing/2014/main" id="{9E35AE24-642F-4B04-8F48-278C26552C93}"/>
              </a:ext>
            </a:extLst>
          </p:cNvPr>
          <p:cNvSpPr txBox="1"/>
          <p:nvPr/>
        </p:nvSpPr>
        <p:spPr>
          <a:xfrm>
            <a:off x="7505700" y="3075057"/>
            <a:ext cx="2495548" cy="707886"/>
          </a:xfrm>
          <a:prstGeom prst="rect">
            <a:avLst/>
          </a:prstGeom>
          <a:noFill/>
        </p:spPr>
        <p:txBody>
          <a:bodyPr wrap="square" rtlCol="0">
            <a:spAutoFit/>
          </a:bodyPr>
          <a:lstStyle/>
          <a:p>
            <a:pPr algn="ctr"/>
            <a:r>
              <a:rPr lang="en-US" sz="4000" b="1" dirty="0">
                <a:solidFill>
                  <a:srgbClr val="7030A0"/>
                </a:solidFill>
              </a:rPr>
              <a:t>Resolution</a:t>
            </a:r>
          </a:p>
        </p:txBody>
      </p:sp>
      <p:sp>
        <p:nvSpPr>
          <p:cNvPr id="9" name="TextBox 8">
            <a:extLst>
              <a:ext uri="{FF2B5EF4-FFF2-40B4-BE49-F238E27FC236}">
                <a16:creationId xmlns:a16="http://schemas.microsoft.com/office/drawing/2014/main" id="{662E9B7B-19B4-4668-9383-440FD5626BD2}"/>
              </a:ext>
            </a:extLst>
          </p:cNvPr>
          <p:cNvSpPr txBox="1"/>
          <p:nvPr/>
        </p:nvSpPr>
        <p:spPr>
          <a:xfrm>
            <a:off x="7505700" y="4018032"/>
            <a:ext cx="2495548" cy="707886"/>
          </a:xfrm>
          <a:prstGeom prst="rect">
            <a:avLst/>
          </a:prstGeom>
          <a:noFill/>
        </p:spPr>
        <p:txBody>
          <a:bodyPr wrap="square" rtlCol="0">
            <a:spAutoFit/>
          </a:bodyPr>
          <a:lstStyle/>
          <a:p>
            <a:pPr algn="ctr"/>
            <a:r>
              <a:rPr lang="en-US" sz="4000" b="1" dirty="0">
                <a:solidFill>
                  <a:srgbClr val="C00000"/>
                </a:solidFill>
              </a:rPr>
              <a:t>Growth</a:t>
            </a:r>
          </a:p>
        </p:txBody>
      </p:sp>
      <mc:AlternateContent xmlns:mc="http://schemas.openxmlformats.org/markup-compatibility/2006" xmlns:pslz="http://schemas.microsoft.com/office/powerpoint/2016/slidezoom">
        <mc:Choice Requires="pslz">
          <p:graphicFrame>
            <p:nvGraphicFramePr>
              <p:cNvPr id="5" name="Slide Zoom 4">
                <a:extLst>
                  <a:ext uri="{FF2B5EF4-FFF2-40B4-BE49-F238E27FC236}">
                    <a16:creationId xmlns:a16="http://schemas.microsoft.com/office/drawing/2014/main" id="{C8D1FC3C-82BE-466C-9BD3-081166BC0E25}"/>
                  </a:ext>
                </a:extLst>
              </p:cNvPr>
              <p:cNvGraphicFramePr>
                <a:graphicFrameLocks noChangeAspect="1"/>
              </p:cNvGraphicFramePr>
              <p:nvPr>
                <p:extLst>
                  <p:ext uri="{D42A27DB-BD31-4B8C-83A1-F6EECF244321}">
                    <p14:modId xmlns:p14="http://schemas.microsoft.com/office/powerpoint/2010/main" val="1788230220"/>
                  </p:ext>
                </p:extLst>
              </p:nvPr>
            </p:nvGraphicFramePr>
            <p:xfrm>
              <a:off x="942975" y="4725918"/>
              <a:ext cx="3048000" cy="1714500"/>
            </p:xfrm>
            <a:graphic>
              <a:graphicData uri="http://schemas.microsoft.com/office/powerpoint/2016/slidezoom">
                <pslz:sldZm>
                  <pslz:sldZmObj sldId="281" cId="4106529750">
                    <pslz:zmPr id="{9229FB8B-F4B3-4AFA-80AA-BE9AA3E61E38}" returnToParent="0" transitionDur="1000">
                      <p166:blipFill xmlns:p166="http://schemas.microsoft.com/office/powerpoint/2016/6/main">
                        <a:blip r:embed="rId5"/>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5" name="Slide Zoom 4">
                <a:hlinkClick r:id="rId6" action="ppaction://hlinksldjump"/>
                <a:extLst>
                  <a:ext uri="{FF2B5EF4-FFF2-40B4-BE49-F238E27FC236}">
                    <a16:creationId xmlns:a16="http://schemas.microsoft.com/office/drawing/2014/main" id="{C8D1FC3C-82BE-466C-9BD3-081166BC0E25}"/>
                  </a:ext>
                </a:extLst>
              </p:cNvPr>
              <p:cNvPicPr>
                <a:picLocks noGrp="1" noRot="1" noChangeAspect="1" noMove="1" noResize="1" noEditPoints="1" noAdjustHandles="1" noChangeArrowheads="1" noChangeShapeType="1"/>
              </p:cNvPicPr>
              <p:nvPr/>
            </p:nvPicPr>
            <p:blipFill>
              <a:blip r:embed="rId7"/>
              <a:stretch>
                <a:fillRect/>
              </a:stretch>
            </p:blipFill>
            <p:spPr>
              <a:xfrm>
                <a:off x="942975" y="4725918"/>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41692023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TotalTime>
  <Words>542</Words>
  <Application>Microsoft Office PowerPoint</Application>
  <PresentationFormat>Widescreen</PresentationFormat>
  <Paragraphs>48</Paragraphs>
  <Slides>11</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25</cp:revision>
  <dcterms:created xsi:type="dcterms:W3CDTF">2017-06-16T13:06:21Z</dcterms:created>
  <dcterms:modified xsi:type="dcterms:W3CDTF">2019-07-03T13:01:56Z</dcterms:modified>
</cp:coreProperties>
</file>