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79" r:id="rId3"/>
    <p:sldId id="257" r:id="rId4"/>
    <p:sldId id="258" r:id="rId5"/>
    <p:sldId id="259" r:id="rId6"/>
    <p:sldId id="260" r:id="rId7"/>
    <p:sldId id="261" r:id="rId8"/>
    <p:sldId id="262"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0066"/>
    <a:srgbClr val="FF9999"/>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consider substance-related and addictive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Addiction is often viewed as a chronic disease. The choice to use a substance initially is voluntary but continued use can begin to change the brain, causing individuals to have a more difficult time ceasing substance use. As a result, many people relapse or return to abusing drugs or alcohol.</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of substance-related treatment is to help the person with an addiction stop compulsive drug-seeking behaviors. Treatment usually includes behavioral therapy and medication.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Factors that impact effectiveness of treatment include the duration of the treatment with a three-month minimum being recommended. Treatment also needs to be holistic, focusing on drug addiction, communication, stress management, relationship issues, parenting, as well as vocational and legal concerns.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Group therapy is beneficial for those with substance use issues. People with addiction are more likely to maintain sobriety in a group format. This result may be due to support and affiliation. In addition, others better understand the issues that an individual with addiction faces.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Medication can also be used, such as medications to help detox the individual, prevent seizures from detox, prevent reuse of the drug, and to manage withdrawal symptoms.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person who is addicted to drug or alcohol often has additional psychological issues that are considered comorbid which means they co-occur. If a person has both substance use and another mental illness, such as depression, this person falls into the category of mentally ill and chemically addicted. In cases of comorbidity, the best treatment is thought to address both disorders simultaneously.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5.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svg"/><Relationship Id="rId11" Type="http://schemas.openxmlformats.org/officeDocument/2006/relationships/image" Target="../media/image11.png"/><Relationship Id="rId5" Type="http://schemas.openxmlformats.org/officeDocument/2006/relationships/image" Target="../media/image1.png"/><Relationship Id="rId10" Type="http://schemas.openxmlformats.org/officeDocument/2006/relationships/image" Target="../media/image10.svg"/><Relationship Id="rId4" Type="http://schemas.openxmlformats.org/officeDocument/2006/relationships/image" Target="../media/image6.svg"/><Relationship Id="rId9" Type="http://schemas.openxmlformats.org/officeDocument/2006/relationships/image" Target="../media/image9.png"/><Relationship Id="rId14" Type="http://schemas.openxmlformats.org/officeDocument/2006/relationships/image" Target="../media/image14.svg"/></Relationships>
</file>

<file path=ppt/slides/_rels/slide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89759"/>
            <a:ext cx="9144000" cy="1692771"/>
          </a:xfrm>
          <a:prstGeom prst="rect">
            <a:avLst/>
          </a:prstGeom>
          <a:noFill/>
        </p:spPr>
        <p:txBody>
          <a:bodyPr wrap="square" rtlCol="0">
            <a:spAutoFit/>
          </a:bodyPr>
          <a:lstStyle/>
          <a:p>
            <a:pPr lvl="0" algn="ctr"/>
            <a:r>
              <a:rPr lang="en-US" sz="4000" dirty="0">
                <a:solidFill>
                  <a:schemeClr val="tx1">
                    <a:lumMod val="75000"/>
                    <a:lumOff val="25000"/>
                  </a:schemeClr>
                </a:solidFill>
                <a:latin typeface="Century Gothic" panose="020B0502020202020204" pitchFamily="34" charset="0"/>
              </a:rPr>
              <a:t>Substance-Related and Addictive Disorders: A Special Case</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EDC3CFFE-E5C0-49D5-8B5E-FB104C6738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5577" y="2126478"/>
            <a:ext cx="2969398" cy="2969398"/>
          </a:xfrm>
          <a:prstGeom prst="rect">
            <a:avLst/>
          </a:prstGeom>
        </p:spPr>
      </p:pic>
      <p:pic>
        <p:nvPicPr>
          <p:cNvPr id="5" name="Graphic 4" descr="Brain">
            <a:extLst>
              <a:ext uri="{FF2B5EF4-FFF2-40B4-BE49-F238E27FC236}">
                <a16:creationId xmlns:a16="http://schemas.microsoft.com/office/drawing/2014/main" id="{587A17CE-BE7F-409A-9C68-82C0A6E9307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122299" y="2950350"/>
            <a:ext cx="2031225" cy="2031225"/>
          </a:xfrm>
          <a:prstGeom prst="rect">
            <a:avLst/>
          </a:prstGeom>
        </p:spPr>
      </p:pic>
      <p:sp>
        <p:nvSpPr>
          <p:cNvPr id="6" name="TextBox 5">
            <a:extLst>
              <a:ext uri="{FF2B5EF4-FFF2-40B4-BE49-F238E27FC236}">
                <a16:creationId xmlns:a16="http://schemas.microsoft.com/office/drawing/2014/main" id="{97D428D8-2E55-4C45-AC83-5AE7BB7F66CB}"/>
              </a:ext>
            </a:extLst>
          </p:cNvPr>
          <p:cNvSpPr txBox="1"/>
          <p:nvPr/>
        </p:nvSpPr>
        <p:spPr>
          <a:xfrm>
            <a:off x="6061461" y="1456693"/>
            <a:ext cx="4152900" cy="707886"/>
          </a:xfrm>
          <a:prstGeom prst="rect">
            <a:avLst/>
          </a:prstGeom>
          <a:noFill/>
        </p:spPr>
        <p:txBody>
          <a:bodyPr wrap="square" rtlCol="0">
            <a:spAutoFit/>
          </a:bodyPr>
          <a:lstStyle/>
          <a:p>
            <a:pPr algn="ctr"/>
            <a:r>
              <a:rPr lang="en-US" sz="4000" b="1" dirty="0"/>
              <a:t>Voluntary choice</a:t>
            </a:r>
          </a:p>
        </p:txBody>
      </p:sp>
      <p:cxnSp>
        <p:nvCxnSpPr>
          <p:cNvPr id="8" name="Straight Arrow Connector 7">
            <a:extLst>
              <a:ext uri="{FF2B5EF4-FFF2-40B4-BE49-F238E27FC236}">
                <a16:creationId xmlns:a16="http://schemas.microsoft.com/office/drawing/2014/main" id="{462BE326-12CA-4CAA-8223-59B785234AE4}"/>
              </a:ext>
            </a:extLst>
          </p:cNvPr>
          <p:cNvCxnSpPr>
            <a:cxnSpLocks/>
            <a:stCxn id="6" idx="2"/>
          </p:cNvCxnSpPr>
          <p:nvPr/>
        </p:nvCxnSpPr>
        <p:spPr>
          <a:xfrm>
            <a:off x="8137911" y="2164579"/>
            <a:ext cx="0" cy="950096"/>
          </a:xfrm>
          <a:prstGeom prst="straightConnector1">
            <a:avLst/>
          </a:prstGeom>
          <a:ln w="98425" cap="rnd">
            <a:solidFill>
              <a:srgbClr val="FF006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Goals of Treatment</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18CE881F-3C3C-4A50-8C27-B62EF03879C3}"/>
              </a:ext>
            </a:extLst>
          </p:cNvPr>
          <p:cNvSpPr txBox="1"/>
          <p:nvPr/>
        </p:nvSpPr>
        <p:spPr>
          <a:xfrm>
            <a:off x="4476750" y="1490008"/>
            <a:ext cx="3238500" cy="1938992"/>
          </a:xfrm>
          <a:prstGeom prst="rect">
            <a:avLst/>
          </a:prstGeom>
          <a:solidFill>
            <a:srgbClr val="009999"/>
          </a:solidFill>
        </p:spPr>
        <p:txBody>
          <a:bodyPr wrap="square" rtlCol="0">
            <a:spAutoFit/>
          </a:bodyPr>
          <a:lstStyle/>
          <a:p>
            <a:pPr algn="ctr"/>
            <a:r>
              <a:rPr lang="en-US" sz="4000" b="1" dirty="0"/>
              <a:t>Compulsive Drug-Seeking Behaviors</a:t>
            </a:r>
          </a:p>
        </p:txBody>
      </p:sp>
      <p:sp>
        <p:nvSpPr>
          <p:cNvPr id="3" name="TextBox 2">
            <a:extLst>
              <a:ext uri="{FF2B5EF4-FFF2-40B4-BE49-F238E27FC236}">
                <a16:creationId xmlns:a16="http://schemas.microsoft.com/office/drawing/2014/main" id="{91434DA6-58D4-4101-8932-B1CC981AF6B4}"/>
              </a:ext>
            </a:extLst>
          </p:cNvPr>
          <p:cNvSpPr txBox="1"/>
          <p:nvPr/>
        </p:nvSpPr>
        <p:spPr>
          <a:xfrm>
            <a:off x="942974" y="4305300"/>
            <a:ext cx="4352925" cy="707886"/>
          </a:xfrm>
          <a:prstGeom prst="rect">
            <a:avLst/>
          </a:prstGeom>
          <a:noFill/>
        </p:spPr>
        <p:txBody>
          <a:bodyPr wrap="square" rtlCol="0">
            <a:spAutoFit/>
          </a:bodyPr>
          <a:lstStyle/>
          <a:p>
            <a:pPr algn="ctr"/>
            <a:r>
              <a:rPr lang="en-US" sz="4000" b="1" dirty="0"/>
              <a:t>Behavioral therapy</a:t>
            </a:r>
          </a:p>
        </p:txBody>
      </p:sp>
      <p:sp>
        <p:nvSpPr>
          <p:cNvPr id="7" name="TextBox 6">
            <a:extLst>
              <a:ext uri="{FF2B5EF4-FFF2-40B4-BE49-F238E27FC236}">
                <a16:creationId xmlns:a16="http://schemas.microsoft.com/office/drawing/2014/main" id="{E20BB170-DCBD-4417-BACE-8D579446F2FC}"/>
              </a:ext>
            </a:extLst>
          </p:cNvPr>
          <p:cNvSpPr txBox="1"/>
          <p:nvPr/>
        </p:nvSpPr>
        <p:spPr>
          <a:xfrm>
            <a:off x="6896103" y="4308336"/>
            <a:ext cx="4352925" cy="707886"/>
          </a:xfrm>
          <a:prstGeom prst="rect">
            <a:avLst/>
          </a:prstGeom>
          <a:noFill/>
        </p:spPr>
        <p:txBody>
          <a:bodyPr wrap="square" rtlCol="0">
            <a:spAutoFit/>
          </a:bodyPr>
          <a:lstStyle/>
          <a:p>
            <a:pPr algn="ctr"/>
            <a:r>
              <a:rPr lang="en-US" sz="4000" b="1" dirty="0"/>
              <a:t>Medication</a:t>
            </a:r>
          </a:p>
        </p:txBody>
      </p:sp>
      <p:sp>
        <p:nvSpPr>
          <p:cNvPr id="8" name="TextBox 7">
            <a:extLst>
              <a:ext uri="{FF2B5EF4-FFF2-40B4-BE49-F238E27FC236}">
                <a16:creationId xmlns:a16="http://schemas.microsoft.com/office/drawing/2014/main" id="{65943023-2DB9-47BF-AB92-3760A5214E03}"/>
              </a:ext>
            </a:extLst>
          </p:cNvPr>
          <p:cNvSpPr txBox="1"/>
          <p:nvPr/>
        </p:nvSpPr>
        <p:spPr>
          <a:xfrm rot="19950728">
            <a:off x="5657848" y="2431301"/>
            <a:ext cx="4352925" cy="707886"/>
          </a:xfrm>
          <a:prstGeom prst="rect">
            <a:avLst/>
          </a:prstGeom>
          <a:noFill/>
        </p:spPr>
        <p:txBody>
          <a:bodyPr wrap="square" rtlCol="0">
            <a:spAutoFit/>
          </a:bodyPr>
          <a:lstStyle/>
          <a:p>
            <a:pPr algn="ctr"/>
            <a:r>
              <a:rPr lang="en-US" sz="4000" b="1" dirty="0"/>
              <a:t>NO!</a:t>
            </a:r>
          </a:p>
        </p:txBody>
      </p:sp>
      <p:cxnSp>
        <p:nvCxnSpPr>
          <p:cNvPr id="9" name="Straight Arrow Connector 8">
            <a:extLst>
              <a:ext uri="{FF2B5EF4-FFF2-40B4-BE49-F238E27FC236}">
                <a16:creationId xmlns:a16="http://schemas.microsoft.com/office/drawing/2014/main" id="{806C1E63-DAF6-4348-84CA-C7C3C2F38780}"/>
              </a:ext>
            </a:extLst>
          </p:cNvPr>
          <p:cNvCxnSpPr>
            <a:cxnSpLocks/>
          </p:cNvCxnSpPr>
          <p:nvPr/>
        </p:nvCxnSpPr>
        <p:spPr>
          <a:xfrm>
            <a:off x="7324725" y="3219450"/>
            <a:ext cx="1276350" cy="1085850"/>
          </a:xfrm>
          <a:prstGeom prst="straightConnector1">
            <a:avLst/>
          </a:prstGeom>
          <a:ln w="984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0DC56284-4E1E-4E23-8FDC-26ACB0288B39}"/>
              </a:ext>
            </a:extLst>
          </p:cNvPr>
          <p:cNvCxnSpPr>
            <a:cxnSpLocks/>
          </p:cNvCxnSpPr>
          <p:nvPr/>
        </p:nvCxnSpPr>
        <p:spPr>
          <a:xfrm flipH="1">
            <a:off x="3448050" y="3219450"/>
            <a:ext cx="1387266" cy="1085850"/>
          </a:xfrm>
          <a:prstGeom prst="straightConnector1">
            <a:avLst/>
          </a:prstGeom>
          <a:ln w="984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Effectiveness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4AF95246-D013-4BB4-B986-33E51857D1C6}"/>
              </a:ext>
            </a:extLst>
          </p:cNvPr>
          <p:cNvGrpSpPr/>
          <p:nvPr/>
        </p:nvGrpSpPr>
        <p:grpSpPr>
          <a:xfrm>
            <a:off x="4171954" y="1644932"/>
            <a:ext cx="4179195" cy="3492657"/>
            <a:chOff x="4705354" y="1910197"/>
            <a:chExt cx="4179195" cy="3492657"/>
          </a:xfrm>
        </p:grpSpPr>
        <p:sp>
          <p:nvSpPr>
            <p:cNvPr id="3" name="Arc 2">
              <a:extLst>
                <a:ext uri="{FF2B5EF4-FFF2-40B4-BE49-F238E27FC236}">
                  <a16:creationId xmlns:a16="http://schemas.microsoft.com/office/drawing/2014/main" id="{1A31002B-DDC0-4634-BB7C-71B24DF8087A}"/>
                </a:ext>
              </a:extLst>
            </p:cNvPr>
            <p:cNvSpPr/>
            <p:nvPr/>
          </p:nvSpPr>
          <p:spPr>
            <a:xfrm>
              <a:off x="5238750" y="2069109"/>
              <a:ext cx="2743200" cy="3333745"/>
            </a:xfrm>
            <a:prstGeom prst="arc">
              <a:avLst/>
            </a:prstGeom>
            <a:ln w="98425" cap="rnd">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Arc 7">
              <a:extLst>
                <a:ext uri="{FF2B5EF4-FFF2-40B4-BE49-F238E27FC236}">
                  <a16:creationId xmlns:a16="http://schemas.microsoft.com/office/drawing/2014/main" id="{A1AB1761-9CAD-4A21-A342-F9208B1A3331}"/>
                </a:ext>
              </a:extLst>
            </p:cNvPr>
            <p:cNvSpPr/>
            <p:nvPr/>
          </p:nvSpPr>
          <p:spPr>
            <a:xfrm rot="6740041">
              <a:off x="5000627" y="1690403"/>
              <a:ext cx="2743200" cy="3333745"/>
            </a:xfrm>
            <a:prstGeom prst="arc">
              <a:avLst>
                <a:gd name="adj1" fmla="val 15976435"/>
                <a:gd name="adj2" fmla="val 0"/>
              </a:avLst>
            </a:prstGeom>
            <a:ln w="98425" cap="rnd">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Arc 8">
              <a:extLst>
                <a:ext uri="{FF2B5EF4-FFF2-40B4-BE49-F238E27FC236}">
                  <a16:creationId xmlns:a16="http://schemas.microsoft.com/office/drawing/2014/main" id="{56466401-320E-41A1-875E-76E51F774E1D}"/>
                </a:ext>
              </a:extLst>
            </p:cNvPr>
            <p:cNvSpPr/>
            <p:nvPr/>
          </p:nvSpPr>
          <p:spPr>
            <a:xfrm rot="14040118">
              <a:off x="5544474" y="1679492"/>
              <a:ext cx="3109369" cy="3570780"/>
            </a:xfrm>
            <a:prstGeom prst="arc">
              <a:avLst>
                <a:gd name="adj1" fmla="val 16059775"/>
                <a:gd name="adj2" fmla="val 751306"/>
              </a:avLst>
            </a:prstGeom>
            <a:ln w="98425" cap="rnd">
              <a:headEnd type="none"/>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7" name="TextBox 6">
            <a:extLst>
              <a:ext uri="{FF2B5EF4-FFF2-40B4-BE49-F238E27FC236}">
                <a16:creationId xmlns:a16="http://schemas.microsoft.com/office/drawing/2014/main" id="{486D8AD3-47CF-41CD-911A-35AA30DB36CE}"/>
              </a:ext>
            </a:extLst>
          </p:cNvPr>
          <p:cNvSpPr txBox="1"/>
          <p:nvPr/>
        </p:nvSpPr>
        <p:spPr>
          <a:xfrm>
            <a:off x="5177380" y="2893300"/>
            <a:ext cx="1866900" cy="584775"/>
          </a:xfrm>
          <a:prstGeom prst="rect">
            <a:avLst/>
          </a:prstGeom>
          <a:noFill/>
        </p:spPr>
        <p:txBody>
          <a:bodyPr wrap="square" rtlCol="0">
            <a:spAutoFit/>
          </a:bodyPr>
          <a:lstStyle/>
          <a:p>
            <a:pPr algn="ctr"/>
            <a:r>
              <a:rPr lang="en-US" sz="3200" b="1" dirty="0"/>
              <a:t>Addiction</a:t>
            </a:r>
          </a:p>
        </p:txBody>
      </p:sp>
      <p:sp>
        <p:nvSpPr>
          <p:cNvPr id="12" name="TextBox 11">
            <a:extLst>
              <a:ext uri="{FF2B5EF4-FFF2-40B4-BE49-F238E27FC236}">
                <a16:creationId xmlns:a16="http://schemas.microsoft.com/office/drawing/2014/main" id="{A42F90C6-1C1A-467C-B5EF-53DDAD34DC21}"/>
              </a:ext>
            </a:extLst>
          </p:cNvPr>
          <p:cNvSpPr txBox="1"/>
          <p:nvPr/>
        </p:nvSpPr>
        <p:spPr>
          <a:xfrm>
            <a:off x="2079584" y="1718119"/>
            <a:ext cx="1866900" cy="707886"/>
          </a:xfrm>
          <a:prstGeom prst="rect">
            <a:avLst/>
          </a:prstGeom>
          <a:noFill/>
        </p:spPr>
        <p:txBody>
          <a:bodyPr wrap="square" rtlCol="0">
            <a:spAutoFit/>
          </a:bodyPr>
          <a:lstStyle/>
          <a:p>
            <a:pPr algn="ctr"/>
            <a:r>
              <a:rPr lang="en-US" sz="4000" b="1" dirty="0">
                <a:solidFill>
                  <a:srgbClr val="002060"/>
                </a:solidFill>
              </a:rPr>
              <a:t>Legal</a:t>
            </a:r>
          </a:p>
        </p:txBody>
      </p:sp>
      <p:sp>
        <p:nvSpPr>
          <p:cNvPr id="13" name="TextBox 12">
            <a:extLst>
              <a:ext uri="{FF2B5EF4-FFF2-40B4-BE49-F238E27FC236}">
                <a16:creationId xmlns:a16="http://schemas.microsoft.com/office/drawing/2014/main" id="{30814EB2-ACB0-486B-AA88-F9F09A07CFE8}"/>
              </a:ext>
            </a:extLst>
          </p:cNvPr>
          <p:cNvSpPr txBox="1"/>
          <p:nvPr/>
        </p:nvSpPr>
        <p:spPr>
          <a:xfrm>
            <a:off x="1940205" y="2648243"/>
            <a:ext cx="2267330" cy="707886"/>
          </a:xfrm>
          <a:prstGeom prst="rect">
            <a:avLst/>
          </a:prstGeom>
          <a:noFill/>
        </p:spPr>
        <p:txBody>
          <a:bodyPr wrap="square" rtlCol="0">
            <a:spAutoFit/>
          </a:bodyPr>
          <a:lstStyle/>
          <a:p>
            <a:pPr algn="ctr"/>
            <a:r>
              <a:rPr lang="en-US" sz="4000" b="1" dirty="0">
                <a:solidFill>
                  <a:srgbClr val="C00000"/>
                </a:solidFill>
              </a:rPr>
              <a:t>Vocation</a:t>
            </a:r>
          </a:p>
        </p:txBody>
      </p:sp>
      <p:sp>
        <p:nvSpPr>
          <p:cNvPr id="14" name="TextBox 13">
            <a:extLst>
              <a:ext uri="{FF2B5EF4-FFF2-40B4-BE49-F238E27FC236}">
                <a16:creationId xmlns:a16="http://schemas.microsoft.com/office/drawing/2014/main" id="{F8F8DBDB-4B91-419B-8934-20D084C418ED}"/>
              </a:ext>
            </a:extLst>
          </p:cNvPr>
          <p:cNvSpPr txBox="1"/>
          <p:nvPr/>
        </p:nvSpPr>
        <p:spPr>
          <a:xfrm>
            <a:off x="1940205" y="3582396"/>
            <a:ext cx="2267330" cy="707886"/>
          </a:xfrm>
          <a:prstGeom prst="rect">
            <a:avLst/>
          </a:prstGeom>
          <a:noFill/>
        </p:spPr>
        <p:txBody>
          <a:bodyPr wrap="square" rtlCol="0">
            <a:spAutoFit/>
          </a:bodyPr>
          <a:lstStyle/>
          <a:p>
            <a:pPr algn="ctr"/>
            <a:r>
              <a:rPr lang="en-US" sz="4000" b="1">
                <a:solidFill>
                  <a:schemeClr val="accent6">
                    <a:lumMod val="75000"/>
                  </a:schemeClr>
                </a:solidFill>
              </a:rPr>
              <a:t>Parenting</a:t>
            </a:r>
            <a:endParaRPr lang="en-US" sz="4000" b="1" dirty="0">
              <a:solidFill>
                <a:schemeClr val="accent6">
                  <a:lumMod val="75000"/>
                </a:schemeClr>
              </a:solidFill>
            </a:endParaRPr>
          </a:p>
        </p:txBody>
      </p:sp>
      <p:sp>
        <p:nvSpPr>
          <p:cNvPr id="15" name="TextBox 14">
            <a:extLst>
              <a:ext uri="{FF2B5EF4-FFF2-40B4-BE49-F238E27FC236}">
                <a16:creationId xmlns:a16="http://schemas.microsoft.com/office/drawing/2014/main" id="{FF836462-D3CE-43E1-BDDE-9A4F306284E5}"/>
              </a:ext>
            </a:extLst>
          </p:cNvPr>
          <p:cNvSpPr txBox="1"/>
          <p:nvPr/>
        </p:nvSpPr>
        <p:spPr>
          <a:xfrm>
            <a:off x="7901874" y="1718119"/>
            <a:ext cx="3785835" cy="707886"/>
          </a:xfrm>
          <a:prstGeom prst="rect">
            <a:avLst/>
          </a:prstGeom>
          <a:noFill/>
        </p:spPr>
        <p:txBody>
          <a:bodyPr wrap="square" rtlCol="0">
            <a:spAutoFit/>
          </a:bodyPr>
          <a:lstStyle/>
          <a:p>
            <a:pPr algn="ctr"/>
            <a:r>
              <a:rPr lang="en-US" sz="4000" b="1" dirty="0">
                <a:solidFill>
                  <a:srgbClr val="FF0066"/>
                </a:solidFill>
              </a:rPr>
              <a:t>Communication</a:t>
            </a:r>
          </a:p>
        </p:txBody>
      </p:sp>
      <p:sp>
        <p:nvSpPr>
          <p:cNvPr id="16" name="TextBox 15">
            <a:extLst>
              <a:ext uri="{FF2B5EF4-FFF2-40B4-BE49-F238E27FC236}">
                <a16:creationId xmlns:a16="http://schemas.microsoft.com/office/drawing/2014/main" id="{0FB31440-F69D-41BA-A31D-60644C3AD05D}"/>
              </a:ext>
            </a:extLst>
          </p:cNvPr>
          <p:cNvSpPr txBox="1"/>
          <p:nvPr/>
        </p:nvSpPr>
        <p:spPr>
          <a:xfrm>
            <a:off x="7901873" y="2648243"/>
            <a:ext cx="3785835" cy="707886"/>
          </a:xfrm>
          <a:prstGeom prst="rect">
            <a:avLst/>
          </a:prstGeom>
          <a:noFill/>
        </p:spPr>
        <p:txBody>
          <a:bodyPr wrap="square" rtlCol="0">
            <a:spAutoFit/>
          </a:bodyPr>
          <a:lstStyle/>
          <a:p>
            <a:pPr algn="ctr"/>
            <a:r>
              <a:rPr lang="en-US" sz="4000" b="1" dirty="0">
                <a:solidFill>
                  <a:schemeClr val="accent2"/>
                </a:solidFill>
              </a:rPr>
              <a:t>Stress</a:t>
            </a:r>
          </a:p>
        </p:txBody>
      </p:sp>
      <p:sp>
        <p:nvSpPr>
          <p:cNvPr id="17" name="TextBox 16">
            <a:extLst>
              <a:ext uri="{FF2B5EF4-FFF2-40B4-BE49-F238E27FC236}">
                <a16:creationId xmlns:a16="http://schemas.microsoft.com/office/drawing/2014/main" id="{F1BC5DF4-D9D9-4703-BEF3-6FE37D37ABF9}"/>
              </a:ext>
            </a:extLst>
          </p:cNvPr>
          <p:cNvSpPr txBox="1"/>
          <p:nvPr/>
        </p:nvSpPr>
        <p:spPr>
          <a:xfrm>
            <a:off x="7901873" y="3578367"/>
            <a:ext cx="3785835" cy="707886"/>
          </a:xfrm>
          <a:prstGeom prst="rect">
            <a:avLst/>
          </a:prstGeom>
          <a:noFill/>
        </p:spPr>
        <p:txBody>
          <a:bodyPr wrap="square" rtlCol="0">
            <a:spAutoFit/>
          </a:bodyPr>
          <a:lstStyle/>
          <a:p>
            <a:pPr algn="ctr"/>
            <a:r>
              <a:rPr lang="en-US" sz="4000" b="1" dirty="0">
                <a:solidFill>
                  <a:srgbClr val="7030A0"/>
                </a:solidFill>
              </a:rPr>
              <a:t>Relationships</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 Therapy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1563021F-B1A9-4756-9C49-EC1D46A7B59E}"/>
              </a:ext>
            </a:extLst>
          </p:cNvPr>
          <p:cNvSpPr txBox="1"/>
          <p:nvPr/>
        </p:nvSpPr>
        <p:spPr>
          <a:xfrm>
            <a:off x="5911148" y="2540142"/>
            <a:ext cx="3785835" cy="707886"/>
          </a:xfrm>
          <a:prstGeom prst="rect">
            <a:avLst/>
          </a:prstGeom>
          <a:noFill/>
        </p:spPr>
        <p:txBody>
          <a:bodyPr wrap="square" rtlCol="0">
            <a:spAutoFit/>
          </a:bodyPr>
          <a:lstStyle/>
          <a:p>
            <a:pPr algn="ctr"/>
            <a:r>
              <a:rPr lang="en-US" sz="4000" b="1" dirty="0">
                <a:solidFill>
                  <a:srgbClr val="7030A0"/>
                </a:solidFill>
              </a:rPr>
              <a:t>Support</a:t>
            </a:r>
          </a:p>
        </p:txBody>
      </p:sp>
      <p:sp>
        <p:nvSpPr>
          <p:cNvPr id="5" name="TextBox 4">
            <a:extLst>
              <a:ext uri="{FF2B5EF4-FFF2-40B4-BE49-F238E27FC236}">
                <a16:creationId xmlns:a16="http://schemas.microsoft.com/office/drawing/2014/main" id="{EF52125B-8686-4C41-8446-E58A4177C039}"/>
              </a:ext>
            </a:extLst>
          </p:cNvPr>
          <p:cNvSpPr txBox="1"/>
          <p:nvPr/>
        </p:nvSpPr>
        <p:spPr>
          <a:xfrm>
            <a:off x="5911148" y="3609973"/>
            <a:ext cx="3785835" cy="707886"/>
          </a:xfrm>
          <a:prstGeom prst="rect">
            <a:avLst/>
          </a:prstGeom>
          <a:noFill/>
        </p:spPr>
        <p:txBody>
          <a:bodyPr wrap="square" rtlCol="0">
            <a:spAutoFit/>
          </a:bodyPr>
          <a:lstStyle/>
          <a:p>
            <a:pPr algn="ctr"/>
            <a:r>
              <a:rPr lang="en-US" sz="4000" b="1" dirty="0">
                <a:solidFill>
                  <a:srgbClr val="FF0066"/>
                </a:solidFill>
              </a:rPr>
              <a:t>Affiliation</a:t>
            </a:r>
          </a:p>
        </p:txBody>
      </p:sp>
      <p:pic>
        <p:nvPicPr>
          <p:cNvPr id="3" name="Graphic 2" descr="User">
            <a:extLst>
              <a:ext uri="{FF2B5EF4-FFF2-40B4-BE49-F238E27FC236}">
                <a16:creationId xmlns:a16="http://schemas.microsoft.com/office/drawing/2014/main" id="{FAD26952-905D-44DD-A645-2696B721B5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1698" y="4215722"/>
            <a:ext cx="1465685" cy="1465685"/>
          </a:xfrm>
          <a:prstGeom prst="rect">
            <a:avLst/>
          </a:prstGeom>
        </p:spPr>
      </p:pic>
      <p:pic>
        <p:nvPicPr>
          <p:cNvPr id="7" name="Graphic 6" descr="Male profile">
            <a:extLst>
              <a:ext uri="{FF2B5EF4-FFF2-40B4-BE49-F238E27FC236}">
                <a16:creationId xmlns:a16="http://schemas.microsoft.com/office/drawing/2014/main" id="{268F78DC-A3A4-4880-9FFE-DD5839F5001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67395" y="3357794"/>
            <a:ext cx="1465686" cy="1465686"/>
          </a:xfrm>
          <a:prstGeom prst="rect">
            <a:avLst/>
          </a:prstGeom>
        </p:spPr>
      </p:pic>
      <p:pic>
        <p:nvPicPr>
          <p:cNvPr id="9" name="Graphic 8" descr="Female Profile">
            <a:extLst>
              <a:ext uri="{FF2B5EF4-FFF2-40B4-BE49-F238E27FC236}">
                <a16:creationId xmlns:a16="http://schemas.microsoft.com/office/drawing/2014/main" id="{9FF7433B-8C15-40A7-885D-99D2F70A812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414986" y="2859339"/>
            <a:ext cx="1465686" cy="1465686"/>
          </a:xfrm>
          <a:prstGeom prst="rect">
            <a:avLst/>
          </a:prstGeom>
        </p:spPr>
      </p:pic>
      <p:pic>
        <p:nvPicPr>
          <p:cNvPr id="11" name="Graphic 10" descr="School girl">
            <a:extLst>
              <a:ext uri="{FF2B5EF4-FFF2-40B4-BE49-F238E27FC236}">
                <a16:creationId xmlns:a16="http://schemas.microsoft.com/office/drawing/2014/main" id="{7DBC8BCB-B28A-4CE5-89C4-4BDA4A6BAC6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431264" y="2894085"/>
            <a:ext cx="1690739" cy="1690739"/>
          </a:xfrm>
          <a:prstGeom prst="rect">
            <a:avLst/>
          </a:prstGeom>
        </p:spPr>
      </p:pic>
      <p:pic>
        <p:nvPicPr>
          <p:cNvPr id="13" name="Graphic 12" descr="School boy">
            <a:extLst>
              <a:ext uri="{FF2B5EF4-FFF2-40B4-BE49-F238E27FC236}">
                <a16:creationId xmlns:a16="http://schemas.microsoft.com/office/drawing/2014/main" id="{E590C94E-D6F3-445B-BBE0-5997C7923D8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313842" y="1281953"/>
            <a:ext cx="1712100" cy="1712100"/>
          </a:xfrm>
          <a:prstGeom prst="rect">
            <a:avLst/>
          </a:prstGeom>
        </p:spPr>
      </p:pic>
      <p:pic>
        <p:nvPicPr>
          <p:cNvPr id="15" name="Graphic 14" descr="Users">
            <a:extLst>
              <a:ext uri="{FF2B5EF4-FFF2-40B4-BE49-F238E27FC236}">
                <a16:creationId xmlns:a16="http://schemas.microsoft.com/office/drawing/2014/main" id="{DAF40939-399C-4510-90CA-AAE5CDA6256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495017" y="1627816"/>
            <a:ext cx="2336100" cy="2336100"/>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52F48A2-4768-4278-BEBE-B9D5E6E25FC2}"/>
              </a:ext>
            </a:extLst>
          </p:cNvPr>
          <p:cNvSpPr txBox="1"/>
          <p:nvPr/>
        </p:nvSpPr>
        <p:spPr>
          <a:xfrm>
            <a:off x="6096000" y="1663842"/>
            <a:ext cx="3785835" cy="707886"/>
          </a:xfrm>
          <a:prstGeom prst="rect">
            <a:avLst/>
          </a:prstGeom>
          <a:noFill/>
        </p:spPr>
        <p:txBody>
          <a:bodyPr wrap="square" rtlCol="0">
            <a:spAutoFit/>
          </a:bodyPr>
          <a:lstStyle/>
          <a:p>
            <a:pPr algn="ctr"/>
            <a:r>
              <a:rPr lang="en-US" sz="4000" b="1" dirty="0">
                <a:solidFill>
                  <a:srgbClr val="7030A0"/>
                </a:solidFill>
              </a:rPr>
              <a:t>Detox</a:t>
            </a:r>
          </a:p>
        </p:txBody>
      </p:sp>
      <p:sp>
        <p:nvSpPr>
          <p:cNvPr id="5" name="TextBox 4">
            <a:extLst>
              <a:ext uri="{FF2B5EF4-FFF2-40B4-BE49-F238E27FC236}">
                <a16:creationId xmlns:a16="http://schemas.microsoft.com/office/drawing/2014/main" id="{8087640B-3F21-421E-AF82-7B50DE2F787D}"/>
              </a:ext>
            </a:extLst>
          </p:cNvPr>
          <p:cNvSpPr txBox="1"/>
          <p:nvPr/>
        </p:nvSpPr>
        <p:spPr>
          <a:xfrm>
            <a:off x="6096000" y="2543718"/>
            <a:ext cx="3785835" cy="707886"/>
          </a:xfrm>
          <a:prstGeom prst="rect">
            <a:avLst/>
          </a:prstGeom>
          <a:noFill/>
        </p:spPr>
        <p:txBody>
          <a:bodyPr wrap="square" rtlCol="0">
            <a:spAutoFit/>
          </a:bodyPr>
          <a:lstStyle/>
          <a:p>
            <a:pPr algn="ctr"/>
            <a:r>
              <a:rPr lang="en-US" sz="4000" b="1" dirty="0">
                <a:solidFill>
                  <a:srgbClr val="002060"/>
                </a:solidFill>
              </a:rPr>
              <a:t>Prevent seizure</a:t>
            </a:r>
          </a:p>
        </p:txBody>
      </p:sp>
      <p:sp>
        <p:nvSpPr>
          <p:cNvPr id="6" name="TextBox 5">
            <a:extLst>
              <a:ext uri="{FF2B5EF4-FFF2-40B4-BE49-F238E27FC236}">
                <a16:creationId xmlns:a16="http://schemas.microsoft.com/office/drawing/2014/main" id="{F08FE487-5DA7-4270-8A2F-46E4583CD38C}"/>
              </a:ext>
            </a:extLst>
          </p:cNvPr>
          <p:cNvSpPr txBox="1"/>
          <p:nvPr/>
        </p:nvSpPr>
        <p:spPr>
          <a:xfrm>
            <a:off x="6095999" y="3423594"/>
            <a:ext cx="3785835" cy="707886"/>
          </a:xfrm>
          <a:prstGeom prst="rect">
            <a:avLst/>
          </a:prstGeom>
          <a:noFill/>
        </p:spPr>
        <p:txBody>
          <a:bodyPr wrap="square" rtlCol="0">
            <a:spAutoFit/>
          </a:bodyPr>
          <a:lstStyle/>
          <a:p>
            <a:pPr algn="ctr"/>
            <a:r>
              <a:rPr lang="en-US" sz="4000" b="1" dirty="0">
                <a:solidFill>
                  <a:srgbClr val="C00000"/>
                </a:solidFill>
              </a:rPr>
              <a:t>Prevent reuse</a:t>
            </a:r>
          </a:p>
        </p:txBody>
      </p:sp>
      <p:sp>
        <p:nvSpPr>
          <p:cNvPr id="7" name="TextBox 6">
            <a:extLst>
              <a:ext uri="{FF2B5EF4-FFF2-40B4-BE49-F238E27FC236}">
                <a16:creationId xmlns:a16="http://schemas.microsoft.com/office/drawing/2014/main" id="{29E702BA-4903-42BC-A424-06CEDB2F92A8}"/>
              </a:ext>
            </a:extLst>
          </p:cNvPr>
          <p:cNvSpPr txBox="1"/>
          <p:nvPr/>
        </p:nvSpPr>
        <p:spPr>
          <a:xfrm>
            <a:off x="6095999" y="4303470"/>
            <a:ext cx="3785835" cy="707886"/>
          </a:xfrm>
          <a:prstGeom prst="rect">
            <a:avLst/>
          </a:prstGeom>
          <a:noFill/>
        </p:spPr>
        <p:txBody>
          <a:bodyPr wrap="square" rtlCol="0">
            <a:spAutoFit/>
          </a:bodyPr>
          <a:lstStyle/>
          <a:p>
            <a:pPr algn="ctr"/>
            <a:r>
              <a:rPr lang="en-US" sz="4000" b="1" dirty="0">
                <a:solidFill>
                  <a:srgbClr val="FF0066"/>
                </a:solidFill>
              </a:rPr>
              <a:t>Withdrawal</a:t>
            </a:r>
          </a:p>
        </p:txBody>
      </p:sp>
      <p:pic>
        <p:nvPicPr>
          <p:cNvPr id="3" name="Picture 2" descr="A close up of a bottle&#10;&#10;Description automatically generated">
            <a:extLst>
              <a:ext uri="{FF2B5EF4-FFF2-40B4-BE49-F238E27FC236}">
                <a16:creationId xmlns:a16="http://schemas.microsoft.com/office/drawing/2014/main" id="{F677B7A1-62B6-432E-A383-B244E225B9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1078" y="1758951"/>
            <a:ext cx="4414921" cy="3329285"/>
          </a:xfrm>
          <a:prstGeom prst="rect">
            <a:avLst/>
          </a:prstGeom>
        </p:spPr>
      </p:pic>
      <p:sp>
        <p:nvSpPr>
          <p:cNvPr id="10" name="TextBox 9">
            <a:extLst>
              <a:ext uri="{FF2B5EF4-FFF2-40B4-BE49-F238E27FC236}">
                <a16:creationId xmlns:a16="http://schemas.microsoft.com/office/drawing/2014/main" id="{01CA4104-BC21-4AB3-99B3-151C6D52AF2D}"/>
              </a:ext>
            </a:extLst>
          </p:cNvPr>
          <p:cNvSpPr txBox="1"/>
          <p:nvPr/>
        </p:nvSpPr>
        <p:spPr>
          <a:xfrm>
            <a:off x="1881188" y="3251604"/>
            <a:ext cx="3785835" cy="707886"/>
          </a:xfrm>
          <a:prstGeom prst="rect">
            <a:avLst/>
          </a:prstGeom>
          <a:solidFill>
            <a:srgbClr val="009999"/>
          </a:solidFill>
        </p:spPr>
        <p:txBody>
          <a:bodyPr wrap="square" rtlCol="0">
            <a:spAutoFit/>
          </a:bodyPr>
          <a:lstStyle/>
          <a:p>
            <a:pPr algn="ctr"/>
            <a:r>
              <a:rPr lang="en-US" sz="4000" b="1" dirty="0"/>
              <a:t>Medications</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Psychological Issues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Brain">
            <a:extLst>
              <a:ext uri="{FF2B5EF4-FFF2-40B4-BE49-F238E27FC236}">
                <a16:creationId xmlns:a16="http://schemas.microsoft.com/office/drawing/2014/main" id="{B2DA72D7-E086-4548-9E20-933A80382C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46010" y="1807349"/>
            <a:ext cx="2536042" cy="2536042"/>
          </a:xfrm>
          <a:prstGeom prst="rect">
            <a:avLst/>
          </a:prstGeom>
        </p:spPr>
      </p:pic>
      <p:pic>
        <p:nvPicPr>
          <p:cNvPr id="3" name="Graphic 2" descr="Beer">
            <a:extLst>
              <a:ext uri="{FF2B5EF4-FFF2-40B4-BE49-F238E27FC236}">
                <a16:creationId xmlns:a16="http://schemas.microsoft.com/office/drawing/2014/main" id="{960D758B-3277-49BD-B029-37BFE016DC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09949" y="1807349"/>
            <a:ext cx="2536043" cy="2536043"/>
          </a:xfrm>
          <a:prstGeom prst="rect">
            <a:avLst/>
          </a:prstGeom>
        </p:spPr>
      </p:pic>
      <p:sp>
        <p:nvSpPr>
          <p:cNvPr id="5" name="TextBox 4">
            <a:extLst>
              <a:ext uri="{FF2B5EF4-FFF2-40B4-BE49-F238E27FC236}">
                <a16:creationId xmlns:a16="http://schemas.microsoft.com/office/drawing/2014/main" id="{91458FFD-6F95-4851-849C-ABB9FF3230C4}"/>
              </a:ext>
            </a:extLst>
          </p:cNvPr>
          <p:cNvSpPr txBox="1"/>
          <p:nvPr/>
        </p:nvSpPr>
        <p:spPr>
          <a:xfrm>
            <a:off x="3907622" y="4533900"/>
            <a:ext cx="4676776" cy="1323439"/>
          </a:xfrm>
          <a:prstGeom prst="rect">
            <a:avLst/>
          </a:prstGeom>
          <a:noFill/>
        </p:spPr>
        <p:txBody>
          <a:bodyPr wrap="square" rtlCol="0">
            <a:spAutoFit/>
          </a:bodyPr>
          <a:lstStyle/>
          <a:p>
            <a:pPr algn="ctr"/>
            <a:r>
              <a:rPr lang="en-US" sz="4000" b="1" dirty="0"/>
              <a:t>Mentally ill and chemically addicted</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TotalTime>
  <Words>355</Words>
  <Application>Microsoft Office PowerPoint</Application>
  <PresentationFormat>Widescreen</PresentationFormat>
  <Paragraphs>44</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26</cp:revision>
  <dcterms:created xsi:type="dcterms:W3CDTF">2017-06-16T13:06:21Z</dcterms:created>
  <dcterms:modified xsi:type="dcterms:W3CDTF">2019-07-03T14:05:43Z</dcterms:modified>
</cp:coreProperties>
</file>