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9"/>
  </p:notesMasterIdLst>
  <p:sldIdLst>
    <p:sldId id="279" r:id="rId3"/>
    <p:sldId id="257" r:id="rId4"/>
    <p:sldId id="258" r:id="rId5"/>
    <p:sldId id="259" r:id="rId6"/>
    <p:sldId id="260" r:id="rId7"/>
    <p:sldId id="278"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990000"/>
    <a:srgbClr val="FF9999"/>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4" autoAdjust="0"/>
    <p:restoredTop sz="87698" autoAdjust="0"/>
  </p:normalViewPr>
  <p:slideViewPr>
    <p:cSldViewPr snapToGrid="0">
      <p:cViewPr varScale="1">
        <p:scale>
          <a:sx n="59" d="100"/>
          <a:sy n="59" d="100"/>
        </p:scale>
        <p:origin x="964" y="44"/>
      </p:cViewPr>
      <p:guideLst/>
    </p:cSldViewPr>
  </p:slideViewPr>
  <p:notesTextViewPr>
    <p:cViewPr>
      <p:scale>
        <a:sx n="1" d="1"/>
        <a:sy n="1" d="1"/>
      </p:scale>
      <p:origin x="0" y="-112"/>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viewProps" Target="viewProps.xml"/><Relationship Id="rId5" Type="http://schemas.openxmlformats.org/officeDocument/2006/relationships/slide" Target="slides/slide3.xml"/><Relationship Id="rId10"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F6572F-910E-4D1B-B5E2-7CCE0572CE4A}" type="datetimeFigureOut">
              <a:rPr lang="en-US" smtClean="0"/>
              <a:t>7/3/2019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ECA16C-4484-4DC5-9042-A6FC683A1C55}" type="slidenum">
              <a:rPr lang="en-US" smtClean="0"/>
              <a:t>‹#›</a:t>
            </a:fld>
            <a:endParaRPr lang="en-US"/>
          </a:p>
        </p:txBody>
      </p:sp>
    </p:spTree>
    <p:extLst>
      <p:ext uri="{BB962C8B-B14F-4D97-AF65-F5344CB8AC3E}">
        <p14:creationId xmlns:p14="http://schemas.microsoft.com/office/powerpoint/2010/main" val="56735168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sociocultural model means that therapists should consider a person’s culture and background when considering how to apply therapy. It also may determine who seeks therapy.</a:t>
            </a: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fld id="{CF546B78-D64A-43CB-A1E1-9652ECAA69AC}" type="slidenum">
              <a:rPr lang="en-US" smtClean="0"/>
              <a:t>1</a:t>
            </a:fld>
            <a:endParaRPr lang="en-US"/>
          </a:p>
        </p:txBody>
      </p:sp>
    </p:spTree>
    <p:extLst>
      <p:ext uri="{BB962C8B-B14F-4D97-AF65-F5344CB8AC3E}">
        <p14:creationId xmlns:p14="http://schemas.microsoft.com/office/powerpoint/2010/main" val="8444213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our society becomes more diverse, mental health professionals must develop cultural competence in which they demonstrate understanding of issues related to race, culture, and ethnicity. They must develop strategies to effectively address the needs of various different people. Multicultural counseling integrates the impact of cultural and social norms into therapy.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2</a:t>
            </a:fld>
            <a:endParaRPr lang="en-US"/>
          </a:p>
        </p:txBody>
      </p:sp>
    </p:spTree>
    <p:extLst>
      <p:ext uri="{BB962C8B-B14F-4D97-AF65-F5344CB8AC3E}">
        <p14:creationId xmlns:p14="http://schemas.microsoft.com/office/powerpoint/2010/main" val="14896255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a number of barriers to treatment for ethnic minorities. Specifically, issues related to insurance, transportation, and time can impact the ability to seek help. In addition, ethnic minorities, in general, are less likely to seek help even if those barriers are not factors.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3</a:t>
            </a:fld>
            <a:endParaRPr lang="en-US"/>
          </a:p>
        </p:txBody>
      </p:sp>
    </p:spTree>
    <p:extLst>
      <p:ext uri="{BB962C8B-B14F-4D97-AF65-F5344CB8AC3E}">
        <p14:creationId xmlns:p14="http://schemas.microsoft.com/office/powerpoint/2010/main" val="400178735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There are other factors that might impact treatment utilization. People may have a language barrier, hold a stigma about mental illness, fear not being understood, and have a lack of education about disorders in general.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4</a:t>
            </a:fld>
            <a:endParaRPr lang="en-US"/>
          </a:p>
        </p:txBody>
      </p:sp>
    </p:spTree>
    <p:extLst>
      <p:ext uri="{BB962C8B-B14F-4D97-AF65-F5344CB8AC3E}">
        <p14:creationId xmlns:p14="http://schemas.microsoft.com/office/powerpoint/2010/main" val="22655583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Many people may not seek help because they do not see that they have a need for it. They also may not see therapy as effective. There may also be concerns about confidentiality. Concerns about prejudice and discrimination may also keep some out of therapy. </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5</a:t>
            </a:fld>
            <a:endParaRPr lang="en-US"/>
          </a:p>
        </p:txBody>
      </p:sp>
    </p:spTree>
    <p:extLst>
      <p:ext uri="{BB962C8B-B14F-4D97-AF65-F5344CB8AC3E}">
        <p14:creationId xmlns:p14="http://schemas.microsoft.com/office/powerpoint/2010/main" val="28207242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These issues must be kept in mind when considering the impacts of therapy utilization.</a:t>
            </a:r>
          </a:p>
          <a:p>
            <a:endParaRPr lang="en-US" dirty="0"/>
          </a:p>
        </p:txBody>
      </p:sp>
      <p:sp>
        <p:nvSpPr>
          <p:cNvPr id="4" name="Slide Number Placeholder 3"/>
          <p:cNvSpPr>
            <a:spLocks noGrp="1"/>
          </p:cNvSpPr>
          <p:nvPr>
            <p:ph type="sldNum" sz="quarter" idx="5"/>
          </p:nvPr>
        </p:nvSpPr>
        <p:spPr/>
        <p:txBody>
          <a:bodyPr/>
          <a:lstStyle/>
          <a:p>
            <a:fld id="{1CECA16C-4484-4DC5-9042-A6FC683A1C55}" type="slidenum">
              <a:rPr lang="en-US" smtClean="0"/>
              <a:t>6</a:t>
            </a:fld>
            <a:endParaRPr lang="en-US"/>
          </a:p>
        </p:txBody>
      </p:sp>
    </p:spTree>
    <p:extLst>
      <p:ext uri="{BB962C8B-B14F-4D97-AF65-F5344CB8AC3E}">
        <p14:creationId xmlns:p14="http://schemas.microsoft.com/office/powerpoint/2010/main" val="964696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7/3/2019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7/3/2019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7/3/2019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7/3/2019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7/3/2019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7/3/2019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7/3/2019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6.svg"/><Relationship Id="rId13" Type="http://schemas.openxmlformats.org/officeDocument/2006/relationships/image" Target="../media/image11.png"/><Relationship Id="rId3" Type="http://schemas.openxmlformats.org/officeDocument/2006/relationships/image" Target="../media/image1.png"/><Relationship Id="rId7" Type="http://schemas.openxmlformats.org/officeDocument/2006/relationships/image" Target="../media/image5.png"/><Relationship Id="rId12" Type="http://schemas.openxmlformats.org/officeDocument/2006/relationships/image" Target="../media/image10.sv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11" Type="http://schemas.openxmlformats.org/officeDocument/2006/relationships/image" Target="../media/image9.png"/><Relationship Id="rId5" Type="http://schemas.openxmlformats.org/officeDocument/2006/relationships/image" Target="../media/image3.png"/><Relationship Id="rId10" Type="http://schemas.openxmlformats.org/officeDocument/2006/relationships/image" Target="../media/image8.svg"/><Relationship Id="rId4" Type="http://schemas.openxmlformats.org/officeDocument/2006/relationships/image" Target="../media/image2.svg"/><Relationship Id="rId9" Type="http://schemas.openxmlformats.org/officeDocument/2006/relationships/image" Target="../media/image7.png"/><Relationship Id="rId14" Type="http://schemas.openxmlformats.org/officeDocument/2006/relationships/image" Target="../media/image12.svg"/></Relationships>
</file>

<file path=ppt/slides/_rels/slide3.xml.rels><?xml version="1.0" encoding="UTF-8" standalone="yes"?>
<Relationships xmlns="http://schemas.openxmlformats.org/package/2006/relationships"><Relationship Id="rId8" Type="http://schemas.openxmlformats.org/officeDocument/2006/relationships/image" Target="../media/image18.sv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16.svg"/><Relationship Id="rId5" Type="http://schemas.openxmlformats.org/officeDocument/2006/relationships/image" Target="../media/image15.png"/><Relationship Id="rId4" Type="http://schemas.openxmlformats.org/officeDocument/2006/relationships/image" Target="../media/image14.svg"/></Relationships>
</file>

<file path=ppt/slides/_rels/slide4.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4.xml"/><Relationship Id="rId1" Type="http://schemas.openxmlformats.org/officeDocument/2006/relationships/slideLayout" Target="../slideLayouts/slideLayout1.xml"/><Relationship Id="rId4" Type="http://schemas.openxmlformats.org/officeDocument/2006/relationships/image" Target="../media/image20.sv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2.svg"/></Relationships>
</file>

<file path=ppt/slides/_rels/slide6.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notesSlide" Target="../notesSlides/notesSlide6.xml"/><Relationship Id="rId1" Type="http://schemas.openxmlformats.org/officeDocument/2006/relationships/slideLayout" Target="../slideLayouts/slideLayout12.xml"/><Relationship Id="rId6" Type="http://schemas.openxmlformats.org/officeDocument/2006/relationships/image" Target="../media/image24.png"/><Relationship Id="rId5" Type="http://schemas.openxmlformats.org/officeDocument/2006/relationships/image" Target="../media/image23.png"/><Relationship Id="rId4" Type="http://schemas.openxmlformats.org/officeDocument/2006/relationships/image" Target="../media/image2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129145"/>
            <a:ext cx="9144000" cy="1938992"/>
          </a:xfrm>
          <a:prstGeom prst="rect">
            <a:avLst/>
          </a:prstGeom>
          <a:noFill/>
        </p:spPr>
        <p:txBody>
          <a:bodyPr wrap="square" rtlCol="0">
            <a:spAutoFit/>
          </a:bodyPr>
          <a:lstStyle/>
          <a:p>
            <a:pPr lvl="0" algn="ctr"/>
            <a:r>
              <a:rPr lang="en-US" sz="4800" dirty="0">
                <a:solidFill>
                  <a:schemeClr val="tx1">
                    <a:lumMod val="75000"/>
                    <a:lumOff val="25000"/>
                  </a:schemeClr>
                </a:solidFill>
                <a:latin typeface="Century Gothic" panose="020B0502020202020204" pitchFamily="34" charset="0"/>
              </a:rPr>
              <a:t>The Sociocultural Model and Therapy Utilization</a:t>
            </a:r>
          </a:p>
          <a:p>
            <a:pPr lvl="0" algn="ctr"/>
            <a:r>
              <a:rPr lang="en-US" sz="2400" i="1" dirty="0">
                <a:solidFill>
                  <a:schemeClr val="tx1">
                    <a:lumMod val="75000"/>
                    <a:lumOff val="25000"/>
                  </a:schemeClr>
                </a:solidFill>
                <a:latin typeface="Century Gothic" panose="020B0502020202020204" pitchFamily="34" charset="0"/>
              </a:rPr>
              <a:t>Introduction to Psychology</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3636449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Diversity</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3" name="Graphic 2" descr="User">
            <a:extLst>
              <a:ext uri="{FF2B5EF4-FFF2-40B4-BE49-F238E27FC236}">
                <a16:creationId xmlns:a16="http://schemas.microsoft.com/office/drawing/2014/main" id="{B494DB33-E931-40D4-B79A-6562A79E6D81}"/>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01134" y="3200463"/>
            <a:ext cx="1899069" cy="1899069"/>
          </a:xfrm>
          <a:prstGeom prst="rect">
            <a:avLst/>
          </a:prstGeom>
        </p:spPr>
      </p:pic>
      <p:pic>
        <p:nvPicPr>
          <p:cNvPr id="5" name="Graphic 4" descr="Male profile">
            <a:extLst>
              <a:ext uri="{FF2B5EF4-FFF2-40B4-BE49-F238E27FC236}">
                <a16:creationId xmlns:a16="http://schemas.microsoft.com/office/drawing/2014/main" id="{A4ABA4C8-D0B0-4E94-8F61-6027ED8F643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5252427" y="1116604"/>
            <a:ext cx="1687143" cy="1687143"/>
          </a:xfrm>
          <a:prstGeom prst="rect">
            <a:avLst/>
          </a:prstGeom>
        </p:spPr>
      </p:pic>
      <p:pic>
        <p:nvPicPr>
          <p:cNvPr id="7" name="Graphic 6" descr="Female Profile">
            <a:extLst>
              <a:ext uri="{FF2B5EF4-FFF2-40B4-BE49-F238E27FC236}">
                <a16:creationId xmlns:a16="http://schemas.microsoft.com/office/drawing/2014/main" id="{9C829427-76FE-44AE-A382-E13D27228065}"/>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713906" y="1567118"/>
            <a:ext cx="1687144" cy="1687144"/>
          </a:xfrm>
          <a:prstGeom prst="rect">
            <a:avLst/>
          </a:prstGeom>
        </p:spPr>
      </p:pic>
      <p:pic>
        <p:nvPicPr>
          <p:cNvPr id="9" name="Graphic 8" descr="School girl">
            <a:extLst>
              <a:ext uri="{FF2B5EF4-FFF2-40B4-BE49-F238E27FC236}">
                <a16:creationId xmlns:a16="http://schemas.microsoft.com/office/drawing/2014/main" id="{82B4571E-53D9-4EDB-B251-59AD74AEC587}"/>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6096000" y="2913369"/>
            <a:ext cx="1899081" cy="1899081"/>
          </a:xfrm>
          <a:prstGeom prst="rect">
            <a:avLst/>
          </a:prstGeom>
        </p:spPr>
      </p:pic>
      <p:pic>
        <p:nvPicPr>
          <p:cNvPr id="11" name="Graphic 10" descr="School boy">
            <a:extLst>
              <a:ext uri="{FF2B5EF4-FFF2-40B4-BE49-F238E27FC236}">
                <a16:creationId xmlns:a16="http://schemas.microsoft.com/office/drawing/2014/main" id="{601D31AA-8035-4AF2-BEC0-179E42949AB0}"/>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a:off x="3697434" y="2182331"/>
            <a:ext cx="1899094" cy="1899094"/>
          </a:xfrm>
          <a:prstGeom prst="rect">
            <a:avLst/>
          </a:prstGeom>
        </p:spPr>
      </p:pic>
      <p:pic>
        <p:nvPicPr>
          <p:cNvPr id="13" name="Graphic 12" descr="Users">
            <a:extLst>
              <a:ext uri="{FF2B5EF4-FFF2-40B4-BE49-F238E27FC236}">
                <a16:creationId xmlns:a16="http://schemas.microsoft.com/office/drawing/2014/main" id="{09C1A87B-9291-4421-A71C-2C1224B5942A}"/>
              </a:ext>
            </a:extLst>
          </p:cNvPr>
          <p:cNvPicPr>
            <a:picLocks noChangeAspect="1"/>
          </p:cNvPicPr>
          <p:nvPr/>
        </p:nvPicPr>
        <p:blipFill>
          <a:blip r:embed="rId13">
            <a:extLst>
              <a:ext uri="{28A0092B-C50C-407E-A947-70E740481C1C}">
                <a14:useLocalDpi xmlns:a14="http://schemas.microsoft.com/office/drawing/2010/main" val="0"/>
              </a:ext>
              <a:ext uri="{96DAC541-7B7A-43D3-8B79-37D633B846F1}">
                <asvg:svgBlip xmlns:asvg="http://schemas.microsoft.com/office/drawing/2016/SVG/main" r:embed="rId14"/>
              </a:ext>
            </a:extLst>
          </a:blip>
          <a:stretch>
            <a:fillRect/>
          </a:stretch>
        </p:blipFill>
        <p:spPr>
          <a:xfrm>
            <a:off x="4796981" y="1640588"/>
            <a:ext cx="2598037" cy="2598037"/>
          </a:xfrm>
          <a:prstGeom prst="rect">
            <a:avLst/>
          </a:prstGeom>
        </p:spPr>
      </p:pic>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Barriers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pic>
        <p:nvPicPr>
          <p:cNvPr id="3" name="Graphic 2" descr="Dollar">
            <a:extLst>
              <a:ext uri="{FF2B5EF4-FFF2-40B4-BE49-F238E27FC236}">
                <a16:creationId xmlns:a16="http://schemas.microsoft.com/office/drawing/2014/main" id="{CDD7C4B0-DF57-4971-881E-F9F892FE38DB}"/>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709737" y="1802416"/>
            <a:ext cx="1883749" cy="1883749"/>
          </a:xfrm>
          <a:prstGeom prst="rect">
            <a:avLst/>
          </a:prstGeom>
        </p:spPr>
      </p:pic>
      <p:pic>
        <p:nvPicPr>
          <p:cNvPr id="6" name="Graphic 5" descr="Car">
            <a:extLst>
              <a:ext uri="{FF2B5EF4-FFF2-40B4-BE49-F238E27FC236}">
                <a16:creationId xmlns:a16="http://schemas.microsoft.com/office/drawing/2014/main" id="{25D7F175-EB05-4B0D-B422-1BFB4F8F08C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699387" y="1802416"/>
            <a:ext cx="2793225" cy="2793225"/>
          </a:xfrm>
          <a:prstGeom prst="rect">
            <a:avLst/>
          </a:prstGeom>
        </p:spPr>
      </p:pic>
      <p:pic>
        <p:nvPicPr>
          <p:cNvPr id="8" name="Graphic 7" descr="Clock">
            <a:extLst>
              <a:ext uri="{FF2B5EF4-FFF2-40B4-BE49-F238E27FC236}">
                <a16:creationId xmlns:a16="http://schemas.microsoft.com/office/drawing/2014/main" id="{3E3E3D83-296D-4E13-804D-A86C0046399F}"/>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7558049" y="1871300"/>
            <a:ext cx="2453035" cy="2453035"/>
          </a:xfrm>
          <a:prstGeom prst="rect">
            <a:avLst/>
          </a:prstGeom>
        </p:spPr>
      </p:pic>
      <p:pic>
        <p:nvPicPr>
          <p:cNvPr id="11" name="Graphic 10" descr="Dollar">
            <a:extLst>
              <a:ext uri="{FF2B5EF4-FFF2-40B4-BE49-F238E27FC236}">
                <a16:creationId xmlns:a16="http://schemas.microsoft.com/office/drawing/2014/main" id="{E64FD62B-884E-4B9C-BB5F-492E19349AB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651611" y="2744290"/>
            <a:ext cx="1883749" cy="1883749"/>
          </a:xfrm>
          <a:prstGeom prst="rect">
            <a:avLst/>
          </a:prstGeom>
        </p:spPr>
      </p:pic>
    </p:spTree>
    <p:extLst>
      <p:ext uri="{BB962C8B-B14F-4D97-AF65-F5344CB8AC3E}">
        <p14:creationId xmlns:p14="http://schemas.microsoft.com/office/powerpoint/2010/main" val="40537082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0" cy="799463"/>
            <a:chOff x="-1" y="463132"/>
            <a:chExt cx="9144000" cy="799463"/>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Barriers</a:t>
              </a:r>
            </a:p>
          </p:txBody>
        </p:sp>
        <p:cxnSp>
          <p:nvCxnSpPr>
            <p:cNvPr id="27" name="Straight Connector 26"/>
            <p:cNvCxnSpPr/>
            <p:nvPr/>
          </p:nvCxnSpPr>
          <p:spPr>
            <a:xfrm>
              <a:off x="357186" y="1262595"/>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sp>
        <p:nvSpPr>
          <p:cNvPr id="2" name="TextBox 1">
            <a:extLst>
              <a:ext uri="{FF2B5EF4-FFF2-40B4-BE49-F238E27FC236}">
                <a16:creationId xmlns:a16="http://schemas.microsoft.com/office/drawing/2014/main" id="{18AA92B0-5337-447D-8E1E-93EFBCEBDC2C}"/>
              </a:ext>
            </a:extLst>
          </p:cNvPr>
          <p:cNvSpPr txBox="1"/>
          <p:nvPr/>
        </p:nvSpPr>
        <p:spPr>
          <a:xfrm>
            <a:off x="3862387" y="1609725"/>
            <a:ext cx="4467225" cy="707886"/>
          </a:xfrm>
          <a:prstGeom prst="rect">
            <a:avLst/>
          </a:prstGeom>
          <a:noFill/>
        </p:spPr>
        <p:txBody>
          <a:bodyPr wrap="square" rtlCol="0">
            <a:spAutoFit/>
          </a:bodyPr>
          <a:lstStyle/>
          <a:p>
            <a:pPr algn="ctr"/>
            <a:r>
              <a:rPr lang="en-US" sz="4000" b="1" dirty="0">
                <a:solidFill>
                  <a:srgbClr val="7030A0"/>
                </a:solidFill>
              </a:rPr>
              <a:t>Language Barrier</a:t>
            </a:r>
          </a:p>
        </p:txBody>
      </p:sp>
      <p:sp>
        <p:nvSpPr>
          <p:cNvPr id="6" name="TextBox 5">
            <a:extLst>
              <a:ext uri="{FF2B5EF4-FFF2-40B4-BE49-F238E27FC236}">
                <a16:creationId xmlns:a16="http://schemas.microsoft.com/office/drawing/2014/main" id="{28F4EB3A-D5B5-4E9C-93EB-056C5FC3C4E2}"/>
              </a:ext>
            </a:extLst>
          </p:cNvPr>
          <p:cNvSpPr txBox="1"/>
          <p:nvPr/>
        </p:nvSpPr>
        <p:spPr>
          <a:xfrm>
            <a:off x="376237" y="3190875"/>
            <a:ext cx="4467225" cy="707886"/>
          </a:xfrm>
          <a:prstGeom prst="rect">
            <a:avLst/>
          </a:prstGeom>
          <a:noFill/>
        </p:spPr>
        <p:txBody>
          <a:bodyPr wrap="square" rtlCol="0">
            <a:spAutoFit/>
          </a:bodyPr>
          <a:lstStyle/>
          <a:p>
            <a:pPr algn="ctr"/>
            <a:r>
              <a:rPr lang="en-US" sz="4000" b="1" dirty="0">
                <a:solidFill>
                  <a:srgbClr val="C00000"/>
                </a:solidFill>
              </a:rPr>
              <a:t>Stigma</a:t>
            </a:r>
          </a:p>
        </p:txBody>
      </p:sp>
      <p:sp>
        <p:nvSpPr>
          <p:cNvPr id="7" name="TextBox 6">
            <a:extLst>
              <a:ext uri="{FF2B5EF4-FFF2-40B4-BE49-F238E27FC236}">
                <a16:creationId xmlns:a16="http://schemas.microsoft.com/office/drawing/2014/main" id="{C3860ACB-079D-479E-A97F-C7320C3C8CB3}"/>
              </a:ext>
            </a:extLst>
          </p:cNvPr>
          <p:cNvSpPr txBox="1"/>
          <p:nvPr/>
        </p:nvSpPr>
        <p:spPr>
          <a:xfrm>
            <a:off x="7348540" y="3190875"/>
            <a:ext cx="4467225" cy="707886"/>
          </a:xfrm>
          <a:prstGeom prst="rect">
            <a:avLst/>
          </a:prstGeom>
          <a:noFill/>
        </p:spPr>
        <p:txBody>
          <a:bodyPr wrap="square" rtlCol="0">
            <a:spAutoFit/>
          </a:bodyPr>
          <a:lstStyle/>
          <a:p>
            <a:pPr algn="ctr"/>
            <a:r>
              <a:rPr lang="en-US" sz="4000" b="1" dirty="0">
                <a:solidFill>
                  <a:srgbClr val="00B0F0"/>
                </a:solidFill>
              </a:rPr>
              <a:t>Fear</a:t>
            </a:r>
          </a:p>
        </p:txBody>
      </p:sp>
      <p:sp>
        <p:nvSpPr>
          <p:cNvPr id="8" name="TextBox 7">
            <a:extLst>
              <a:ext uri="{FF2B5EF4-FFF2-40B4-BE49-F238E27FC236}">
                <a16:creationId xmlns:a16="http://schemas.microsoft.com/office/drawing/2014/main" id="{9CB6382B-AD2F-4BEE-90FE-19C80D4384C0}"/>
              </a:ext>
            </a:extLst>
          </p:cNvPr>
          <p:cNvSpPr txBox="1"/>
          <p:nvPr/>
        </p:nvSpPr>
        <p:spPr>
          <a:xfrm>
            <a:off x="3862387" y="4894332"/>
            <a:ext cx="4467225" cy="707886"/>
          </a:xfrm>
          <a:prstGeom prst="rect">
            <a:avLst/>
          </a:prstGeom>
          <a:noFill/>
        </p:spPr>
        <p:txBody>
          <a:bodyPr wrap="square" rtlCol="0">
            <a:spAutoFit/>
          </a:bodyPr>
          <a:lstStyle/>
          <a:p>
            <a:pPr algn="ctr"/>
            <a:r>
              <a:rPr lang="en-US" sz="4000" b="1" dirty="0">
                <a:solidFill>
                  <a:schemeClr val="accent6">
                    <a:lumMod val="75000"/>
                  </a:schemeClr>
                </a:solidFill>
              </a:rPr>
              <a:t>Lack of education</a:t>
            </a:r>
          </a:p>
        </p:txBody>
      </p:sp>
      <p:pic>
        <p:nvPicPr>
          <p:cNvPr id="5" name="Graphic 4" descr="Graduation cap">
            <a:extLst>
              <a:ext uri="{FF2B5EF4-FFF2-40B4-BE49-F238E27FC236}">
                <a16:creationId xmlns:a16="http://schemas.microsoft.com/office/drawing/2014/main" id="{8F3810C6-2232-47D5-8D42-06B905079C3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876801" y="2386771"/>
            <a:ext cx="2438400" cy="2438400"/>
          </a:xfrm>
          <a:prstGeom prst="rect">
            <a:avLst/>
          </a:prstGeom>
        </p:spPr>
      </p:pic>
    </p:spTree>
    <p:extLst>
      <p:ext uri="{BB962C8B-B14F-4D97-AF65-F5344CB8AC3E}">
        <p14:creationId xmlns:p14="http://schemas.microsoft.com/office/powerpoint/2010/main" val="1243765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Box 25"/>
          <p:cNvSpPr txBox="1"/>
          <p:nvPr/>
        </p:nvSpPr>
        <p:spPr>
          <a:xfrm>
            <a:off x="1524001" y="338445"/>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Barriers</a:t>
            </a:r>
          </a:p>
        </p:txBody>
      </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4" name="Graphic 3" descr="User">
            <a:extLst>
              <a:ext uri="{FF2B5EF4-FFF2-40B4-BE49-F238E27FC236}">
                <a16:creationId xmlns:a16="http://schemas.microsoft.com/office/drawing/2014/main" id="{403F7D8F-42D0-4F9A-B4C9-73DFC3B50FE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4110784" y="2932133"/>
            <a:ext cx="2128091" cy="2128091"/>
          </a:xfrm>
          <a:prstGeom prst="rect">
            <a:avLst/>
          </a:prstGeom>
        </p:spPr>
      </p:pic>
      <p:pic>
        <p:nvPicPr>
          <p:cNvPr id="5" name="Graphic 4" descr="Female Profile">
            <a:extLst>
              <a:ext uri="{FF2B5EF4-FFF2-40B4-BE49-F238E27FC236}">
                <a16:creationId xmlns:a16="http://schemas.microsoft.com/office/drawing/2014/main" id="{B99A9B77-E5F3-4E66-969B-A2CED7E71ADC}"/>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6610349" y="1959025"/>
            <a:ext cx="1946217" cy="1946217"/>
          </a:xfrm>
          <a:prstGeom prst="rect">
            <a:avLst/>
          </a:prstGeom>
        </p:spPr>
      </p:pic>
      <p:pic>
        <p:nvPicPr>
          <p:cNvPr id="6" name="Graphic 5" descr="Female Profile">
            <a:extLst>
              <a:ext uri="{FF2B5EF4-FFF2-40B4-BE49-F238E27FC236}">
                <a16:creationId xmlns:a16="http://schemas.microsoft.com/office/drawing/2014/main" id="{14405E81-1C7D-4542-8A71-69711FBC739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715249" y="2663875"/>
            <a:ext cx="1946217" cy="1946217"/>
          </a:xfrm>
          <a:prstGeom prst="rect">
            <a:avLst/>
          </a:prstGeom>
        </p:spPr>
      </p:pic>
      <p:pic>
        <p:nvPicPr>
          <p:cNvPr id="7" name="Graphic 6" descr="Female Profile">
            <a:extLst>
              <a:ext uri="{FF2B5EF4-FFF2-40B4-BE49-F238E27FC236}">
                <a16:creationId xmlns:a16="http://schemas.microsoft.com/office/drawing/2014/main" id="{4AE4E9E8-FF3B-49CB-9BDE-CC993E69CEEA}"/>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005884" y="1959025"/>
            <a:ext cx="1946217" cy="1946217"/>
          </a:xfrm>
          <a:prstGeom prst="rect">
            <a:avLst/>
          </a:prstGeom>
        </p:spPr>
      </p:pic>
    </p:spTree>
    <p:extLst>
      <p:ext uri="{BB962C8B-B14F-4D97-AF65-F5344CB8AC3E}">
        <p14:creationId xmlns:p14="http://schemas.microsoft.com/office/powerpoint/2010/main" val="334561414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167</TotalTime>
  <Words>273</Words>
  <Application>Microsoft Office PowerPoint</Application>
  <PresentationFormat>Widescreen</PresentationFormat>
  <Paragraphs>24</Paragraphs>
  <Slides>6</Slides>
  <Notes>6</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6</vt:i4>
      </vt:variant>
    </vt:vector>
  </HeadingPairs>
  <TitlesOfParts>
    <vt:vector size="12"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22</cp:revision>
  <dcterms:created xsi:type="dcterms:W3CDTF">2017-06-16T13:06:21Z</dcterms:created>
  <dcterms:modified xsi:type="dcterms:W3CDTF">2019-07-03T17:26:31Z</dcterms:modified>
</cp:coreProperties>
</file>