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80" r:id="rId4"/>
    <p:sldId id="281" r:id="rId5"/>
    <p:sldId id="282" r:id="rId6"/>
    <p:sldId id="283" r:id="rId7"/>
    <p:sldId id="284" r:id="rId8"/>
    <p:sldId id="285" r:id="rId9"/>
    <p:sldId id="286" r:id="rId10"/>
    <p:sldId id="287" r:id="rId11"/>
    <p:sldId id="288" r:id="rId12"/>
    <p:sldId id="289" r:id="rId13"/>
    <p:sldId id="257" r:id="rId14"/>
    <p:sldId id="291" r:id="rId15"/>
    <p:sldId id="290"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99"/>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8307" autoAdjust="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1FC3DA-0374-442F-AC46-863EE0DB86D9}" type="datetimeFigureOut">
              <a:rPr lang="en-US" smtClean="0"/>
              <a:t>5/13/2019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46B78-D64A-43CB-A1E1-9652ECAA69AC}" type="slidenum">
              <a:rPr lang="en-US" smtClean="0"/>
              <a:t>‹#›</a:t>
            </a:fld>
            <a:endParaRPr lang="en-US"/>
          </a:p>
        </p:txBody>
      </p:sp>
    </p:spTree>
    <p:extLst>
      <p:ext uri="{BB962C8B-B14F-4D97-AF65-F5344CB8AC3E}">
        <p14:creationId xmlns:p14="http://schemas.microsoft.com/office/powerpoint/2010/main" val="501590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Psychological researchers study genetics in order to understand the underlying biological basis of some behaviors. These investigations help us to answer questions, such as why certain individuals are more likely to contract a disease or whether there are biological causes of psychological illnesses, like depression.</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only way that a child could have a smooth chin would be if mom did not have two dominant copies of the cleft chin gene, and instead, she had one dominant and one recessive. Then, if she passed on the recessive gene, it would combine with dad’s recessive gene, and the child would have a smooth chin.</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10</a:t>
            </a:fld>
            <a:endParaRPr lang="en-US"/>
          </a:p>
        </p:txBody>
      </p:sp>
    </p:spTree>
    <p:extLst>
      <p:ext uri="{BB962C8B-B14F-4D97-AF65-F5344CB8AC3E}">
        <p14:creationId xmlns:p14="http://schemas.microsoft.com/office/powerpoint/2010/main" val="2811741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Genes do not exist in a vacuum. Instead, we also exist in an environment that can impact how and when our genes express themselves. There is a unique interaction between genes and the environment, and researchers have tried a variety of ways to describe that interaction.</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11</a:t>
            </a:fld>
            <a:endParaRPr lang="en-US"/>
          </a:p>
        </p:txBody>
      </p:sp>
    </p:spTree>
    <p:extLst>
      <p:ext uri="{BB962C8B-B14F-4D97-AF65-F5344CB8AC3E}">
        <p14:creationId xmlns:p14="http://schemas.microsoft.com/office/powerpoint/2010/main" val="3432524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explanation is the range of reaction, which asserts that our genes set the boundaries within which we can operate, and our environment interacts with the genes to determine where in that range we will fall. For example, perhaps a person’s genetics indicates high intellectual potential. However, that person is born in a deprived environment with little opportunity. This person will likely not reach his or her full intellectual potential based on that interaction.</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12</a:t>
            </a:fld>
            <a:endParaRPr lang="en-US"/>
          </a:p>
        </p:txBody>
      </p:sp>
    </p:spTree>
    <p:extLst>
      <p:ext uri="{BB962C8B-B14F-4D97-AF65-F5344CB8AC3E}">
        <p14:creationId xmlns:p14="http://schemas.microsoft.com/office/powerpoint/2010/main" val="1412256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explanation is a genetic environmental correlation. Here, our genes are thought to influence our environment, and our environment influences our genes. A child of an NBA player would probably be exposed to basketball from an early age. That exposure might allow the child to reach his or her full genetic athletic potential. </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13</a:t>
            </a:fld>
            <a:endParaRPr lang="en-US"/>
          </a:p>
        </p:txBody>
      </p:sp>
    </p:spTree>
    <p:extLst>
      <p:ext uri="{BB962C8B-B14F-4D97-AF65-F5344CB8AC3E}">
        <p14:creationId xmlns:p14="http://schemas.microsoft.com/office/powerpoint/2010/main" val="97618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field of epigenetics looks beyond the genotype and studies how the same genotype can be expressed in different ways. For instance, identical twins, which share 100% genetic similarity, may be affected differently by disease. Although these individuals share an identical genotype, their phenotype differs as a result of how that genetic information is expressed over time.</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14</a:t>
            </a:fld>
            <a:endParaRPr lang="en-US"/>
          </a:p>
        </p:txBody>
      </p:sp>
    </p:spTree>
    <p:extLst>
      <p:ext uri="{BB962C8B-B14F-4D97-AF65-F5344CB8AC3E}">
        <p14:creationId xmlns:p14="http://schemas.microsoft.com/office/powerpoint/2010/main" val="2452753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Genes can affect more than how we look. In fact, they have been linked to personality, sexual orientation, and even spirituality. Genes provide the biological blueprints for our cells, tissues, organs, and body, and they also significantly impact our experiences and behaviors.</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15</a:t>
            </a:fld>
            <a:endParaRPr lang="en-US"/>
          </a:p>
        </p:txBody>
      </p:sp>
    </p:spTree>
    <p:extLst>
      <p:ext uri="{BB962C8B-B14F-4D97-AF65-F5344CB8AC3E}">
        <p14:creationId xmlns:p14="http://schemas.microsoft.com/office/powerpoint/2010/main" val="2434410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the impact of genetics, we can consider the case of sickle cell anemia, a genetic condition in which red blood cells, which are normally round, take on a crescent shape. As a result, these crescent cells clog blood vessels and block blood flow, leading to high fever, severe pain, swelling, and tissue damage. Many people with sickle cell anemia die early. How, then, does sickle cell anemia persist?</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2</a:t>
            </a:fld>
            <a:endParaRPr lang="en-US"/>
          </a:p>
        </p:txBody>
      </p:sp>
    </p:spTree>
    <p:extLst>
      <p:ext uri="{BB962C8B-B14F-4D97-AF65-F5344CB8AC3E}">
        <p14:creationId xmlns:p14="http://schemas.microsoft.com/office/powerpoint/2010/main" val="1919298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Sickle-cell anemia remains relatively common among people of African descent. It turns out that the gene for sickle cell anemia is protective against malaria, common in Africa. Individuals who are carriers of sickle-cell anemia, but who do not have the full blown symptoms, will survive malaria. They can then go on to have their own children, possibly passing that gene on to the offspring.  </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3</a:t>
            </a:fld>
            <a:endParaRPr lang="en-US"/>
          </a:p>
        </p:txBody>
      </p:sp>
    </p:spTree>
    <p:extLst>
      <p:ext uri="{BB962C8B-B14F-4D97-AF65-F5344CB8AC3E}">
        <p14:creationId xmlns:p14="http://schemas.microsoft.com/office/powerpoint/2010/main" val="2836566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Charles Darwin described the theory of evolution by natural selection, which states that organisms that are better suited to their environments will survive and reproduce. In the case of sickle </a:t>
            </a:r>
            <a:r>
              <a:rPr lang="en-US" sz="1200" kern="1200">
                <a:solidFill>
                  <a:schemeClr val="tx1"/>
                </a:solidFill>
                <a:effectLst/>
                <a:latin typeface="+mn-lt"/>
                <a:ea typeface="+mn-ea"/>
                <a:cs typeface="+mn-cs"/>
              </a:rPr>
              <a:t>cell anemia</a:t>
            </a:r>
            <a:r>
              <a:rPr lang="en-US" sz="1200" kern="1200" dirty="0">
                <a:solidFill>
                  <a:schemeClr val="tx1"/>
                </a:solidFill>
                <a:effectLst/>
                <a:latin typeface="+mn-lt"/>
                <a:ea typeface="+mn-ea"/>
                <a:cs typeface="+mn-cs"/>
              </a:rPr>
              <a:t>, a carrier in Africa is better suited to the environment.</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4</a:t>
            </a:fld>
            <a:endParaRPr lang="en-US"/>
          </a:p>
        </p:txBody>
      </p:sp>
    </p:spTree>
    <p:extLst>
      <p:ext uri="{BB962C8B-B14F-4D97-AF65-F5344CB8AC3E}">
        <p14:creationId xmlns:p14="http://schemas.microsoft.com/office/powerpoint/2010/main" val="1926242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Genetic variation is what contributes to a species’ adaptation to the environment. In humans, genetic variation begins with an egg and a 100 million sperm. The egg and sperm each contain 23 chromosomes.  </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5</a:t>
            </a:fld>
            <a:endParaRPr lang="en-US"/>
          </a:p>
        </p:txBody>
      </p:sp>
    </p:spTree>
    <p:extLst>
      <p:ext uri="{BB962C8B-B14F-4D97-AF65-F5344CB8AC3E}">
        <p14:creationId xmlns:p14="http://schemas.microsoft.com/office/powerpoint/2010/main" val="2145236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chromosome is a long string of genetic material known as deoxyribonucleic acid (DNA), which is helix-shaped molecules made up of base pairs. In each chromosome, sequences of DNA make up genes that control or partially control a number of visible characteristics, or traits, such as eye color or hair color.</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6</a:t>
            </a:fld>
            <a:endParaRPr lang="en-US"/>
          </a:p>
        </p:txBody>
      </p:sp>
    </p:spTree>
    <p:extLst>
      <p:ext uri="{BB962C8B-B14F-4D97-AF65-F5344CB8AC3E}">
        <p14:creationId xmlns:p14="http://schemas.microsoft.com/office/powerpoint/2010/main" val="3628236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 sperm and egg fuse, 23 chromosomes pair up and create a zygote with 23 pairs of chromosomes. The resulting characteristics of the person, or the phenotype, is determined by the underlying genes or genotype. A person’s genotype may or may not match the phenotype. For example, someone may have a blue-eye gene but have brown eyes.</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7</a:t>
            </a:fld>
            <a:endParaRPr lang="en-US"/>
          </a:p>
        </p:txBody>
      </p:sp>
    </p:spTree>
    <p:extLst>
      <p:ext uri="{BB962C8B-B14F-4D97-AF65-F5344CB8AC3E}">
        <p14:creationId xmlns:p14="http://schemas.microsoft.com/office/powerpoint/2010/main" val="2873176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Most traits are controlled by multiple genes, but there are some that are controlled by a single gene. In these cases, there is usually one gene that is considered dominant. If it is present, the person will have the trait. A person’s phenotype will only NOT have the trait if the person received both recessive copies of the trait.</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8</a:t>
            </a:fld>
            <a:endParaRPr lang="en-US"/>
          </a:p>
        </p:txBody>
      </p:sp>
    </p:spTree>
    <p:extLst>
      <p:ext uri="{BB962C8B-B14F-4D97-AF65-F5344CB8AC3E}">
        <p14:creationId xmlns:p14="http://schemas.microsoft.com/office/powerpoint/2010/main" val="2645287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cleft chin, for example, is present in individuals with one dominant copy. If a mom has two dominant genes, she will pass that gene on to all of her offspring. If the father has a smooth chin and passes along a recessive smooth chin gene, the dominant gene from mom will always influence the phenotype, resulting in children with cleft chins. </a:t>
            </a:r>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9</a:t>
            </a:fld>
            <a:endParaRPr lang="en-US"/>
          </a:p>
        </p:txBody>
      </p:sp>
    </p:spTree>
    <p:extLst>
      <p:ext uri="{BB962C8B-B14F-4D97-AF65-F5344CB8AC3E}">
        <p14:creationId xmlns:p14="http://schemas.microsoft.com/office/powerpoint/2010/main" val="629645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4.png"/><Relationship Id="rId7"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3.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8.jpg"/><Relationship Id="rId4" Type="http://schemas.openxmlformats.org/officeDocument/2006/relationships/image" Target="../media/image21.svg"/></Relationships>
</file>

<file path=ppt/slides/_rels/slide1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4.png"/><Relationship Id="rId7"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25.svg"/></Relationships>
</file>

<file path=ppt/slides/_rels/slide13.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0.png"/><Relationship Id="rId7" Type="http://schemas.openxmlformats.org/officeDocument/2006/relationships/image" Target="../media/image23.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8.jpg"/><Relationship Id="rId4" Type="http://schemas.openxmlformats.org/officeDocument/2006/relationships/image" Target="../media/image21.svg"/><Relationship Id="rId9" Type="http://schemas.openxmlformats.org/officeDocument/2006/relationships/image" Target="../media/image29.svg"/></Relationships>
</file>

<file path=ppt/slides/_rels/slide14.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18.png"/><Relationship Id="rId7"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9.svg"/></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2.png"/><Relationship Id="rId7" Type="http://schemas.openxmlformats.org/officeDocument/2006/relationships/image" Target="../media/image7.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8.jpg"/><Relationship Id="rId4" Type="http://schemas.openxmlformats.org/officeDocument/2006/relationships/image" Target="../media/image13.svg"/><Relationship Id="rId9" Type="http://schemas.openxmlformats.org/officeDocument/2006/relationships/image" Target="../media/image15.sv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4.png"/><Relationship Id="rId7"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9.svg"/><Relationship Id="rId4" Type="http://schemas.openxmlformats.org/officeDocument/2006/relationships/image" Target="../media/image5.sv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292662"/>
          </a:xfrm>
          <a:prstGeom prst="rect">
            <a:avLst/>
          </a:prstGeom>
          <a:noFill/>
        </p:spPr>
        <p:txBody>
          <a:bodyPr wrap="square" rtlCol="0">
            <a:spAutoFit/>
          </a:bodyPr>
          <a:lstStyle/>
          <a:p>
            <a:pPr lvl="0" algn="ctr"/>
            <a:r>
              <a:rPr lang="en-US" sz="5400" dirty="0">
                <a:solidFill>
                  <a:schemeClr val="tx1">
                    <a:lumMod val="75000"/>
                    <a:lumOff val="25000"/>
                  </a:schemeClr>
                </a:solidFill>
                <a:latin typeface="Century Gothic" panose="020B0502020202020204" pitchFamily="34" charset="0"/>
              </a:rPr>
              <a:t>Human Genetics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Recessive Genes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3269135-B2F1-4A13-9CBA-BFBB534089D1}"/>
              </a:ext>
            </a:extLst>
          </p:cNvPr>
          <p:cNvSpPr txBox="1"/>
          <p:nvPr/>
        </p:nvSpPr>
        <p:spPr>
          <a:xfrm>
            <a:off x="2710927" y="1947134"/>
            <a:ext cx="1710466" cy="769441"/>
          </a:xfrm>
          <a:prstGeom prst="rect">
            <a:avLst/>
          </a:prstGeom>
          <a:noFill/>
        </p:spPr>
        <p:txBody>
          <a:bodyPr wrap="square" rtlCol="0">
            <a:spAutoFit/>
          </a:bodyPr>
          <a:lstStyle/>
          <a:p>
            <a:r>
              <a:rPr lang="en-US" sz="4400" dirty="0"/>
              <a:t>Dd</a:t>
            </a:r>
          </a:p>
        </p:txBody>
      </p:sp>
      <p:sp>
        <p:nvSpPr>
          <p:cNvPr id="9" name="TextBox 8">
            <a:extLst>
              <a:ext uri="{FF2B5EF4-FFF2-40B4-BE49-F238E27FC236}">
                <a16:creationId xmlns:a16="http://schemas.microsoft.com/office/drawing/2014/main" id="{50A6163C-AEE6-492D-9BF7-19372D1C71D5}"/>
              </a:ext>
            </a:extLst>
          </p:cNvPr>
          <p:cNvSpPr txBox="1"/>
          <p:nvPr/>
        </p:nvSpPr>
        <p:spPr>
          <a:xfrm>
            <a:off x="8726244" y="1947134"/>
            <a:ext cx="1710466" cy="769441"/>
          </a:xfrm>
          <a:prstGeom prst="rect">
            <a:avLst/>
          </a:prstGeom>
          <a:noFill/>
        </p:spPr>
        <p:txBody>
          <a:bodyPr wrap="square" rtlCol="0">
            <a:spAutoFit/>
          </a:bodyPr>
          <a:lstStyle/>
          <a:p>
            <a:r>
              <a:rPr lang="en-US" sz="4400" dirty="0"/>
              <a:t>dd</a:t>
            </a:r>
          </a:p>
        </p:txBody>
      </p:sp>
      <p:pic>
        <p:nvPicPr>
          <p:cNvPr id="6" name="Graphic 5" descr="Male profile">
            <a:extLst>
              <a:ext uri="{FF2B5EF4-FFF2-40B4-BE49-F238E27FC236}">
                <a16:creationId xmlns:a16="http://schemas.microsoft.com/office/drawing/2014/main" id="{7F4E0544-2296-453A-B48D-F0F5955CE5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1469316"/>
            <a:ext cx="1991958" cy="1991953"/>
          </a:xfrm>
          <a:prstGeom prst="rect">
            <a:avLst/>
          </a:prstGeom>
        </p:spPr>
      </p:pic>
      <p:pic>
        <p:nvPicPr>
          <p:cNvPr id="10" name="Graphic 9" descr="Female Profile">
            <a:extLst>
              <a:ext uri="{FF2B5EF4-FFF2-40B4-BE49-F238E27FC236}">
                <a16:creationId xmlns:a16="http://schemas.microsoft.com/office/drawing/2014/main" id="{B3814361-CF1C-4906-9B81-0076394190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25414" y="1437042"/>
            <a:ext cx="1991958" cy="1991958"/>
          </a:xfrm>
          <a:prstGeom prst="rect">
            <a:avLst/>
          </a:prstGeom>
        </p:spPr>
      </p:pic>
      <p:pic>
        <p:nvPicPr>
          <p:cNvPr id="16" name="Graphic 15" descr="Man">
            <a:extLst>
              <a:ext uri="{FF2B5EF4-FFF2-40B4-BE49-F238E27FC236}">
                <a16:creationId xmlns:a16="http://schemas.microsoft.com/office/drawing/2014/main" id="{273B9D91-A544-49AF-826A-CDC1A6352E2E}"/>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3968"/>
          <a:stretch/>
        </p:blipFill>
        <p:spPr>
          <a:xfrm>
            <a:off x="5417372" y="3633461"/>
            <a:ext cx="1697018" cy="1092447"/>
          </a:xfrm>
          <a:prstGeom prst="rect">
            <a:avLst/>
          </a:prstGeom>
        </p:spPr>
      </p:pic>
      <p:sp>
        <p:nvSpPr>
          <p:cNvPr id="21" name="TextBox 20">
            <a:extLst>
              <a:ext uri="{FF2B5EF4-FFF2-40B4-BE49-F238E27FC236}">
                <a16:creationId xmlns:a16="http://schemas.microsoft.com/office/drawing/2014/main" id="{27881B05-FCC6-4B4F-A800-D38E438DF8D0}"/>
              </a:ext>
            </a:extLst>
          </p:cNvPr>
          <p:cNvSpPr txBox="1"/>
          <p:nvPr/>
        </p:nvSpPr>
        <p:spPr>
          <a:xfrm>
            <a:off x="5417372" y="3648690"/>
            <a:ext cx="497039" cy="1077218"/>
          </a:xfrm>
          <a:prstGeom prst="rect">
            <a:avLst/>
          </a:prstGeom>
          <a:noFill/>
        </p:spPr>
        <p:txBody>
          <a:bodyPr wrap="square" rtlCol="0">
            <a:spAutoFit/>
          </a:bodyPr>
          <a:lstStyle/>
          <a:p>
            <a:r>
              <a:rPr lang="en-US" sz="3200" dirty="0"/>
              <a:t>d</a:t>
            </a:r>
          </a:p>
          <a:p>
            <a:r>
              <a:rPr lang="en-US" sz="3200" dirty="0"/>
              <a:t>d</a:t>
            </a:r>
          </a:p>
        </p:txBody>
      </p:sp>
    </p:spTree>
    <p:extLst>
      <p:ext uri="{BB962C8B-B14F-4D97-AF65-F5344CB8AC3E}">
        <p14:creationId xmlns:p14="http://schemas.microsoft.com/office/powerpoint/2010/main" val="16192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Deciduous tree">
            <a:extLst>
              <a:ext uri="{FF2B5EF4-FFF2-40B4-BE49-F238E27FC236}">
                <a16:creationId xmlns:a16="http://schemas.microsoft.com/office/drawing/2014/main" id="{61FE95E8-F8A1-470C-ADD8-A381D9169B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8572" y="1540023"/>
            <a:ext cx="2109429" cy="2183864"/>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Genes and Environment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D0D9E6EC-6030-4AA3-A710-AE88642C39B8}"/>
              </a:ext>
            </a:extLst>
          </p:cNvPr>
          <p:cNvPicPr>
            <a:picLocks noChangeAspect="1"/>
          </p:cNvPicPr>
          <p:nvPr/>
        </p:nvPicPr>
        <p:blipFill rotWithShape="1">
          <a:blip r:embed="rId5">
            <a:extLst>
              <a:ext uri="{28A0092B-C50C-407E-A947-70E740481C1C}">
                <a14:useLocalDpi xmlns:a14="http://schemas.microsoft.com/office/drawing/2010/main" val="0"/>
              </a:ext>
            </a:extLst>
          </a:blip>
          <a:srcRect r="52615" b="22434"/>
          <a:stretch/>
        </p:blipFill>
        <p:spPr>
          <a:xfrm>
            <a:off x="2307950" y="2270683"/>
            <a:ext cx="2729197" cy="1570665"/>
          </a:xfrm>
          <a:prstGeom prst="rect">
            <a:avLst/>
          </a:prstGeom>
        </p:spPr>
      </p:pic>
      <p:pic>
        <p:nvPicPr>
          <p:cNvPr id="5" name="Graphic 4" descr="House">
            <a:extLst>
              <a:ext uri="{FF2B5EF4-FFF2-40B4-BE49-F238E27FC236}">
                <a16:creationId xmlns:a16="http://schemas.microsoft.com/office/drawing/2014/main" id="{A7CC1FFD-E9D7-4F70-8D07-849EBB5C6BD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54853" y="1935452"/>
            <a:ext cx="1905896" cy="1905896"/>
          </a:xfrm>
          <a:prstGeom prst="rect">
            <a:avLst/>
          </a:prstGeom>
        </p:spPr>
      </p:pic>
      <p:sp>
        <p:nvSpPr>
          <p:cNvPr id="12" name="Arrow: Right 11">
            <a:extLst>
              <a:ext uri="{FF2B5EF4-FFF2-40B4-BE49-F238E27FC236}">
                <a16:creationId xmlns:a16="http://schemas.microsoft.com/office/drawing/2014/main" id="{F3B09483-C687-496B-A3DD-20FB6E189AFF}"/>
              </a:ext>
            </a:extLst>
          </p:cNvPr>
          <p:cNvSpPr/>
          <p:nvPr/>
        </p:nvSpPr>
        <p:spPr>
          <a:xfrm rot="10800000">
            <a:off x="5361591" y="2532553"/>
            <a:ext cx="1468818" cy="322670"/>
          </a:xfrm>
          <a:prstGeom prst="rightArrow">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A587B8DA-A373-474F-AE40-C021B525346D}"/>
              </a:ext>
            </a:extLst>
          </p:cNvPr>
          <p:cNvSpPr/>
          <p:nvPr/>
        </p:nvSpPr>
        <p:spPr>
          <a:xfrm>
            <a:off x="5399881" y="3106330"/>
            <a:ext cx="1468818" cy="322670"/>
          </a:xfrm>
          <a:prstGeom prst="rightArrow">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920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Range of Reaction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Question mark">
            <a:extLst>
              <a:ext uri="{FF2B5EF4-FFF2-40B4-BE49-F238E27FC236}">
                <a16:creationId xmlns:a16="http://schemas.microsoft.com/office/drawing/2014/main" id="{D025DF60-A872-4BB6-BE5E-B956D639F0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9388" y="1597654"/>
            <a:ext cx="914400" cy="914400"/>
          </a:xfrm>
          <a:prstGeom prst="rect">
            <a:avLst/>
          </a:prstGeom>
        </p:spPr>
      </p:pic>
      <p:pic>
        <p:nvPicPr>
          <p:cNvPr id="10" name="Graphic 9" descr="Question mark">
            <a:extLst>
              <a:ext uri="{FF2B5EF4-FFF2-40B4-BE49-F238E27FC236}">
                <a16:creationId xmlns:a16="http://schemas.microsoft.com/office/drawing/2014/main" id="{3D99A37A-F4F5-4B4F-8607-CF6DAB6576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28214" y="1597654"/>
            <a:ext cx="914400" cy="914400"/>
          </a:xfrm>
          <a:prstGeom prst="rect">
            <a:avLst/>
          </a:prstGeom>
        </p:spPr>
      </p:pic>
      <p:sp>
        <p:nvSpPr>
          <p:cNvPr id="11" name="Arrow: Right 10">
            <a:extLst>
              <a:ext uri="{FF2B5EF4-FFF2-40B4-BE49-F238E27FC236}">
                <a16:creationId xmlns:a16="http://schemas.microsoft.com/office/drawing/2014/main" id="{B5DDAA82-6145-440F-BF33-5932C1CFBA96}"/>
              </a:ext>
            </a:extLst>
          </p:cNvPr>
          <p:cNvSpPr/>
          <p:nvPr/>
        </p:nvSpPr>
        <p:spPr>
          <a:xfrm rot="3368734">
            <a:off x="3608450" y="2547584"/>
            <a:ext cx="835720"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4D44FEC7-A829-4C3A-AE13-D64C62FC505D}"/>
              </a:ext>
            </a:extLst>
          </p:cNvPr>
          <p:cNvSpPr/>
          <p:nvPr/>
        </p:nvSpPr>
        <p:spPr>
          <a:xfrm rot="8012713">
            <a:off x="7696361" y="2520428"/>
            <a:ext cx="835720" cy="322670"/>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195A70C3-11F0-4163-953E-C4FBC960C54C}"/>
              </a:ext>
            </a:extLst>
          </p:cNvPr>
          <p:cNvCxnSpPr>
            <a:cxnSpLocks/>
          </p:cNvCxnSpPr>
          <p:nvPr/>
        </p:nvCxnSpPr>
        <p:spPr>
          <a:xfrm>
            <a:off x="2796988" y="3429000"/>
            <a:ext cx="7091783" cy="0"/>
          </a:xfrm>
          <a:prstGeom prst="line">
            <a:avLst/>
          </a:prstGeom>
          <a:ln w="136525" cap="rnd">
            <a:solidFill>
              <a:srgbClr val="FF99FF"/>
            </a:solidFill>
          </a:ln>
        </p:spPr>
        <p:style>
          <a:lnRef idx="1">
            <a:schemeClr val="accent1"/>
          </a:lnRef>
          <a:fillRef idx="0">
            <a:schemeClr val="accent1"/>
          </a:fillRef>
          <a:effectRef idx="0">
            <a:schemeClr val="accent1"/>
          </a:effectRef>
          <a:fontRef idx="minor">
            <a:schemeClr val="tx1"/>
          </a:fontRef>
        </p:style>
      </p:cxnSp>
      <p:pic>
        <p:nvPicPr>
          <p:cNvPr id="15" name="Graphic 14" descr="Male profile">
            <a:extLst>
              <a:ext uri="{FF2B5EF4-FFF2-40B4-BE49-F238E27FC236}">
                <a16:creationId xmlns:a16="http://schemas.microsoft.com/office/drawing/2014/main" id="{8046D328-5085-4184-ADEA-4E1AED1FBCF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52736" y="3479022"/>
            <a:ext cx="1991958" cy="1991953"/>
          </a:xfrm>
          <a:prstGeom prst="rect">
            <a:avLst/>
          </a:prstGeom>
        </p:spPr>
      </p:pic>
      <p:pic>
        <p:nvPicPr>
          <p:cNvPr id="14" name="Graphic 13" descr="Brain">
            <a:extLst>
              <a:ext uri="{FF2B5EF4-FFF2-40B4-BE49-F238E27FC236}">
                <a16:creationId xmlns:a16="http://schemas.microsoft.com/office/drawing/2014/main" id="{BA4E0233-CDAB-49C7-A687-6672EE0AAF0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173334" y="3668806"/>
            <a:ext cx="1655413" cy="1655413"/>
          </a:xfrm>
          <a:prstGeom prst="rect">
            <a:avLst/>
          </a:prstGeom>
        </p:spPr>
      </p:pic>
      <p:sp>
        <p:nvSpPr>
          <p:cNvPr id="18" name="Arrow: Right 17">
            <a:extLst>
              <a:ext uri="{FF2B5EF4-FFF2-40B4-BE49-F238E27FC236}">
                <a16:creationId xmlns:a16="http://schemas.microsoft.com/office/drawing/2014/main" id="{91245A70-B098-4267-8D00-BBCE28F124A6}"/>
              </a:ext>
            </a:extLst>
          </p:cNvPr>
          <p:cNvSpPr/>
          <p:nvPr/>
        </p:nvSpPr>
        <p:spPr>
          <a:xfrm rot="5400000">
            <a:off x="7527924" y="4248553"/>
            <a:ext cx="1409044" cy="571144"/>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Deciduous tree">
            <a:extLst>
              <a:ext uri="{FF2B5EF4-FFF2-40B4-BE49-F238E27FC236}">
                <a16:creationId xmlns:a16="http://schemas.microsoft.com/office/drawing/2014/main" id="{61FE95E8-F8A1-470C-ADD8-A381D9169B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8572" y="1540023"/>
            <a:ext cx="2109429" cy="2183864"/>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Genetic Environmental Correlation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D0D9E6EC-6030-4AA3-A710-AE88642C39B8}"/>
              </a:ext>
            </a:extLst>
          </p:cNvPr>
          <p:cNvPicPr>
            <a:picLocks noChangeAspect="1"/>
          </p:cNvPicPr>
          <p:nvPr/>
        </p:nvPicPr>
        <p:blipFill rotWithShape="1">
          <a:blip r:embed="rId5">
            <a:extLst>
              <a:ext uri="{28A0092B-C50C-407E-A947-70E740481C1C}">
                <a14:useLocalDpi xmlns:a14="http://schemas.microsoft.com/office/drawing/2010/main" val="0"/>
              </a:ext>
            </a:extLst>
          </a:blip>
          <a:srcRect r="52615" b="22434"/>
          <a:stretch/>
        </p:blipFill>
        <p:spPr>
          <a:xfrm>
            <a:off x="2307950" y="2270683"/>
            <a:ext cx="2729197" cy="1570665"/>
          </a:xfrm>
          <a:prstGeom prst="rect">
            <a:avLst/>
          </a:prstGeom>
        </p:spPr>
      </p:pic>
      <p:pic>
        <p:nvPicPr>
          <p:cNvPr id="5" name="Graphic 4" descr="House">
            <a:extLst>
              <a:ext uri="{FF2B5EF4-FFF2-40B4-BE49-F238E27FC236}">
                <a16:creationId xmlns:a16="http://schemas.microsoft.com/office/drawing/2014/main" id="{A7CC1FFD-E9D7-4F70-8D07-849EBB5C6BD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54853" y="1935452"/>
            <a:ext cx="1905896" cy="1905896"/>
          </a:xfrm>
          <a:prstGeom prst="rect">
            <a:avLst/>
          </a:prstGeom>
        </p:spPr>
      </p:pic>
      <p:sp>
        <p:nvSpPr>
          <p:cNvPr id="12" name="Arrow: Right 11">
            <a:extLst>
              <a:ext uri="{FF2B5EF4-FFF2-40B4-BE49-F238E27FC236}">
                <a16:creationId xmlns:a16="http://schemas.microsoft.com/office/drawing/2014/main" id="{F3B09483-C687-496B-A3DD-20FB6E189AFF}"/>
              </a:ext>
            </a:extLst>
          </p:cNvPr>
          <p:cNvSpPr/>
          <p:nvPr/>
        </p:nvSpPr>
        <p:spPr>
          <a:xfrm rot="10800000">
            <a:off x="5361591" y="2532553"/>
            <a:ext cx="1468818" cy="322670"/>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A587B8DA-A373-474F-AE40-C021B525346D}"/>
              </a:ext>
            </a:extLst>
          </p:cNvPr>
          <p:cNvSpPr/>
          <p:nvPr/>
        </p:nvSpPr>
        <p:spPr>
          <a:xfrm>
            <a:off x="5399881" y="3106330"/>
            <a:ext cx="1468818" cy="322670"/>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Basketball">
            <a:extLst>
              <a:ext uri="{FF2B5EF4-FFF2-40B4-BE49-F238E27FC236}">
                <a16:creationId xmlns:a16="http://schemas.microsoft.com/office/drawing/2014/main" id="{ACC5CA53-9679-4DC8-96FD-82DCF26AD89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309756" y="3949595"/>
            <a:ext cx="1649067" cy="1649067"/>
          </a:xfrm>
          <a:prstGeom prst="rect">
            <a:avLst/>
          </a:prstGeom>
        </p:spPr>
      </p:pic>
    </p:spTree>
    <p:extLst>
      <p:ext uri="{BB962C8B-B14F-4D97-AF65-F5344CB8AC3E}">
        <p14:creationId xmlns:p14="http://schemas.microsoft.com/office/powerpoint/2010/main" val="1125144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Epigenetics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Graphic 8" descr="Woman">
            <a:extLst>
              <a:ext uri="{FF2B5EF4-FFF2-40B4-BE49-F238E27FC236}">
                <a16:creationId xmlns:a16="http://schemas.microsoft.com/office/drawing/2014/main" id="{54D29874-C26C-4A51-A30C-7629906C1A88}"/>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1383"/>
          <a:stretch/>
        </p:blipFill>
        <p:spPr>
          <a:xfrm>
            <a:off x="3177793" y="1490845"/>
            <a:ext cx="2781944" cy="2025961"/>
          </a:xfrm>
          <a:prstGeom prst="rect">
            <a:avLst/>
          </a:prstGeom>
        </p:spPr>
      </p:pic>
      <p:pic>
        <p:nvPicPr>
          <p:cNvPr id="10" name="Graphic 9" descr="Woman">
            <a:extLst>
              <a:ext uri="{FF2B5EF4-FFF2-40B4-BE49-F238E27FC236}">
                <a16:creationId xmlns:a16="http://schemas.microsoft.com/office/drawing/2014/main" id="{86E21200-1013-4D05-A552-D6D98946EC24}"/>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1383"/>
          <a:stretch/>
        </p:blipFill>
        <p:spPr>
          <a:xfrm>
            <a:off x="6232265" y="1490845"/>
            <a:ext cx="2781944" cy="2025961"/>
          </a:xfrm>
          <a:prstGeom prst="rect">
            <a:avLst/>
          </a:prstGeom>
        </p:spPr>
      </p:pic>
      <p:sp>
        <p:nvSpPr>
          <p:cNvPr id="11" name="Arrow: Right 10">
            <a:extLst>
              <a:ext uri="{FF2B5EF4-FFF2-40B4-BE49-F238E27FC236}">
                <a16:creationId xmlns:a16="http://schemas.microsoft.com/office/drawing/2014/main" id="{BABBCA37-2514-41B4-8C60-DC81C8C45514}"/>
              </a:ext>
            </a:extLst>
          </p:cNvPr>
          <p:cNvSpPr/>
          <p:nvPr/>
        </p:nvSpPr>
        <p:spPr>
          <a:xfrm rot="8537086">
            <a:off x="2581378" y="3433986"/>
            <a:ext cx="1468818" cy="322670"/>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583EB2B0-4F51-4FA2-9AE1-287080D823C9}"/>
              </a:ext>
            </a:extLst>
          </p:cNvPr>
          <p:cNvSpPr/>
          <p:nvPr/>
        </p:nvSpPr>
        <p:spPr>
          <a:xfrm rot="1899688">
            <a:off x="8171936" y="3433985"/>
            <a:ext cx="1468818" cy="322670"/>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Warning">
            <a:extLst>
              <a:ext uri="{FF2B5EF4-FFF2-40B4-BE49-F238E27FC236}">
                <a16:creationId xmlns:a16="http://schemas.microsoft.com/office/drawing/2014/main" id="{B9373F8E-5E0D-4357-93C6-5A73FFFFCA6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94835" y="4017260"/>
            <a:ext cx="1380067" cy="1380067"/>
          </a:xfrm>
          <a:prstGeom prst="rect">
            <a:avLst/>
          </a:prstGeom>
        </p:spPr>
      </p:pic>
      <p:pic>
        <p:nvPicPr>
          <p:cNvPr id="13" name="Graphic 12" descr="Thumbs up sign">
            <a:extLst>
              <a:ext uri="{FF2B5EF4-FFF2-40B4-BE49-F238E27FC236}">
                <a16:creationId xmlns:a16="http://schemas.microsoft.com/office/drawing/2014/main" id="{5BFB59C1-2DA6-46BA-B674-5DD10D32915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17099" y="4118134"/>
            <a:ext cx="1380066" cy="1380066"/>
          </a:xfrm>
          <a:prstGeom prst="rect">
            <a:avLst/>
          </a:prstGeom>
        </p:spPr>
      </p:pic>
    </p:spTree>
    <p:extLst>
      <p:ext uri="{BB962C8B-B14F-4D97-AF65-F5344CB8AC3E}">
        <p14:creationId xmlns:p14="http://schemas.microsoft.com/office/powerpoint/2010/main" val="2630284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Sickle Cell Anemia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6096000" y="1452881"/>
            <a:ext cx="4029078"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High fever</a:t>
              </a:r>
            </a:p>
          </p:txBody>
        </p:sp>
      </p:grpSp>
      <p:grpSp>
        <p:nvGrpSpPr>
          <p:cNvPr id="20" name="Group 19"/>
          <p:cNvGrpSpPr/>
          <p:nvPr/>
        </p:nvGrpSpPr>
        <p:grpSpPr>
          <a:xfrm>
            <a:off x="6096000" y="2373141"/>
            <a:ext cx="4029078"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Severe pain</a:t>
              </a:r>
            </a:p>
          </p:txBody>
        </p:sp>
      </p:grpSp>
      <p:grpSp>
        <p:nvGrpSpPr>
          <p:cNvPr id="23" name="Group 22"/>
          <p:cNvGrpSpPr/>
          <p:nvPr/>
        </p:nvGrpSpPr>
        <p:grpSpPr>
          <a:xfrm>
            <a:off x="6096000" y="3293401"/>
            <a:ext cx="4029078"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Swelling</a:t>
              </a:r>
            </a:p>
          </p:txBody>
        </p:sp>
      </p:grpSp>
      <p:grpSp>
        <p:nvGrpSpPr>
          <p:cNvPr id="27" name="Group 26"/>
          <p:cNvGrpSpPr/>
          <p:nvPr/>
        </p:nvGrpSpPr>
        <p:grpSpPr>
          <a:xfrm>
            <a:off x="6096000" y="4214562"/>
            <a:ext cx="4029078"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Tissue damage</a:t>
              </a:r>
            </a:p>
          </p:txBody>
        </p:sp>
      </p:grpSp>
      <p:pic>
        <p:nvPicPr>
          <p:cNvPr id="5" name="Picture 4" descr="A picture containing object&#10;&#10;Description automatically generated">
            <a:extLst>
              <a:ext uri="{FF2B5EF4-FFF2-40B4-BE49-F238E27FC236}">
                <a16:creationId xmlns:a16="http://schemas.microsoft.com/office/drawing/2014/main" id="{34B2E44C-0325-4AA1-9250-767C440179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4257" y="1677802"/>
            <a:ext cx="2940227" cy="2940227"/>
          </a:xfrm>
          <a:prstGeom prst="rect">
            <a:avLst/>
          </a:prstGeom>
        </p:spPr>
      </p:pic>
      <p:pic>
        <p:nvPicPr>
          <p:cNvPr id="7" name="Graphic 6" descr="Warning">
            <a:extLst>
              <a:ext uri="{FF2B5EF4-FFF2-40B4-BE49-F238E27FC236}">
                <a16:creationId xmlns:a16="http://schemas.microsoft.com/office/drawing/2014/main" id="{547A139E-D24B-444D-9C4A-3239B100636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35194" y="507084"/>
            <a:ext cx="914400" cy="914400"/>
          </a:xfrm>
          <a:prstGeom prst="rect">
            <a:avLst/>
          </a:prstGeom>
        </p:spPr>
      </p:pic>
    </p:spTree>
    <p:extLst>
      <p:ext uri="{BB962C8B-B14F-4D97-AF65-F5344CB8AC3E}">
        <p14:creationId xmlns:p14="http://schemas.microsoft.com/office/powerpoint/2010/main" val="29061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Sickle Cell Anemia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527043A3-A37A-4BE1-81B7-83C5CBAE6B67}"/>
              </a:ext>
            </a:extLst>
          </p:cNvPr>
          <p:cNvGrpSpPr/>
          <p:nvPr/>
        </p:nvGrpSpPr>
        <p:grpSpPr>
          <a:xfrm>
            <a:off x="2900948" y="1236499"/>
            <a:ext cx="5109884" cy="3847915"/>
            <a:chOff x="1524000" y="1191563"/>
            <a:chExt cx="5109884" cy="3847915"/>
          </a:xfrm>
        </p:grpSpPr>
        <p:sp>
          <p:nvSpPr>
            <p:cNvPr id="3" name="TextBox 2">
              <a:extLst>
                <a:ext uri="{FF2B5EF4-FFF2-40B4-BE49-F238E27FC236}">
                  <a16:creationId xmlns:a16="http://schemas.microsoft.com/office/drawing/2014/main" id="{8F82C406-B698-4563-AB98-5DEA8E8045D7}"/>
                </a:ext>
              </a:extLst>
            </p:cNvPr>
            <p:cNvSpPr txBox="1"/>
            <p:nvPr/>
          </p:nvSpPr>
          <p:spPr>
            <a:xfrm>
              <a:off x="1524000" y="2286000"/>
              <a:ext cx="1165411" cy="461665"/>
            </a:xfrm>
            <a:prstGeom prst="rect">
              <a:avLst/>
            </a:prstGeom>
            <a:noFill/>
          </p:spPr>
          <p:txBody>
            <a:bodyPr wrap="square" rtlCol="0">
              <a:spAutoFit/>
            </a:bodyPr>
            <a:lstStyle/>
            <a:p>
              <a:r>
                <a:rPr lang="en-US" sz="2400" dirty="0"/>
                <a:t>Malaria</a:t>
              </a:r>
            </a:p>
          </p:txBody>
        </p:sp>
        <p:sp>
          <p:nvSpPr>
            <p:cNvPr id="5" name="Arrow: Right 4">
              <a:extLst>
                <a:ext uri="{FF2B5EF4-FFF2-40B4-BE49-F238E27FC236}">
                  <a16:creationId xmlns:a16="http://schemas.microsoft.com/office/drawing/2014/main" id="{C854F60D-886F-43BD-851A-2C031A79071D}"/>
                </a:ext>
              </a:extLst>
            </p:cNvPr>
            <p:cNvSpPr/>
            <p:nvPr/>
          </p:nvSpPr>
          <p:spPr>
            <a:xfrm rot="19743602">
              <a:off x="2075946" y="1879199"/>
              <a:ext cx="96818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C3D64F9F-81A6-4CC2-81D5-B06DA6538AE4}"/>
                </a:ext>
              </a:extLst>
            </p:cNvPr>
            <p:cNvSpPr/>
            <p:nvPr/>
          </p:nvSpPr>
          <p:spPr>
            <a:xfrm rot="5400000">
              <a:off x="3205746" y="2299106"/>
              <a:ext cx="708955"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A4F0CDC4-6C80-44FB-9660-153ACE1718F4}"/>
                </a:ext>
              </a:extLst>
            </p:cNvPr>
            <p:cNvSpPr/>
            <p:nvPr/>
          </p:nvSpPr>
          <p:spPr>
            <a:xfrm rot="1607492">
              <a:off x="3580977" y="4331328"/>
              <a:ext cx="96818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ale profile">
              <a:extLst>
                <a:ext uri="{FF2B5EF4-FFF2-40B4-BE49-F238E27FC236}">
                  <a16:creationId xmlns:a16="http://schemas.microsoft.com/office/drawing/2014/main" id="{9EE8556F-8FC5-42B8-997D-DFAD291918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03024" y="1196063"/>
              <a:ext cx="914400" cy="914400"/>
            </a:xfrm>
            <a:prstGeom prst="rect">
              <a:avLst/>
            </a:prstGeom>
          </p:spPr>
        </p:pic>
        <p:pic>
          <p:nvPicPr>
            <p:cNvPr id="12" name="Graphic 11" descr="Female Profile">
              <a:extLst>
                <a:ext uri="{FF2B5EF4-FFF2-40B4-BE49-F238E27FC236}">
                  <a16:creationId xmlns:a16="http://schemas.microsoft.com/office/drawing/2014/main" id="{037FE500-8BDF-47AA-BBC8-BD6E32F9170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45860" y="1191563"/>
              <a:ext cx="914400" cy="914400"/>
            </a:xfrm>
            <a:prstGeom prst="rect">
              <a:avLst/>
            </a:prstGeom>
          </p:spPr>
        </p:pic>
        <p:pic>
          <p:nvPicPr>
            <p:cNvPr id="14" name="Picture 13">
              <a:extLst>
                <a:ext uri="{FF2B5EF4-FFF2-40B4-BE49-F238E27FC236}">
                  <a16:creationId xmlns:a16="http://schemas.microsoft.com/office/drawing/2014/main" id="{3B6C86B4-DB47-4D2E-890F-BFAE51CC6730}"/>
                </a:ext>
              </a:extLst>
            </p:cNvPr>
            <p:cNvPicPr>
              <a:picLocks noChangeAspect="1"/>
            </p:cNvPicPr>
            <p:nvPr/>
          </p:nvPicPr>
          <p:blipFill rotWithShape="1">
            <a:blip r:embed="rId7">
              <a:extLst>
                <a:ext uri="{28A0092B-C50C-407E-A947-70E740481C1C}">
                  <a14:useLocalDpi xmlns:a14="http://schemas.microsoft.com/office/drawing/2010/main" val="0"/>
                </a:ext>
              </a:extLst>
            </a:blip>
            <a:srcRect r="52615" b="22434"/>
            <a:stretch/>
          </p:blipFill>
          <p:spPr>
            <a:xfrm>
              <a:off x="2504449" y="2865079"/>
              <a:ext cx="2111547" cy="1215204"/>
            </a:xfrm>
            <a:prstGeom prst="rect">
              <a:avLst/>
            </a:prstGeom>
          </p:spPr>
        </p:pic>
        <p:pic>
          <p:nvPicPr>
            <p:cNvPr id="17" name="Graphic 16" descr="Male profile">
              <a:extLst>
                <a:ext uri="{FF2B5EF4-FFF2-40B4-BE49-F238E27FC236}">
                  <a16:creationId xmlns:a16="http://schemas.microsoft.com/office/drawing/2014/main" id="{8DDCDD97-B183-4E0C-B4FA-E45603AE98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55157" y="4429273"/>
              <a:ext cx="610205" cy="610205"/>
            </a:xfrm>
            <a:prstGeom prst="rect">
              <a:avLst/>
            </a:prstGeom>
          </p:spPr>
        </p:pic>
        <p:pic>
          <p:nvPicPr>
            <p:cNvPr id="18" name="Graphic 17" descr="Male profile">
              <a:extLst>
                <a:ext uri="{FF2B5EF4-FFF2-40B4-BE49-F238E27FC236}">
                  <a16:creationId xmlns:a16="http://schemas.microsoft.com/office/drawing/2014/main" id="{0A50A4BC-DE7B-4223-B809-C537A945B6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7655" y="3880661"/>
              <a:ext cx="914400" cy="914400"/>
            </a:xfrm>
            <a:prstGeom prst="rect">
              <a:avLst/>
            </a:prstGeom>
          </p:spPr>
        </p:pic>
        <p:pic>
          <p:nvPicPr>
            <p:cNvPr id="19" name="Graphic 18" descr="Female Profile">
              <a:extLst>
                <a:ext uri="{FF2B5EF4-FFF2-40B4-BE49-F238E27FC236}">
                  <a16:creationId xmlns:a16="http://schemas.microsoft.com/office/drawing/2014/main" id="{6886362A-DCCC-4DEA-86B3-6DDA4A3A58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19484" y="3877238"/>
              <a:ext cx="914400" cy="914400"/>
            </a:xfrm>
            <a:prstGeom prst="rect">
              <a:avLst/>
            </a:prstGeom>
          </p:spPr>
        </p:pic>
      </p:grpSp>
      <p:pic>
        <p:nvPicPr>
          <p:cNvPr id="20" name="Picture 19">
            <a:extLst>
              <a:ext uri="{FF2B5EF4-FFF2-40B4-BE49-F238E27FC236}">
                <a16:creationId xmlns:a16="http://schemas.microsoft.com/office/drawing/2014/main" id="{2FA372FE-4F8B-4025-BD21-F23A8BF34155}"/>
              </a:ext>
            </a:extLst>
          </p:cNvPr>
          <p:cNvPicPr>
            <a:picLocks noChangeAspect="1"/>
          </p:cNvPicPr>
          <p:nvPr/>
        </p:nvPicPr>
        <p:blipFill rotWithShape="1">
          <a:blip r:embed="rId7">
            <a:extLst>
              <a:ext uri="{28A0092B-C50C-407E-A947-70E740481C1C}">
                <a14:useLocalDpi xmlns:a14="http://schemas.microsoft.com/office/drawing/2010/main" val="0"/>
              </a:ext>
            </a:extLst>
          </a:blip>
          <a:srcRect r="52615" b="22434"/>
          <a:stretch/>
        </p:blipFill>
        <p:spPr>
          <a:xfrm rot="19197248">
            <a:off x="7632986" y="4390512"/>
            <a:ext cx="1283971" cy="738931"/>
          </a:xfrm>
          <a:prstGeom prst="rect">
            <a:avLst/>
          </a:prstGeom>
        </p:spPr>
      </p:pic>
    </p:spTree>
    <p:extLst>
      <p:ext uri="{BB962C8B-B14F-4D97-AF65-F5344CB8AC3E}">
        <p14:creationId xmlns:p14="http://schemas.microsoft.com/office/powerpoint/2010/main" val="4085437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Charles Darwin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Male profile">
            <a:extLst>
              <a:ext uri="{FF2B5EF4-FFF2-40B4-BE49-F238E27FC236}">
                <a16:creationId xmlns:a16="http://schemas.microsoft.com/office/drawing/2014/main" id="{E5C21B5E-47DF-4E80-A14F-A13190DD03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31785" y="2541994"/>
            <a:ext cx="1651887" cy="1651887"/>
          </a:xfrm>
          <a:prstGeom prst="rect">
            <a:avLst/>
          </a:prstGeom>
        </p:spPr>
      </p:pic>
      <p:pic>
        <p:nvPicPr>
          <p:cNvPr id="5" name="Graphic 4" descr="Africa">
            <a:extLst>
              <a:ext uri="{FF2B5EF4-FFF2-40B4-BE49-F238E27FC236}">
                <a16:creationId xmlns:a16="http://schemas.microsoft.com/office/drawing/2014/main" id="{C93F5931-F469-4CFE-B525-BAFFDDA53B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3837" y="2649676"/>
            <a:ext cx="1436521" cy="1436521"/>
          </a:xfrm>
          <a:prstGeom prst="rect">
            <a:avLst/>
          </a:prstGeom>
        </p:spPr>
      </p:pic>
      <p:sp>
        <p:nvSpPr>
          <p:cNvPr id="10" name="TextBox 9">
            <a:extLst>
              <a:ext uri="{FF2B5EF4-FFF2-40B4-BE49-F238E27FC236}">
                <a16:creationId xmlns:a16="http://schemas.microsoft.com/office/drawing/2014/main" id="{9670ECD9-A723-44F2-A3F1-7564FEDAE518}"/>
              </a:ext>
            </a:extLst>
          </p:cNvPr>
          <p:cNvSpPr txBox="1"/>
          <p:nvPr/>
        </p:nvSpPr>
        <p:spPr>
          <a:xfrm>
            <a:off x="2794822" y="1946654"/>
            <a:ext cx="2396138" cy="461665"/>
          </a:xfrm>
          <a:prstGeom prst="rect">
            <a:avLst/>
          </a:prstGeom>
          <a:noFill/>
        </p:spPr>
        <p:txBody>
          <a:bodyPr wrap="square" rtlCol="0">
            <a:spAutoFit/>
          </a:bodyPr>
          <a:lstStyle/>
          <a:p>
            <a:r>
              <a:rPr lang="en-US" sz="2400" dirty="0"/>
              <a:t>Natural Selection</a:t>
            </a:r>
          </a:p>
        </p:txBody>
      </p:sp>
      <p:pic>
        <p:nvPicPr>
          <p:cNvPr id="9" name="Picture 8" descr="A close up of a person&#10;&#10;Description automatically generated">
            <a:extLst>
              <a:ext uri="{FF2B5EF4-FFF2-40B4-BE49-F238E27FC236}">
                <a16:creationId xmlns:a16="http://schemas.microsoft.com/office/drawing/2014/main" id="{F77424BA-A2AF-4D53-ADE0-B9B30EBEFA5D}"/>
              </a:ext>
            </a:extLst>
          </p:cNvPr>
          <p:cNvPicPr>
            <a:picLocks noChangeAspect="1"/>
          </p:cNvPicPr>
          <p:nvPr/>
        </p:nvPicPr>
        <p:blipFill rotWithShape="1">
          <a:blip r:embed="rId7">
            <a:extLst>
              <a:ext uri="{28A0092B-C50C-407E-A947-70E740481C1C}">
                <a14:useLocalDpi xmlns:a14="http://schemas.microsoft.com/office/drawing/2010/main" val="0"/>
              </a:ext>
            </a:extLst>
          </a:blip>
          <a:srcRect r="72731" b="15131"/>
          <a:stretch/>
        </p:blipFill>
        <p:spPr>
          <a:xfrm>
            <a:off x="7001041" y="1232067"/>
            <a:ext cx="2580633" cy="4021252"/>
          </a:xfrm>
          <a:prstGeom prst="rect">
            <a:avLst/>
          </a:prstGeom>
        </p:spPr>
      </p:pic>
    </p:spTree>
    <p:extLst>
      <p:ext uri="{BB962C8B-B14F-4D97-AF65-F5344CB8AC3E}">
        <p14:creationId xmlns:p14="http://schemas.microsoft.com/office/powerpoint/2010/main" val="1646644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Genetic Variation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516649" y="1649704"/>
            <a:ext cx="2080340" cy="1617913"/>
            <a:chOff x="5164" y="1742407"/>
            <a:chExt cx="2080340" cy="1617913"/>
          </a:xfrm>
          <a:solidFill>
            <a:srgbClr val="C7D4CB"/>
          </a:solidFill>
        </p:grpSpPr>
        <p:sp>
          <p:nvSpPr>
            <p:cNvPr id="9" name="Rectangle 8"/>
            <p:cNvSpPr/>
            <p:nvPr/>
          </p:nvSpPr>
          <p:spPr>
            <a:xfrm>
              <a:off x="5164" y="174240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213077" y="2287822"/>
              <a:ext cx="1664514" cy="547714"/>
            </a:xfrm>
            <a:prstGeom prst="rect">
              <a:avLst/>
            </a:prstGeom>
            <a:grpFill/>
          </p:spPr>
          <p:txBody>
            <a:bodyPr wrap="square" rtlCol="0" anchor="ctr">
              <a:spAutoFit/>
            </a:bodyPr>
            <a:lstStyle/>
            <a:p>
              <a:pPr algn="ctr">
                <a:lnSpc>
                  <a:spcPct val="150000"/>
                </a:lnSpc>
              </a:pPr>
              <a:r>
                <a:rPr lang="en-US" sz="2200" dirty="0"/>
                <a:t>Egg</a:t>
              </a:r>
            </a:p>
          </p:txBody>
        </p:sp>
      </p:grpSp>
      <p:grpSp>
        <p:nvGrpSpPr>
          <p:cNvPr id="23" name="Group 22"/>
          <p:cNvGrpSpPr/>
          <p:nvPr/>
        </p:nvGrpSpPr>
        <p:grpSpPr>
          <a:xfrm>
            <a:off x="6595013" y="1649704"/>
            <a:ext cx="2080340" cy="1617913"/>
            <a:chOff x="3531827" y="1747690"/>
            <a:chExt cx="2080340" cy="1617913"/>
          </a:xfrm>
          <a:solidFill>
            <a:srgbClr val="C7D4CB"/>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2277507"/>
              <a:ext cx="1664514" cy="547714"/>
            </a:xfrm>
            <a:prstGeom prst="rect">
              <a:avLst/>
            </a:prstGeom>
            <a:grpFill/>
          </p:spPr>
          <p:txBody>
            <a:bodyPr wrap="square" rtlCol="0" anchor="ctr">
              <a:spAutoFit/>
            </a:bodyPr>
            <a:lstStyle/>
            <a:p>
              <a:pPr algn="ctr">
                <a:lnSpc>
                  <a:spcPct val="150000"/>
                </a:lnSpc>
              </a:pPr>
              <a:r>
                <a:rPr lang="en-US" sz="2200" dirty="0"/>
                <a:t>Sperm</a:t>
              </a:r>
            </a:p>
          </p:txBody>
        </p:sp>
      </p:grpSp>
      <p:sp>
        <p:nvSpPr>
          <p:cNvPr id="21" name="Arrow: Right 20">
            <a:extLst>
              <a:ext uri="{FF2B5EF4-FFF2-40B4-BE49-F238E27FC236}">
                <a16:creationId xmlns:a16="http://schemas.microsoft.com/office/drawing/2014/main" id="{A1A83B91-2A76-4B80-99DE-F9BC311969D8}"/>
              </a:ext>
            </a:extLst>
          </p:cNvPr>
          <p:cNvSpPr/>
          <p:nvPr/>
        </p:nvSpPr>
        <p:spPr>
          <a:xfrm rot="5400000">
            <a:off x="4072725" y="3739920"/>
            <a:ext cx="96818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1A31DDC8-6021-4E36-9A74-730ED0C8DFD6}"/>
              </a:ext>
            </a:extLst>
          </p:cNvPr>
          <p:cNvSpPr/>
          <p:nvPr/>
        </p:nvSpPr>
        <p:spPr>
          <a:xfrm rot="5400000">
            <a:off x="7151089" y="3739920"/>
            <a:ext cx="96818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EBC97F6F-B062-4490-A0AD-DADCE4104167}"/>
              </a:ext>
            </a:extLst>
          </p:cNvPr>
          <p:cNvSpPr txBox="1"/>
          <p:nvPr/>
        </p:nvSpPr>
        <p:spPr>
          <a:xfrm>
            <a:off x="3358750" y="4552405"/>
            <a:ext cx="2396138" cy="461665"/>
          </a:xfrm>
          <a:prstGeom prst="rect">
            <a:avLst/>
          </a:prstGeom>
          <a:noFill/>
        </p:spPr>
        <p:txBody>
          <a:bodyPr wrap="square" rtlCol="0">
            <a:spAutoFit/>
          </a:bodyPr>
          <a:lstStyle/>
          <a:p>
            <a:pPr algn="ctr"/>
            <a:r>
              <a:rPr lang="en-US" sz="2400" dirty="0"/>
              <a:t>23</a:t>
            </a:r>
          </a:p>
        </p:txBody>
      </p:sp>
      <p:sp>
        <p:nvSpPr>
          <p:cNvPr id="28" name="TextBox 27">
            <a:extLst>
              <a:ext uri="{FF2B5EF4-FFF2-40B4-BE49-F238E27FC236}">
                <a16:creationId xmlns:a16="http://schemas.microsoft.com/office/drawing/2014/main" id="{3FCE45C1-CA85-429F-9725-B3D6A2270B48}"/>
              </a:ext>
            </a:extLst>
          </p:cNvPr>
          <p:cNvSpPr txBox="1"/>
          <p:nvPr/>
        </p:nvSpPr>
        <p:spPr>
          <a:xfrm>
            <a:off x="6438383" y="4552405"/>
            <a:ext cx="2396138" cy="461665"/>
          </a:xfrm>
          <a:prstGeom prst="rect">
            <a:avLst/>
          </a:prstGeom>
          <a:noFill/>
        </p:spPr>
        <p:txBody>
          <a:bodyPr wrap="square" rtlCol="0">
            <a:spAutoFit/>
          </a:bodyPr>
          <a:lstStyle/>
          <a:p>
            <a:pPr algn="ctr"/>
            <a:r>
              <a:rPr lang="en-US" sz="2400" dirty="0"/>
              <a:t>23</a:t>
            </a:r>
          </a:p>
        </p:txBody>
      </p:sp>
    </p:spTree>
    <p:extLst>
      <p:ext uri="{BB962C8B-B14F-4D97-AF65-F5344CB8AC3E}">
        <p14:creationId xmlns:p14="http://schemas.microsoft.com/office/powerpoint/2010/main" val="3481510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52E7500-1408-4942-8330-B805FB237C8C}"/>
              </a:ext>
            </a:extLst>
          </p:cNvPr>
          <p:cNvGrpSpPr/>
          <p:nvPr/>
        </p:nvGrpSpPr>
        <p:grpSpPr>
          <a:xfrm>
            <a:off x="2951253" y="1337375"/>
            <a:ext cx="5262445" cy="3252812"/>
            <a:chOff x="1662403" y="1438417"/>
            <a:chExt cx="5262445" cy="3252812"/>
          </a:xfrm>
        </p:grpSpPr>
        <p:sp>
          <p:nvSpPr>
            <p:cNvPr id="3" name="Arc 2">
              <a:extLst>
                <a:ext uri="{FF2B5EF4-FFF2-40B4-BE49-F238E27FC236}">
                  <a16:creationId xmlns:a16="http://schemas.microsoft.com/office/drawing/2014/main" id="{827739CA-DC2E-486B-81A8-8E8E60FB85A1}"/>
                </a:ext>
              </a:extLst>
            </p:cNvPr>
            <p:cNvSpPr/>
            <p:nvPr/>
          </p:nvSpPr>
          <p:spPr>
            <a:xfrm>
              <a:off x="2116963" y="1438417"/>
              <a:ext cx="1676400" cy="2888997"/>
            </a:xfrm>
            <a:prstGeom prst="arc">
              <a:avLst>
                <a:gd name="adj1" fmla="val 16596976"/>
                <a:gd name="adj2" fmla="val 0"/>
              </a:avLst>
            </a:prstGeom>
            <a:noFill/>
            <a:ln w="187325" cap="rnd">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Arc 10">
              <a:extLst>
                <a:ext uri="{FF2B5EF4-FFF2-40B4-BE49-F238E27FC236}">
                  <a16:creationId xmlns:a16="http://schemas.microsoft.com/office/drawing/2014/main" id="{9AC4CEE2-96D9-4148-8EBC-EBAB9FAD0283}"/>
                </a:ext>
              </a:extLst>
            </p:cNvPr>
            <p:cNvSpPr/>
            <p:nvPr/>
          </p:nvSpPr>
          <p:spPr>
            <a:xfrm rot="5400000">
              <a:off x="1339008" y="2040205"/>
              <a:ext cx="2755898" cy="2109107"/>
            </a:xfrm>
            <a:prstGeom prst="arc">
              <a:avLst/>
            </a:prstGeom>
            <a:noFill/>
            <a:ln w="187325" cap="rnd">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Arc 11">
              <a:extLst>
                <a:ext uri="{FF2B5EF4-FFF2-40B4-BE49-F238E27FC236}">
                  <a16:creationId xmlns:a16="http://schemas.microsoft.com/office/drawing/2014/main" id="{042C7FDA-66DB-4C97-8927-711DD834FB90}"/>
                </a:ext>
              </a:extLst>
            </p:cNvPr>
            <p:cNvSpPr/>
            <p:nvPr/>
          </p:nvSpPr>
          <p:spPr>
            <a:xfrm rot="337331" flipH="1">
              <a:off x="4015320" y="1443684"/>
              <a:ext cx="2909528" cy="3186201"/>
            </a:xfrm>
            <a:prstGeom prst="arc">
              <a:avLst>
                <a:gd name="adj1" fmla="val 17462764"/>
                <a:gd name="adj2" fmla="val 0"/>
              </a:avLst>
            </a:prstGeom>
            <a:noFill/>
            <a:ln w="187325" cap="rnd">
              <a:solidFill>
                <a:srgbClr val="FFC000"/>
              </a:solidFill>
              <a:head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a:extLst>
                <a:ext uri="{FF2B5EF4-FFF2-40B4-BE49-F238E27FC236}">
                  <a16:creationId xmlns:a16="http://schemas.microsoft.com/office/drawing/2014/main" id="{FB50F62C-CBCD-4249-A469-204BEAD372EA}"/>
                </a:ext>
              </a:extLst>
            </p:cNvPr>
            <p:cNvSpPr/>
            <p:nvPr/>
          </p:nvSpPr>
          <p:spPr>
            <a:xfrm flipH="1" flipV="1">
              <a:off x="4008101" y="1597764"/>
              <a:ext cx="2646382" cy="3093465"/>
            </a:xfrm>
            <a:prstGeom prst="arc">
              <a:avLst>
                <a:gd name="adj1" fmla="val 17016742"/>
                <a:gd name="adj2" fmla="val 0"/>
              </a:avLst>
            </a:prstGeom>
            <a:noFill/>
            <a:ln w="187325" cap="rnd">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Chromosomes and DNA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4A98D07-4656-4CBF-B6C2-CFD485E9199B}"/>
              </a:ext>
            </a:extLst>
          </p:cNvPr>
          <p:cNvSpPr txBox="1"/>
          <p:nvPr/>
        </p:nvSpPr>
        <p:spPr>
          <a:xfrm>
            <a:off x="2806080" y="2617039"/>
            <a:ext cx="2396138" cy="461665"/>
          </a:xfrm>
          <a:prstGeom prst="rect">
            <a:avLst/>
          </a:prstGeom>
          <a:noFill/>
        </p:spPr>
        <p:txBody>
          <a:bodyPr wrap="square" rtlCol="0">
            <a:spAutoFit/>
          </a:bodyPr>
          <a:lstStyle/>
          <a:p>
            <a:r>
              <a:rPr lang="en-US" sz="2400" dirty="0"/>
              <a:t>Chromosome</a:t>
            </a:r>
          </a:p>
        </p:txBody>
      </p:sp>
      <p:sp>
        <p:nvSpPr>
          <p:cNvPr id="9" name="TextBox 8">
            <a:extLst>
              <a:ext uri="{FF2B5EF4-FFF2-40B4-BE49-F238E27FC236}">
                <a16:creationId xmlns:a16="http://schemas.microsoft.com/office/drawing/2014/main" id="{92E62CE6-3D7B-4B5C-AABD-E71B01F43808}"/>
              </a:ext>
            </a:extLst>
          </p:cNvPr>
          <p:cNvSpPr txBox="1"/>
          <p:nvPr/>
        </p:nvSpPr>
        <p:spPr>
          <a:xfrm>
            <a:off x="6630387" y="1701906"/>
            <a:ext cx="2396138" cy="461665"/>
          </a:xfrm>
          <a:prstGeom prst="rect">
            <a:avLst/>
          </a:prstGeom>
          <a:noFill/>
        </p:spPr>
        <p:txBody>
          <a:bodyPr wrap="square" rtlCol="0">
            <a:spAutoFit/>
          </a:bodyPr>
          <a:lstStyle/>
          <a:p>
            <a:r>
              <a:rPr lang="en-US" sz="2400" dirty="0"/>
              <a:t>DNA</a:t>
            </a:r>
          </a:p>
        </p:txBody>
      </p:sp>
      <p:sp>
        <p:nvSpPr>
          <p:cNvPr id="10" name="Arrow: Right 9">
            <a:extLst>
              <a:ext uri="{FF2B5EF4-FFF2-40B4-BE49-F238E27FC236}">
                <a16:creationId xmlns:a16="http://schemas.microsoft.com/office/drawing/2014/main" id="{2D30CC6D-0E85-48FD-B87C-BE6527EE7317}"/>
              </a:ext>
            </a:extLst>
          </p:cNvPr>
          <p:cNvSpPr/>
          <p:nvPr/>
        </p:nvSpPr>
        <p:spPr>
          <a:xfrm rot="20017575">
            <a:off x="3795819" y="2147529"/>
            <a:ext cx="96818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D979B967-2AE4-4FA6-82DA-5F5903C865C2}"/>
              </a:ext>
            </a:extLst>
          </p:cNvPr>
          <p:cNvGrpSpPr/>
          <p:nvPr/>
        </p:nvGrpSpPr>
        <p:grpSpPr>
          <a:xfrm>
            <a:off x="5090752" y="2264381"/>
            <a:ext cx="4226166" cy="4226166"/>
            <a:chOff x="9155425" y="2495999"/>
            <a:chExt cx="4226166" cy="4226166"/>
          </a:xfrm>
        </p:grpSpPr>
        <p:pic>
          <p:nvPicPr>
            <p:cNvPr id="14" name="Graphic 13" descr="Magnifying glass">
              <a:extLst>
                <a:ext uri="{FF2B5EF4-FFF2-40B4-BE49-F238E27FC236}">
                  <a16:creationId xmlns:a16="http://schemas.microsoft.com/office/drawing/2014/main" id="{96F624F1-F520-4E05-B343-201A93A1B7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189328">
              <a:off x="9155425" y="2495999"/>
              <a:ext cx="4226166" cy="4226166"/>
            </a:xfrm>
            <a:prstGeom prst="rect">
              <a:avLst/>
            </a:prstGeom>
          </p:spPr>
        </p:pic>
        <p:sp>
          <p:nvSpPr>
            <p:cNvPr id="15" name="Oval 14">
              <a:extLst>
                <a:ext uri="{FF2B5EF4-FFF2-40B4-BE49-F238E27FC236}">
                  <a16:creationId xmlns:a16="http://schemas.microsoft.com/office/drawing/2014/main" id="{15262C29-7384-4736-9829-D5B3489D5207}"/>
                </a:ext>
              </a:extLst>
            </p:cNvPr>
            <p:cNvSpPr/>
            <p:nvPr/>
          </p:nvSpPr>
          <p:spPr>
            <a:xfrm>
              <a:off x="9651037" y="3374281"/>
              <a:ext cx="2088045" cy="202686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 name="Picture 16">
            <a:extLst>
              <a:ext uri="{FF2B5EF4-FFF2-40B4-BE49-F238E27FC236}">
                <a16:creationId xmlns:a16="http://schemas.microsoft.com/office/drawing/2014/main" id="{A434A33F-D33B-4D80-871F-0F16E0AA2265}"/>
              </a:ext>
            </a:extLst>
          </p:cNvPr>
          <p:cNvPicPr>
            <a:picLocks noChangeAspect="1"/>
          </p:cNvPicPr>
          <p:nvPr/>
        </p:nvPicPr>
        <p:blipFill rotWithShape="1">
          <a:blip r:embed="rId5">
            <a:extLst>
              <a:ext uri="{28A0092B-C50C-407E-A947-70E740481C1C}">
                <a14:useLocalDpi xmlns:a14="http://schemas.microsoft.com/office/drawing/2010/main" val="0"/>
              </a:ext>
            </a:extLst>
          </a:blip>
          <a:srcRect r="52615" b="22434"/>
          <a:stretch/>
        </p:blipFill>
        <p:spPr>
          <a:xfrm rot="4440568">
            <a:off x="5777574" y="3627090"/>
            <a:ext cx="1756016" cy="1054529"/>
          </a:xfrm>
          <a:prstGeom prst="rect">
            <a:avLst/>
          </a:prstGeom>
        </p:spPr>
      </p:pic>
      <p:sp>
        <p:nvSpPr>
          <p:cNvPr id="20" name="Arrow: Right 19">
            <a:extLst>
              <a:ext uri="{FF2B5EF4-FFF2-40B4-BE49-F238E27FC236}">
                <a16:creationId xmlns:a16="http://schemas.microsoft.com/office/drawing/2014/main" id="{84D27317-B9A0-4B0B-9986-0DA0A14F3F57}"/>
              </a:ext>
            </a:extLst>
          </p:cNvPr>
          <p:cNvSpPr/>
          <p:nvPr/>
        </p:nvSpPr>
        <p:spPr>
          <a:xfrm rot="5741754">
            <a:off x="6180569" y="2787296"/>
            <a:ext cx="146881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Female Profile">
            <a:extLst>
              <a:ext uri="{FF2B5EF4-FFF2-40B4-BE49-F238E27FC236}">
                <a16:creationId xmlns:a16="http://schemas.microsoft.com/office/drawing/2014/main" id="{606C082B-93C5-4759-B056-A0F516D993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943333" y="2278608"/>
            <a:ext cx="1703481" cy="1703481"/>
          </a:xfrm>
          <a:prstGeom prst="rect">
            <a:avLst/>
          </a:prstGeom>
        </p:spPr>
      </p:pic>
      <p:pic>
        <p:nvPicPr>
          <p:cNvPr id="22" name="Graphic 21" descr="Eye">
            <a:extLst>
              <a:ext uri="{FF2B5EF4-FFF2-40B4-BE49-F238E27FC236}">
                <a16:creationId xmlns:a16="http://schemas.microsoft.com/office/drawing/2014/main" id="{3DF53CED-E2A5-40E1-BCAD-BBDB6498FC5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105795" y="1097410"/>
            <a:ext cx="1388358" cy="1388358"/>
          </a:xfrm>
          <a:prstGeom prst="rect">
            <a:avLst/>
          </a:prstGeom>
        </p:spPr>
      </p:pic>
    </p:spTree>
    <p:extLst>
      <p:ext uri="{BB962C8B-B14F-4D97-AF65-F5344CB8AC3E}">
        <p14:creationId xmlns:p14="http://schemas.microsoft.com/office/powerpoint/2010/main" val="1115926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Genetic Variation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21CC02B-77E6-4F69-8CB1-D43B7B7696DF}"/>
              </a:ext>
            </a:extLst>
          </p:cNvPr>
          <p:cNvSpPr txBox="1"/>
          <p:nvPr/>
        </p:nvSpPr>
        <p:spPr>
          <a:xfrm>
            <a:off x="3025147" y="1697958"/>
            <a:ext cx="2396138" cy="1569660"/>
          </a:xfrm>
          <a:prstGeom prst="rect">
            <a:avLst/>
          </a:prstGeom>
          <a:noFill/>
        </p:spPr>
        <p:txBody>
          <a:bodyPr wrap="square" rtlCol="0">
            <a:spAutoFit/>
          </a:bodyPr>
          <a:lstStyle/>
          <a:p>
            <a:pPr algn="ctr"/>
            <a:r>
              <a:rPr lang="en-US" sz="9600" dirty="0"/>
              <a:t>23</a:t>
            </a:r>
          </a:p>
        </p:txBody>
      </p:sp>
      <p:sp>
        <p:nvSpPr>
          <p:cNvPr id="9" name="TextBox 8">
            <a:extLst>
              <a:ext uri="{FF2B5EF4-FFF2-40B4-BE49-F238E27FC236}">
                <a16:creationId xmlns:a16="http://schemas.microsoft.com/office/drawing/2014/main" id="{355FCBB1-959A-4234-97BA-DAAFA1161989}"/>
              </a:ext>
            </a:extLst>
          </p:cNvPr>
          <p:cNvSpPr txBox="1"/>
          <p:nvPr/>
        </p:nvSpPr>
        <p:spPr>
          <a:xfrm>
            <a:off x="6770716" y="1697958"/>
            <a:ext cx="2396138" cy="1569660"/>
          </a:xfrm>
          <a:prstGeom prst="rect">
            <a:avLst/>
          </a:prstGeom>
          <a:noFill/>
        </p:spPr>
        <p:txBody>
          <a:bodyPr wrap="square" rtlCol="0">
            <a:spAutoFit/>
          </a:bodyPr>
          <a:lstStyle/>
          <a:p>
            <a:pPr algn="ctr"/>
            <a:r>
              <a:rPr lang="en-US" sz="9600" dirty="0"/>
              <a:t>23</a:t>
            </a:r>
          </a:p>
        </p:txBody>
      </p:sp>
      <p:sp>
        <p:nvSpPr>
          <p:cNvPr id="3" name="Plus Sign 2">
            <a:extLst>
              <a:ext uri="{FF2B5EF4-FFF2-40B4-BE49-F238E27FC236}">
                <a16:creationId xmlns:a16="http://schemas.microsoft.com/office/drawing/2014/main" id="{3E6D0E64-7B72-4B0B-A73D-E234C4705908}"/>
              </a:ext>
            </a:extLst>
          </p:cNvPr>
          <p:cNvSpPr/>
          <p:nvPr/>
        </p:nvSpPr>
        <p:spPr>
          <a:xfrm>
            <a:off x="5556325" y="1928769"/>
            <a:ext cx="1079351" cy="1108038"/>
          </a:xfrm>
          <a:prstGeom prst="mathPlus">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A2C10C0B-82E7-4C3B-84BF-A38787DD8CBC}"/>
              </a:ext>
            </a:extLst>
          </p:cNvPr>
          <p:cNvSpPr/>
          <p:nvPr/>
        </p:nvSpPr>
        <p:spPr>
          <a:xfrm rot="10800000">
            <a:off x="5361591" y="4058478"/>
            <a:ext cx="1468818" cy="322670"/>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790C40D-3152-498B-9860-0EF371504311}"/>
              </a:ext>
            </a:extLst>
          </p:cNvPr>
          <p:cNvSpPr txBox="1"/>
          <p:nvPr/>
        </p:nvSpPr>
        <p:spPr>
          <a:xfrm>
            <a:off x="3025147" y="4795023"/>
            <a:ext cx="2396138" cy="461665"/>
          </a:xfrm>
          <a:prstGeom prst="rect">
            <a:avLst/>
          </a:prstGeom>
          <a:noFill/>
        </p:spPr>
        <p:txBody>
          <a:bodyPr wrap="square" rtlCol="0">
            <a:spAutoFit/>
          </a:bodyPr>
          <a:lstStyle/>
          <a:p>
            <a:pPr algn="ctr"/>
            <a:r>
              <a:rPr lang="en-US" sz="2400" dirty="0"/>
              <a:t>Phenotype</a:t>
            </a:r>
          </a:p>
        </p:txBody>
      </p:sp>
      <p:sp>
        <p:nvSpPr>
          <p:cNvPr id="12" name="TextBox 11">
            <a:extLst>
              <a:ext uri="{FF2B5EF4-FFF2-40B4-BE49-F238E27FC236}">
                <a16:creationId xmlns:a16="http://schemas.microsoft.com/office/drawing/2014/main" id="{BA83DEE7-14A2-48B8-8C96-1C2589B61C83}"/>
              </a:ext>
            </a:extLst>
          </p:cNvPr>
          <p:cNvSpPr txBox="1"/>
          <p:nvPr/>
        </p:nvSpPr>
        <p:spPr>
          <a:xfrm>
            <a:off x="6770716" y="4795023"/>
            <a:ext cx="2396138" cy="461665"/>
          </a:xfrm>
          <a:prstGeom prst="rect">
            <a:avLst/>
          </a:prstGeom>
          <a:noFill/>
        </p:spPr>
        <p:txBody>
          <a:bodyPr wrap="square" rtlCol="0">
            <a:spAutoFit/>
          </a:bodyPr>
          <a:lstStyle/>
          <a:p>
            <a:pPr algn="ctr"/>
            <a:r>
              <a:rPr lang="en-US" sz="2400" dirty="0"/>
              <a:t>Genotype</a:t>
            </a:r>
          </a:p>
        </p:txBody>
      </p:sp>
      <p:pic>
        <p:nvPicPr>
          <p:cNvPr id="14" name="Graphic 13" descr="Eye">
            <a:extLst>
              <a:ext uri="{FF2B5EF4-FFF2-40B4-BE49-F238E27FC236}">
                <a16:creationId xmlns:a16="http://schemas.microsoft.com/office/drawing/2014/main" id="{5F6F689B-C960-4FD2-8029-823EAF4833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25429" y="3366414"/>
            <a:ext cx="1595574" cy="1595574"/>
          </a:xfrm>
          <a:prstGeom prst="rect">
            <a:avLst/>
          </a:prstGeom>
        </p:spPr>
      </p:pic>
      <p:pic>
        <p:nvPicPr>
          <p:cNvPr id="17" name="Graphic 16" descr="Eye">
            <a:extLst>
              <a:ext uri="{FF2B5EF4-FFF2-40B4-BE49-F238E27FC236}">
                <a16:creationId xmlns:a16="http://schemas.microsoft.com/office/drawing/2014/main" id="{98560C33-7FAC-47DF-AB3E-FA2926AD13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70998" y="3416397"/>
            <a:ext cx="1595574" cy="1595574"/>
          </a:xfrm>
          <a:prstGeom prst="rect">
            <a:avLst/>
          </a:prstGeom>
        </p:spPr>
      </p:pic>
      <p:sp>
        <p:nvSpPr>
          <p:cNvPr id="15" name="Oval 14">
            <a:extLst>
              <a:ext uri="{FF2B5EF4-FFF2-40B4-BE49-F238E27FC236}">
                <a16:creationId xmlns:a16="http://schemas.microsoft.com/office/drawing/2014/main" id="{8DA251F5-68CB-4EA1-B3D2-ABFFE82E2F28}"/>
              </a:ext>
            </a:extLst>
          </p:cNvPr>
          <p:cNvSpPr/>
          <p:nvPr/>
        </p:nvSpPr>
        <p:spPr>
          <a:xfrm>
            <a:off x="3943517" y="3886482"/>
            <a:ext cx="559398" cy="553979"/>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5180C2DA-D05E-4228-A9DE-4DB4E7991E41}"/>
              </a:ext>
            </a:extLst>
          </p:cNvPr>
          <p:cNvSpPr/>
          <p:nvPr/>
        </p:nvSpPr>
        <p:spPr>
          <a:xfrm>
            <a:off x="7689086" y="3929439"/>
            <a:ext cx="559398" cy="55397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C1AF503-9E66-4F56-9A2A-43C6E2D5189F}"/>
              </a:ext>
            </a:extLst>
          </p:cNvPr>
          <p:cNvSpPr/>
          <p:nvPr/>
        </p:nvSpPr>
        <p:spPr>
          <a:xfrm>
            <a:off x="4018820" y="3967378"/>
            <a:ext cx="408791" cy="3921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42B5B2C5-81FA-4481-9D68-E1863FF86390}"/>
              </a:ext>
            </a:extLst>
          </p:cNvPr>
          <p:cNvSpPr/>
          <p:nvPr/>
        </p:nvSpPr>
        <p:spPr>
          <a:xfrm>
            <a:off x="7764389" y="4010335"/>
            <a:ext cx="408791" cy="3921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9892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Dominant Genes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106BE4F-124E-4925-B68E-B7FE72D6B32C}"/>
              </a:ext>
            </a:extLst>
          </p:cNvPr>
          <p:cNvSpPr txBox="1"/>
          <p:nvPr/>
        </p:nvSpPr>
        <p:spPr>
          <a:xfrm>
            <a:off x="3699862" y="1359649"/>
            <a:ext cx="2396138" cy="523220"/>
          </a:xfrm>
          <a:prstGeom prst="rect">
            <a:avLst/>
          </a:prstGeom>
          <a:noFill/>
        </p:spPr>
        <p:txBody>
          <a:bodyPr wrap="square" rtlCol="0">
            <a:spAutoFit/>
          </a:bodyPr>
          <a:lstStyle/>
          <a:p>
            <a:pPr algn="ctr"/>
            <a:r>
              <a:rPr lang="en-US" sz="2800" dirty="0"/>
              <a:t>Dominant</a:t>
            </a:r>
          </a:p>
        </p:txBody>
      </p:sp>
      <p:sp>
        <p:nvSpPr>
          <p:cNvPr id="9" name="TextBox 8">
            <a:extLst>
              <a:ext uri="{FF2B5EF4-FFF2-40B4-BE49-F238E27FC236}">
                <a16:creationId xmlns:a16="http://schemas.microsoft.com/office/drawing/2014/main" id="{B2FFCB48-E5A1-40F6-8D34-A030324D75CE}"/>
              </a:ext>
            </a:extLst>
          </p:cNvPr>
          <p:cNvSpPr txBox="1"/>
          <p:nvPr/>
        </p:nvSpPr>
        <p:spPr>
          <a:xfrm>
            <a:off x="6096000" y="1400270"/>
            <a:ext cx="2396138" cy="523220"/>
          </a:xfrm>
          <a:prstGeom prst="rect">
            <a:avLst/>
          </a:prstGeom>
          <a:noFill/>
        </p:spPr>
        <p:txBody>
          <a:bodyPr wrap="square" rtlCol="0">
            <a:spAutoFit/>
          </a:bodyPr>
          <a:lstStyle/>
          <a:p>
            <a:pPr algn="ctr"/>
            <a:r>
              <a:rPr lang="en-US" sz="2800" dirty="0"/>
              <a:t>Recessive</a:t>
            </a:r>
          </a:p>
        </p:txBody>
      </p:sp>
      <p:grpSp>
        <p:nvGrpSpPr>
          <p:cNvPr id="5" name="Group 4">
            <a:extLst>
              <a:ext uri="{FF2B5EF4-FFF2-40B4-BE49-F238E27FC236}">
                <a16:creationId xmlns:a16="http://schemas.microsoft.com/office/drawing/2014/main" id="{0C5C8D5D-A0A1-48D5-9C14-83CAB4179C41}"/>
              </a:ext>
            </a:extLst>
          </p:cNvPr>
          <p:cNvGrpSpPr/>
          <p:nvPr/>
        </p:nvGrpSpPr>
        <p:grpSpPr>
          <a:xfrm>
            <a:off x="4528466" y="1860912"/>
            <a:ext cx="957430" cy="1283971"/>
            <a:chOff x="4528466" y="1860912"/>
            <a:chExt cx="957430" cy="1283971"/>
          </a:xfrm>
        </p:grpSpPr>
        <p:pic>
          <p:nvPicPr>
            <p:cNvPr id="10" name="Picture 9">
              <a:extLst>
                <a:ext uri="{FF2B5EF4-FFF2-40B4-BE49-F238E27FC236}">
                  <a16:creationId xmlns:a16="http://schemas.microsoft.com/office/drawing/2014/main" id="{87FB1BE8-A047-4970-A705-19809075D6EC}"/>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4255946" y="2133432"/>
              <a:ext cx="1283971" cy="738931"/>
            </a:xfrm>
            <a:prstGeom prst="rect">
              <a:avLst/>
            </a:prstGeom>
          </p:spPr>
        </p:pic>
        <p:sp>
          <p:nvSpPr>
            <p:cNvPr id="3" name="TextBox 2">
              <a:extLst>
                <a:ext uri="{FF2B5EF4-FFF2-40B4-BE49-F238E27FC236}">
                  <a16:creationId xmlns:a16="http://schemas.microsoft.com/office/drawing/2014/main" id="{D40B413C-985E-49E2-9E79-1D94D0502645}"/>
                </a:ext>
              </a:extLst>
            </p:cNvPr>
            <p:cNvSpPr txBox="1"/>
            <p:nvPr/>
          </p:nvSpPr>
          <p:spPr>
            <a:xfrm>
              <a:off x="4528466" y="1940652"/>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6" name="Group 5">
            <a:extLst>
              <a:ext uri="{FF2B5EF4-FFF2-40B4-BE49-F238E27FC236}">
                <a16:creationId xmlns:a16="http://schemas.microsoft.com/office/drawing/2014/main" id="{395D1B05-7B41-4875-8773-253D13F313FE}"/>
              </a:ext>
            </a:extLst>
          </p:cNvPr>
          <p:cNvGrpSpPr/>
          <p:nvPr/>
        </p:nvGrpSpPr>
        <p:grpSpPr>
          <a:xfrm>
            <a:off x="6846169" y="1860913"/>
            <a:ext cx="985518" cy="1283971"/>
            <a:chOff x="6846169" y="1860913"/>
            <a:chExt cx="985518" cy="1283971"/>
          </a:xfrm>
        </p:grpSpPr>
        <p:pic>
          <p:nvPicPr>
            <p:cNvPr id="11" name="Picture 10">
              <a:extLst>
                <a:ext uri="{FF2B5EF4-FFF2-40B4-BE49-F238E27FC236}">
                  <a16:creationId xmlns:a16="http://schemas.microsoft.com/office/drawing/2014/main" id="{BC207DE8-3C2B-4A55-9BAE-E1672EF6F448}"/>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6573649" y="2133433"/>
              <a:ext cx="1283971" cy="738931"/>
            </a:xfrm>
            <a:prstGeom prst="rect">
              <a:avLst/>
            </a:prstGeom>
          </p:spPr>
        </p:pic>
        <p:sp>
          <p:nvSpPr>
            <p:cNvPr id="13" name="TextBox 12">
              <a:extLst>
                <a:ext uri="{FF2B5EF4-FFF2-40B4-BE49-F238E27FC236}">
                  <a16:creationId xmlns:a16="http://schemas.microsoft.com/office/drawing/2014/main" id="{0D79968F-526B-4FBA-8764-257A0B71151E}"/>
                </a:ext>
              </a:extLst>
            </p:cNvPr>
            <p:cNvSpPr txBox="1"/>
            <p:nvPr/>
          </p:nvSpPr>
          <p:spPr>
            <a:xfrm>
              <a:off x="6874257" y="1949411"/>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15" name="Group 14">
            <a:extLst>
              <a:ext uri="{FF2B5EF4-FFF2-40B4-BE49-F238E27FC236}">
                <a16:creationId xmlns:a16="http://schemas.microsoft.com/office/drawing/2014/main" id="{25F332B6-E8B3-44C8-8936-45B1F2634153}"/>
              </a:ext>
            </a:extLst>
          </p:cNvPr>
          <p:cNvGrpSpPr/>
          <p:nvPr/>
        </p:nvGrpSpPr>
        <p:grpSpPr>
          <a:xfrm>
            <a:off x="2942533" y="4010380"/>
            <a:ext cx="957430" cy="1283971"/>
            <a:chOff x="4528466" y="1860912"/>
            <a:chExt cx="957430" cy="1283971"/>
          </a:xfrm>
        </p:grpSpPr>
        <p:pic>
          <p:nvPicPr>
            <p:cNvPr id="16" name="Picture 15">
              <a:extLst>
                <a:ext uri="{FF2B5EF4-FFF2-40B4-BE49-F238E27FC236}">
                  <a16:creationId xmlns:a16="http://schemas.microsoft.com/office/drawing/2014/main" id="{4CBE2AE3-734C-4522-9EAF-6D876448C9B4}"/>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4255946" y="2133432"/>
              <a:ext cx="1283971" cy="738931"/>
            </a:xfrm>
            <a:prstGeom prst="rect">
              <a:avLst/>
            </a:prstGeom>
          </p:spPr>
        </p:pic>
        <p:sp>
          <p:nvSpPr>
            <p:cNvPr id="17" name="TextBox 16">
              <a:extLst>
                <a:ext uri="{FF2B5EF4-FFF2-40B4-BE49-F238E27FC236}">
                  <a16:creationId xmlns:a16="http://schemas.microsoft.com/office/drawing/2014/main" id="{FE2A151A-0CE9-4E76-9B5D-4B8EBE2B1FC9}"/>
                </a:ext>
              </a:extLst>
            </p:cNvPr>
            <p:cNvSpPr txBox="1"/>
            <p:nvPr/>
          </p:nvSpPr>
          <p:spPr>
            <a:xfrm>
              <a:off x="4528466" y="1940652"/>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18" name="Group 17">
            <a:extLst>
              <a:ext uri="{FF2B5EF4-FFF2-40B4-BE49-F238E27FC236}">
                <a16:creationId xmlns:a16="http://schemas.microsoft.com/office/drawing/2014/main" id="{5603015A-0DBE-428A-BBDD-8EFF85A563F8}"/>
              </a:ext>
            </a:extLst>
          </p:cNvPr>
          <p:cNvGrpSpPr/>
          <p:nvPr/>
        </p:nvGrpSpPr>
        <p:grpSpPr>
          <a:xfrm>
            <a:off x="5238850" y="4010380"/>
            <a:ext cx="957430" cy="1283971"/>
            <a:chOff x="4528466" y="1860912"/>
            <a:chExt cx="957430" cy="1283971"/>
          </a:xfrm>
        </p:grpSpPr>
        <p:pic>
          <p:nvPicPr>
            <p:cNvPr id="19" name="Picture 18">
              <a:extLst>
                <a:ext uri="{FF2B5EF4-FFF2-40B4-BE49-F238E27FC236}">
                  <a16:creationId xmlns:a16="http://schemas.microsoft.com/office/drawing/2014/main" id="{2A27CDCB-EE5E-452B-BAD7-068BAEBDBFD0}"/>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4255946" y="2133432"/>
              <a:ext cx="1283971" cy="738931"/>
            </a:xfrm>
            <a:prstGeom prst="rect">
              <a:avLst/>
            </a:prstGeom>
          </p:spPr>
        </p:pic>
        <p:sp>
          <p:nvSpPr>
            <p:cNvPr id="20" name="TextBox 19">
              <a:extLst>
                <a:ext uri="{FF2B5EF4-FFF2-40B4-BE49-F238E27FC236}">
                  <a16:creationId xmlns:a16="http://schemas.microsoft.com/office/drawing/2014/main" id="{8DD3D51E-939E-4CA2-9FFD-87327DB51FDD}"/>
                </a:ext>
              </a:extLst>
            </p:cNvPr>
            <p:cNvSpPr txBox="1"/>
            <p:nvPr/>
          </p:nvSpPr>
          <p:spPr>
            <a:xfrm>
              <a:off x="4528466" y="1940652"/>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21" name="Group 20">
            <a:extLst>
              <a:ext uri="{FF2B5EF4-FFF2-40B4-BE49-F238E27FC236}">
                <a16:creationId xmlns:a16="http://schemas.microsoft.com/office/drawing/2014/main" id="{2794281E-9885-4498-9EEF-B57014AF4FC1}"/>
              </a:ext>
            </a:extLst>
          </p:cNvPr>
          <p:cNvGrpSpPr/>
          <p:nvPr/>
        </p:nvGrpSpPr>
        <p:grpSpPr>
          <a:xfrm>
            <a:off x="6081497" y="4010380"/>
            <a:ext cx="957430" cy="1283971"/>
            <a:chOff x="4528466" y="1860912"/>
            <a:chExt cx="957430" cy="1283971"/>
          </a:xfrm>
        </p:grpSpPr>
        <p:pic>
          <p:nvPicPr>
            <p:cNvPr id="22" name="Picture 21">
              <a:extLst>
                <a:ext uri="{FF2B5EF4-FFF2-40B4-BE49-F238E27FC236}">
                  <a16:creationId xmlns:a16="http://schemas.microsoft.com/office/drawing/2014/main" id="{557DFAE7-511C-4E80-A4E5-2733E090DC9D}"/>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4255946" y="2133432"/>
              <a:ext cx="1283971" cy="738931"/>
            </a:xfrm>
            <a:prstGeom prst="rect">
              <a:avLst/>
            </a:prstGeom>
          </p:spPr>
        </p:pic>
        <p:sp>
          <p:nvSpPr>
            <p:cNvPr id="23" name="TextBox 22">
              <a:extLst>
                <a:ext uri="{FF2B5EF4-FFF2-40B4-BE49-F238E27FC236}">
                  <a16:creationId xmlns:a16="http://schemas.microsoft.com/office/drawing/2014/main" id="{8819D7D2-A719-4858-AC3A-30573E5F6AD7}"/>
                </a:ext>
              </a:extLst>
            </p:cNvPr>
            <p:cNvSpPr txBox="1"/>
            <p:nvPr/>
          </p:nvSpPr>
          <p:spPr>
            <a:xfrm>
              <a:off x="4528466" y="1940652"/>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25" name="Group 24">
            <a:extLst>
              <a:ext uri="{FF2B5EF4-FFF2-40B4-BE49-F238E27FC236}">
                <a16:creationId xmlns:a16="http://schemas.microsoft.com/office/drawing/2014/main" id="{4B784824-6E97-48B4-8D1C-B383706DFE63}"/>
              </a:ext>
            </a:extLst>
          </p:cNvPr>
          <p:cNvGrpSpPr/>
          <p:nvPr/>
        </p:nvGrpSpPr>
        <p:grpSpPr>
          <a:xfrm>
            <a:off x="7999379" y="3961512"/>
            <a:ext cx="985518" cy="1283971"/>
            <a:chOff x="6846169" y="1860913"/>
            <a:chExt cx="985518" cy="1283971"/>
          </a:xfrm>
        </p:grpSpPr>
        <p:pic>
          <p:nvPicPr>
            <p:cNvPr id="27" name="Picture 26">
              <a:extLst>
                <a:ext uri="{FF2B5EF4-FFF2-40B4-BE49-F238E27FC236}">
                  <a16:creationId xmlns:a16="http://schemas.microsoft.com/office/drawing/2014/main" id="{949871B8-8F57-4467-851E-89ECAA058AF4}"/>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6573649" y="2133433"/>
              <a:ext cx="1283971" cy="738931"/>
            </a:xfrm>
            <a:prstGeom prst="rect">
              <a:avLst/>
            </a:prstGeom>
          </p:spPr>
        </p:pic>
        <p:sp>
          <p:nvSpPr>
            <p:cNvPr id="28" name="TextBox 27">
              <a:extLst>
                <a:ext uri="{FF2B5EF4-FFF2-40B4-BE49-F238E27FC236}">
                  <a16:creationId xmlns:a16="http://schemas.microsoft.com/office/drawing/2014/main" id="{85A24472-963B-439D-89DB-8CCEB4B689DE}"/>
                </a:ext>
              </a:extLst>
            </p:cNvPr>
            <p:cNvSpPr txBox="1"/>
            <p:nvPr/>
          </p:nvSpPr>
          <p:spPr>
            <a:xfrm>
              <a:off x="6874257" y="1949411"/>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29" name="Group 28">
            <a:extLst>
              <a:ext uri="{FF2B5EF4-FFF2-40B4-BE49-F238E27FC236}">
                <a16:creationId xmlns:a16="http://schemas.microsoft.com/office/drawing/2014/main" id="{17BEA76F-1364-446B-9286-D18799D987F4}"/>
              </a:ext>
            </a:extLst>
          </p:cNvPr>
          <p:cNvGrpSpPr/>
          <p:nvPr/>
        </p:nvGrpSpPr>
        <p:grpSpPr>
          <a:xfrm>
            <a:off x="8834521" y="3969760"/>
            <a:ext cx="985518" cy="1283971"/>
            <a:chOff x="6846169" y="1860913"/>
            <a:chExt cx="985518" cy="1283971"/>
          </a:xfrm>
        </p:grpSpPr>
        <p:pic>
          <p:nvPicPr>
            <p:cNvPr id="30" name="Picture 29">
              <a:extLst>
                <a:ext uri="{FF2B5EF4-FFF2-40B4-BE49-F238E27FC236}">
                  <a16:creationId xmlns:a16="http://schemas.microsoft.com/office/drawing/2014/main" id="{9ABEF3D2-518E-4B9D-9DAF-192AA4BDEB0A}"/>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6573649" y="2133433"/>
              <a:ext cx="1283971" cy="738931"/>
            </a:xfrm>
            <a:prstGeom prst="rect">
              <a:avLst/>
            </a:prstGeom>
          </p:spPr>
        </p:pic>
        <p:sp>
          <p:nvSpPr>
            <p:cNvPr id="31" name="TextBox 30">
              <a:extLst>
                <a:ext uri="{FF2B5EF4-FFF2-40B4-BE49-F238E27FC236}">
                  <a16:creationId xmlns:a16="http://schemas.microsoft.com/office/drawing/2014/main" id="{AEF520F3-795E-42A1-8691-DBCDD35EE762}"/>
                </a:ext>
              </a:extLst>
            </p:cNvPr>
            <p:cNvSpPr txBox="1"/>
            <p:nvPr/>
          </p:nvSpPr>
          <p:spPr>
            <a:xfrm>
              <a:off x="6874257" y="1949411"/>
              <a:ext cx="957430" cy="1107996"/>
            </a:xfrm>
            <a:prstGeom prst="rect">
              <a:avLst/>
            </a:prstGeom>
            <a:noFill/>
          </p:spPr>
          <p:txBody>
            <a:bodyPr wrap="square" rtlCol="0">
              <a:spAutoFit/>
            </a:bodyPr>
            <a:lstStyle/>
            <a:p>
              <a:r>
                <a:rPr lang="en-US" sz="6600" dirty="0">
                  <a:solidFill>
                    <a:srgbClr val="FFC000"/>
                  </a:solidFill>
                </a:rPr>
                <a:t>d</a:t>
              </a:r>
            </a:p>
          </p:txBody>
        </p:sp>
      </p:grpSp>
      <p:grpSp>
        <p:nvGrpSpPr>
          <p:cNvPr id="32" name="Group 31">
            <a:extLst>
              <a:ext uri="{FF2B5EF4-FFF2-40B4-BE49-F238E27FC236}">
                <a16:creationId xmlns:a16="http://schemas.microsoft.com/office/drawing/2014/main" id="{ECC0F522-A5E7-4E48-BF9A-A927BDFB0CC5}"/>
              </a:ext>
            </a:extLst>
          </p:cNvPr>
          <p:cNvGrpSpPr/>
          <p:nvPr/>
        </p:nvGrpSpPr>
        <p:grpSpPr>
          <a:xfrm>
            <a:off x="3771595" y="4010381"/>
            <a:ext cx="985518" cy="1283971"/>
            <a:chOff x="6846169" y="1860913"/>
            <a:chExt cx="985518" cy="1283971"/>
          </a:xfrm>
        </p:grpSpPr>
        <p:pic>
          <p:nvPicPr>
            <p:cNvPr id="33" name="Picture 32">
              <a:extLst>
                <a:ext uri="{FF2B5EF4-FFF2-40B4-BE49-F238E27FC236}">
                  <a16:creationId xmlns:a16="http://schemas.microsoft.com/office/drawing/2014/main" id="{78FD410D-CC7A-4550-A8B8-EC2632738856}"/>
                </a:ext>
              </a:extLst>
            </p:cNvPr>
            <p:cNvPicPr>
              <a:picLocks noChangeAspect="1"/>
            </p:cNvPicPr>
            <p:nvPr/>
          </p:nvPicPr>
          <p:blipFill rotWithShape="1">
            <a:blip r:embed="rId3">
              <a:extLst>
                <a:ext uri="{28A0092B-C50C-407E-A947-70E740481C1C}">
                  <a14:useLocalDpi xmlns:a14="http://schemas.microsoft.com/office/drawing/2010/main" val="0"/>
                </a:ext>
              </a:extLst>
            </a:blip>
            <a:srcRect r="52615" b="22434"/>
            <a:stretch/>
          </p:blipFill>
          <p:spPr>
            <a:xfrm rot="16200000">
              <a:off x="6573649" y="2133433"/>
              <a:ext cx="1283971" cy="738931"/>
            </a:xfrm>
            <a:prstGeom prst="rect">
              <a:avLst/>
            </a:prstGeom>
          </p:spPr>
        </p:pic>
        <p:sp>
          <p:nvSpPr>
            <p:cNvPr id="34" name="TextBox 33">
              <a:extLst>
                <a:ext uri="{FF2B5EF4-FFF2-40B4-BE49-F238E27FC236}">
                  <a16:creationId xmlns:a16="http://schemas.microsoft.com/office/drawing/2014/main" id="{7505D01F-5318-4D54-B1F1-93C9F0975FFF}"/>
                </a:ext>
              </a:extLst>
            </p:cNvPr>
            <p:cNvSpPr txBox="1"/>
            <p:nvPr/>
          </p:nvSpPr>
          <p:spPr>
            <a:xfrm>
              <a:off x="6874257" y="1949411"/>
              <a:ext cx="957430" cy="1107996"/>
            </a:xfrm>
            <a:prstGeom prst="rect">
              <a:avLst/>
            </a:prstGeom>
            <a:noFill/>
          </p:spPr>
          <p:txBody>
            <a:bodyPr wrap="square" rtlCol="0">
              <a:spAutoFit/>
            </a:bodyPr>
            <a:lstStyle/>
            <a:p>
              <a:r>
                <a:rPr lang="en-US" sz="6600" dirty="0">
                  <a:solidFill>
                    <a:srgbClr val="FFC000"/>
                  </a:solidFill>
                </a:rPr>
                <a:t>d</a:t>
              </a:r>
            </a:p>
          </p:txBody>
        </p:sp>
      </p:grpSp>
      <p:sp>
        <p:nvSpPr>
          <p:cNvPr id="35" name="TextBox 34">
            <a:extLst>
              <a:ext uri="{FF2B5EF4-FFF2-40B4-BE49-F238E27FC236}">
                <a16:creationId xmlns:a16="http://schemas.microsoft.com/office/drawing/2014/main" id="{B73DDC79-C15D-4A0A-8405-5C8B61F3A4D8}"/>
              </a:ext>
            </a:extLst>
          </p:cNvPr>
          <p:cNvSpPr txBox="1"/>
          <p:nvPr/>
        </p:nvSpPr>
        <p:spPr>
          <a:xfrm>
            <a:off x="3047555" y="3432873"/>
            <a:ext cx="3700751" cy="461665"/>
          </a:xfrm>
          <a:prstGeom prst="rect">
            <a:avLst/>
          </a:prstGeom>
          <a:noFill/>
        </p:spPr>
        <p:txBody>
          <a:bodyPr wrap="square" rtlCol="0">
            <a:spAutoFit/>
          </a:bodyPr>
          <a:lstStyle/>
          <a:p>
            <a:pPr algn="ctr"/>
            <a:r>
              <a:rPr lang="en-US" sz="2400" dirty="0"/>
              <a:t>Have dominant trait</a:t>
            </a:r>
          </a:p>
        </p:txBody>
      </p:sp>
      <p:sp>
        <p:nvSpPr>
          <p:cNvPr id="36" name="TextBox 35">
            <a:extLst>
              <a:ext uri="{FF2B5EF4-FFF2-40B4-BE49-F238E27FC236}">
                <a16:creationId xmlns:a16="http://schemas.microsoft.com/office/drawing/2014/main" id="{4C49DD63-3182-4BFC-ACF9-475B4D3ACD17}"/>
              </a:ext>
            </a:extLst>
          </p:cNvPr>
          <p:cNvSpPr txBox="1"/>
          <p:nvPr/>
        </p:nvSpPr>
        <p:spPr>
          <a:xfrm>
            <a:off x="6967250" y="3382748"/>
            <a:ext cx="3700751" cy="461665"/>
          </a:xfrm>
          <a:prstGeom prst="rect">
            <a:avLst/>
          </a:prstGeom>
          <a:noFill/>
        </p:spPr>
        <p:txBody>
          <a:bodyPr wrap="square" rtlCol="0">
            <a:spAutoFit/>
          </a:bodyPr>
          <a:lstStyle/>
          <a:p>
            <a:pPr algn="ctr"/>
            <a:r>
              <a:rPr lang="en-US" sz="2400" dirty="0"/>
              <a:t>NO dominant trait</a:t>
            </a:r>
          </a:p>
        </p:txBody>
      </p:sp>
    </p:spTree>
    <p:extLst>
      <p:ext uri="{BB962C8B-B14F-4D97-AF65-F5344CB8AC3E}">
        <p14:creationId xmlns:p14="http://schemas.microsoft.com/office/powerpoint/2010/main" val="316023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Dominant Genes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3269135-B2F1-4A13-9CBA-BFBB534089D1}"/>
              </a:ext>
            </a:extLst>
          </p:cNvPr>
          <p:cNvSpPr txBox="1"/>
          <p:nvPr/>
        </p:nvSpPr>
        <p:spPr>
          <a:xfrm>
            <a:off x="2710927" y="1947134"/>
            <a:ext cx="1710466" cy="769441"/>
          </a:xfrm>
          <a:prstGeom prst="rect">
            <a:avLst/>
          </a:prstGeom>
          <a:noFill/>
        </p:spPr>
        <p:txBody>
          <a:bodyPr wrap="square" rtlCol="0">
            <a:spAutoFit/>
          </a:bodyPr>
          <a:lstStyle/>
          <a:p>
            <a:r>
              <a:rPr lang="en-US" sz="4400" dirty="0"/>
              <a:t>DD</a:t>
            </a:r>
          </a:p>
        </p:txBody>
      </p:sp>
      <p:sp>
        <p:nvSpPr>
          <p:cNvPr id="9" name="TextBox 8">
            <a:extLst>
              <a:ext uri="{FF2B5EF4-FFF2-40B4-BE49-F238E27FC236}">
                <a16:creationId xmlns:a16="http://schemas.microsoft.com/office/drawing/2014/main" id="{50A6163C-AEE6-492D-9BF7-19372D1C71D5}"/>
              </a:ext>
            </a:extLst>
          </p:cNvPr>
          <p:cNvSpPr txBox="1"/>
          <p:nvPr/>
        </p:nvSpPr>
        <p:spPr>
          <a:xfrm>
            <a:off x="8726244" y="1947134"/>
            <a:ext cx="1710466" cy="769441"/>
          </a:xfrm>
          <a:prstGeom prst="rect">
            <a:avLst/>
          </a:prstGeom>
          <a:noFill/>
        </p:spPr>
        <p:txBody>
          <a:bodyPr wrap="square" rtlCol="0">
            <a:spAutoFit/>
          </a:bodyPr>
          <a:lstStyle/>
          <a:p>
            <a:r>
              <a:rPr lang="en-US" sz="4400" dirty="0"/>
              <a:t>dd</a:t>
            </a:r>
          </a:p>
        </p:txBody>
      </p:sp>
      <p:pic>
        <p:nvPicPr>
          <p:cNvPr id="6" name="Graphic 5" descr="Male profile">
            <a:extLst>
              <a:ext uri="{FF2B5EF4-FFF2-40B4-BE49-F238E27FC236}">
                <a16:creationId xmlns:a16="http://schemas.microsoft.com/office/drawing/2014/main" id="{7F4E0544-2296-453A-B48D-F0F5955CE5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1469316"/>
            <a:ext cx="1991958" cy="1991953"/>
          </a:xfrm>
          <a:prstGeom prst="rect">
            <a:avLst/>
          </a:prstGeom>
        </p:spPr>
      </p:pic>
      <p:pic>
        <p:nvPicPr>
          <p:cNvPr id="10" name="Graphic 9" descr="Female Profile">
            <a:extLst>
              <a:ext uri="{FF2B5EF4-FFF2-40B4-BE49-F238E27FC236}">
                <a16:creationId xmlns:a16="http://schemas.microsoft.com/office/drawing/2014/main" id="{B3814361-CF1C-4906-9B81-0076394190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25414" y="1437042"/>
            <a:ext cx="1991958" cy="1991958"/>
          </a:xfrm>
          <a:prstGeom prst="rect">
            <a:avLst/>
          </a:prstGeom>
        </p:spPr>
      </p:pic>
      <p:pic>
        <p:nvPicPr>
          <p:cNvPr id="16" name="Graphic 15" descr="Man">
            <a:extLst>
              <a:ext uri="{FF2B5EF4-FFF2-40B4-BE49-F238E27FC236}">
                <a16:creationId xmlns:a16="http://schemas.microsoft.com/office/drawing/2014/main" id="{273B9D91-A544-49AF-826A-CDC1A6352E2E}"/>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3968"/>
          <a:stretch/>
        </p:blipFill>
        <p:spPr>
          <a:xfrm>
            <a:off x="3572884" y="3935551"/>
            <a:ext cx="1697018" cy="1092447"/>
          </a:xfrm>
          <a:prstGeom prst="rect">
            <a:avLst/>
          </a:prstGeom>
        </p:spPr>
      </p:pic>
      <p:pic>
        <p:nvPicPr>
          <p:cNvPr id="18" name="Graphic 17" descr="Woman">
            <a:extLst>
              <a:ext uri="{FF2B5EF4-FFF2-40B4-BE49-F238E27FC236}">
                <a16:creationId xmlns:a16="http://schemas.microsoft.com/office/drawing/2014/main" id="{6684A17F-C4A0-42D3-AD07-1C1C43B61CD5}"/>
              </a:ext>
            </a:extLst>
          </p:cNvPr>
          <p:cNvPicPr>
            <a:picLocks noChangeAspect="1"/>
          </p:cNvPicPr>
          <p:nvPr/>
        </p:nvPicPr>
        <p:blipFill rotWithShape="1">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b="11383"/>
          <a:stretch/>
        </p:blipFill>
        <p:spPr>
          <a:xfrm>
            <a:off x="7287213" y="3935551"/>
            <a:ext cx="1547308" cy="1126833"/>
          </a:xfrm>
          <a:prstGeom prst="rect">
            <a:avLst/>
          </a:prstGeom>
        </p:spPr>
      </p:pic>
      <p:sp>
        <p:nvSpPr>
          <p:cNvPr id="21" name="TextBox 20">
            <a:extLst>
              <a:ext uri="{FF2B5EF4-FFF2-40B4-BE49-F238E27FC236}">
                <a16:creationId xmlns:a16="http://schemas.microsoft.com/office/drawing/2014/main" id="{27881B05-FCC6-4B4F-A800-D38E438DF8D0}"/>
              </a:ext>
            </a:extLst>
          </p:cNvPr>
          <p:cNvSpPr txBox="1"/>
          <p:nvPr/>
        </p:nvSpPr>
        <p:spPr>
          <a:xfrm>
            <a:off x="3550024" y="4043795"/>
            <a:ext cx="1710466" cy="1077218"/>
          </a:xfrm>
          <a:prstGeom prst="rect">
            <a:avLst/>
          </a:prstGeom>
          <a:noFill/>
        </p:spPr>
        <p:txBody>
          <a:bodyPr wrap="square" rtlCol="0">
            <a:spAutoFit/>
          </a:bodyPr>
          <a:lstStyle/>
          <a:p>
            <a:r>
              <a:rPr lang="en-US" sz="3200" dirty="0"/>
              <a:t>d</a:t>
            </a:r>
          </a:p>
          <a:p>
            <a:r>
              <a:rPr lang="en-US" sz="3200" dirty="0"/>
              <a:t>D</a:t>
            </a:r>
          </a:p>
        </p:txBody>
      </p:sp>
      <p:sp>
        <p:nvSpPr>
          <p:cNvPr id="22" name="TextBox 21">
            <a:extLst>
              <a:ext uri="{FF2B5EF4-FFF2-40B4-BE49-F238E27FC236}">
                <a16:creationId xmlns:a16="http://schemas.microsoft.com/office/drawing/2014/main" id="{B41A7C6F-1CF4-4B19-AB84-FFF006D8D49D}"/>
              </a:ext>
            </a:extLst>
          </p:cNvPr>
          <p:cNvSpPr txBox="1"/>
          <p:nvPr/>
        </p:nvSpPr>
        <p:spPr>
          <a:xfrm>
            <a:off x="7205634" y="4043795"/>
            <a:ext cx="1710466" cy="1077218"/>
          </a:xfrm>
          <a:prstGeom prst="rect">
            <a:avLst/>
          </a:prstGeom>
          <a:noFill/>
        </p:spPr>
        <p:txBody>
          <a:bodyPr wrap="square" rtlCol="0">
            <a:spAutoFit/>
          </a:bodyPr>
          <a:lstStyle/>
          <a:p>
            <a:r>
              <a:rPr lang="en-US" sz="3200" dirty="0"/>
              <a:t>d</a:t>
            </a:r>
          </a:p>
          <a:p>
            <a:r>
              <a:rPr lang="en-US" sz="3200" dirty="0"/>
              <a:t>D</a:t>
            </a:r>
          </a:p>
        </p:txBody>
      </p:sp>
    </p:spTree>
    <p:extLst>
      <p:ext uri="{BB962C8B-B14F-4D97-AF65-F5344CB8AC3E}">
        <p14:creationId xmlns:p14="http://schemas.microsoft.com/office/powerpoint/2010/main" val="2153418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1051</Words>
  <Application>Microsoft Office PowerPoint</Application>
  <PresentationFormat>Widescreen</PresentationFormat>
  <Paragraphs>98</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16</cp:revision>
  <dcterms:created xsi:type="dcterms:W3CDTF">2017-06-16T13:06:21Z</dcterms:created>
  <dcterms:modified xsi:type="dcterms:W3CDTF">2019-05-13T13:45:45Z</dcterms:modified>
</cp:coreProperties>
</file>