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79" r:id="rId3"/>
    <p:sldId id="257" r:id="rId4"/>
    <p:sldId id="280" r:id="rId5"/>
    <p:sldId id="281" r:id="rId6"/>
    <p:sldId id="282" r:id="rId7"/>
    <p:sldId id="283" r:id="rId8"/>
    <p:sldId id="284" r:id="rId9"/>
    <p:sldId id="285" r:id="rId10"/>
    <p:sldId id="286" r:id="rId11"/>
    <p:sldId id="287" r:id="rId12"/>
    <p:sldId id="288" r:id="rId13"/>
    <p:sldId id="258" r:id="rId14"/>
    <p:sldId id="259" r:id="rId15"/>
    <p:sldId id="260" r:id="rId16"/>
    <p:sldId id="289" r:id="rId17"/>
    <p:sldId id="261"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6724" autoAdjust="0"/>
  </p:normalViewPr>
  <p:slideViewPr>
    <p:cSldViewPr snapToGrid="0">
      <p:cViewPr varScale="1">
        <p:scale>
          <a:sx n="58" d="100"/>
          <a:sy n="58" d="100"/>
        </p:scale>
        <p:origin x="98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EF7B20-DF49-4291-BD3B-B0C9DA041395}" type="datetimeFigureOut">
              <a:rPr lang="en-US" smtClean="0"/>
              <a:t>5/13/2019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831156-3974-4F79-9203-08DBD2B5072A}" type="slidenum">
              <a:rPr lang="en-US" smtClean="0"/>
              <a:t>‹#›</a:t>
            </a:fld>
            <a:endParaRPr lang="en-US"/>
          </a:p>
        </p:txBody>
      </p:sp>
    </p:spTree>
    <p:extLst>
      <p:ext uri="{BB962C8B-B14F-4D97-AF65-F5344CB8AC3E}">
        <p14:creationId xmlns:p14="http://schemas.microsoft.com/office/powerpoint/2010/main" val="1498314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nervous system is composed of two basic cell types: glial cells and neurons.  </a:t>
            </a:r>
          </a:p>
          <a:p>
            <a:endParaRPr lang="en-US" dirty="0"/>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an action potential, additional gates open, allowing more sodium to enter, causing a spike in the polarity of the cell. Potassium ions leave to counteract this change in charge, and eventually the polarity resets, actually becoming slightly more negative than at rest for a short period of time. The cell then returns to rest.</a:t>
            </a:r>
          </a:p>
          <a:p>
            <a:endParaRPr lang="en-US" dirty="0"/>
          </a:p>
        </p:txBody>
      </p:sp>
      <p:sp>
        <p:nvSpPr>
          <p:cNvPr id="4" name="Slide Number Placeholder 3"/>
          <p:cNvSpPr>
            <a:spLocks noGrp="1"/>
          </p:cNvSpPr>
          <p:nvPr>
            <p:ph type="sldNum" sz="quarter" idx="5"/>
          </p:nvPr>
        </p:nvSpPr>
        <p:spPr/>
        <p:txBody>
          <a:bodyPr/>
          <a:lstStyle/>
          <a:p>
            <a:fld id="{2A831156-3974-4F79-9203-08DBD2B5072A}" type="slidenum">
              <a:rPr lang="en-US" smtClean="0"/>
              <a:t>10</a:t>
            </a:fld>
            <a:endParaRPr lang="en-US"/>
          </a:p>
        </p:txBody>
      </p:sp>
    </p:spTree>
    <p:extLst>
      <p:ext uri="{BB962C8B-B14F-4D97-AF65-F5344CB8AC3E}">
        <p14:creationId xmlns:p14="http://schemas.microsoft.com/office/powerpoint/2010/main" val="35904340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changes in polarity, taken together, comprise the action potential, the electrical signal that moves from the cell body down the axon. The electrical signal moves down the axon like a wave. The action potential is considered an all-or-none phenomenon in that it either happens, or it does not. In fact, the action potential is recreated at its full strength at every point along the axon. It does not fade away or get smaller as it travels.</a:t>
            </a:r>
          </a:p>
          <a:p>
            <a:endParaRPr lang="en-US" dirty="0"/>
          </a:p>
        </p:txBody>
      </p:sp>
      <p:sp>
        <p:nvSpPr>
          <p:cNvPr id="4" name="Slide Number Placeholder 3"/>
          <p:cNvSpPr>
            <a:spLocks noGrp="1"/>
          </p:cNvSpPr>
          <p:nvPr>
            <p:ph type="sldNum" sz="quarter" idx="5"/>
          </p:nvPr>
        </p:nvSpPr>
        <p:spPr/>
        <p:txBody>
          <a:bodyPr/>
          <a:lstStyle/>
          <a:p>
            <a:fld id="{2A831156-3974-4F79-9203-08DBD2B5072A}" type="slidenum">
              <a:rPr lang="en-US" smtClean="0"/>
              <a:t>11</a:t>
            </a:fld>
            <a:endParaRPr lang="en-US"/>
          </a:p>
        </p:txBody>
      </p:sp>
    </p:spTree>
    <p:extLst>
      <p:ext uri="{BB962C8B-B14F-4D97-AF65-F5344CB8AC3E}">
        <p14:creationId xmlns:p14="http://schemas.microsoft.com/office/powerpoint/2010/main" val="16838181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the action potential arrives at the terminal button, the vesicles release their neurotransmitters into the synapse. The neurotransmitters travel across the synapse and bind to receptors. When this occurs, the whole process begins again.</a:t>
            </a:r>
          </a:p>
          <a:p>
            <a:endParaRPr lang="en-US" dirty="0"/>
          </a:p>
        </p:txBody>
      </p:sp>
      <p:sp>
        <p:nvSpPr>
          <p:cNvPr id="4" name="Slide Number Placeholder 3"/>
          <p:cNvSpPr>
            <a:spLocks noGrp="1"/>
          </p:cNvSpPr>
          <p:nvPr>
            <p:ph type="sldNum" sz="quarter" idx="5"/>
          </p:nvPr>
        </p:nvSpPr>
        <p:spPr/>
        <p:txBody>
          <a:bodyPr/>
          <a:lstStyle/>
          <a:p>
            <a:fld id="{2A831156-3974-4F79-9203-08DBD2B5072A}" type="slidenum">
              <a:rPr lang="en-US" smtClean="0"/>
              <a:t>12</a:t>
            </a:fld>
            <a:endParaRPr lang="en-US"/>
          </a:p>
        </p:txBody>
      </p:sp>
    </p:spTree>
    <p:extLst>
      <p:ext uri="{BB962C8B-B14F-4D97-AF65-F5344CB8AC3E}">
        <p14:creationId xmlns:p14="http://schemas.microsoft.com/office/powerpoint/2010/main" val="28649912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After release, excess neurotransmitters drift away, are broken down, or are reabsorbed in a process called reuptake. Essentially, neurotransmitters are brought into the cell and repackaged for later use.</a:t>
            </a:r>
          </a:p>
          <a:p>
            <a:endParaRPr lang="en-US" dirty="0"/>
          </a:p>
        </p:txBody>
      </p:sp>
      <p:sp>
        <p:nvSpPr>
          <p:cNvPr id="4" name="Slide Number Placeholder 3"/>
          <p:cNvSpPr>
            <a:spLocks noGrp="1"/>
          </p:cNvSpPr>
          <p:nvPr>
            <p:ph type="sldNum" sz="quarter" idx="5"/>
          </p:nvPr>
        </p:nvSpPr>
        <p:spPr/>
        <p:txBody>
          <a:bodyPr/>
          <a:lstStyle/>
          <a:p>
            <a:fld id="{2A831156-3974-4F79-9203-08DBD2B5072A}" type="slidenum">
              <a:rPr lang="en-US" smtClean="0"/>
              <a:t>13</a:t>
            </a:fld>
            <a:endParaRPr lang="en-US"/>
          </a:p>
        </p:txBody>
      </p:sp>
    </p:spTree>
    <p:extLst>
      <p:ext uri="{BB962C8B-B14F-4D97-AF65-F5344CB8AC3E}">
        <p14:creationId xmlns:p14="http://schemas.microsoft.com/office/powerpoint/2010/main" val="36180521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Much of what we know about neurotransmitters comes from research on the effects of drugs. Medications that help regulate different neurotransmitters can help alleviate symptoms related to neurotransmitter imbalances. For example, for someone with Parkinson’s disease, they have a lack of dopamine. An agonist drug would increase the levels of available dopamine.  </a:t>
            </a:r>
          </a:p>
          <a:p>
            <a:endParaRPr lang="en-US" dirty="0"/>
          </a:p>
        </p:txBody>
      </p:sp>
      <p:sp>
        <p:nvSpPr>
          <p:cNvPr id="4" name="Slide Number Placeholder 3"/>
          <p:cNvSpPr>
            <a:spLocks noGrp="1"/>
          </p:cNvSpPr>
          <p:nvPr>
            <p:ph type="sldNum" sz="quarter" idx="5"/>
          </p:nvPr>
        </p:nvSpPr>
        <p:spPr/>
        <p:txBody>
          <a:bodyPr/>
          <a:lstStyle/>
          <a:p>
            <a:fld id="{2A831156-3974-4F79-9203-08DBD2B5072A}" type="slidenum">
              <a:rPr lang="en-US" smtClean="0"/>
              <a:t>14</a:t>
            </a:fld>
            <a:endParaRPr lang="en-US"/>
          </a:p>
        </p:txBody>
      </p:sp>
    </p:spTree>
    <p:extLst>
      <p:ext uri="{BB962C8B-B14F-4D97-AF65-F5344CB8AC3E}">
        <p14:creationId xmlns:p14="http://schemas.microsoft.com/office/powerpoint/2010/main" val="42174917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contrast, someone with schizophrenia has too much dopamine. Here, a doctor would prescribe an antagonist that would reduce the levels of available dopamine.  </a:t>
            </a:r>
          </a:p>
          <a:p>
            <a:endParaRPr lang="en-US" dirty="0"/>
          </a:p>
        </p:txBody>
      </p:sp>
      <p:sp>
        <p:nvSpPr>
          <p:cNvPr id="4" name="Slide Number Placeholder 3"/>
          <p:cNvSpPr>
            <a:spLocks noGrp="1"/>
          </p:cNvSpPr>
          <p:nvPr>
            <p:ph type="sldNum" sz="quarter" idx="5"/>
          </p:nvPr>
        </p:nvSpPr>
        <p:spPr/>
        <p:txBody>
          <a:bodyPr/>
          <a:lstStyle/>
          <a:p>
            <a:fld id="{2A831156-3974-4F79-9203-08DBD2B5072A}" type="slidenum">
              <a:rPr lang="en-US" smtClean="0"/>
              <a:t>15</a:t>
            </a:fld>
            <a:endParaRPr lang="en-US"/>
          </a:p>
        </p:txBody>
      </p:sp>
    </p:spTree>
    <p:extLst>
      <p:ext uri="{BB962C8B-B14F-4D97-AF65-F5344CB8AC3E}">
        <p14:creationId xmlns:p14="http://schemas.microsoft.com/office/powerpoint/2010/main" val="6742344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Drugs can also be reuptake inhibitors, which prevent unused neurotransmitters from being transported back to the neuron. For example, many people with depression take selective serotonin reuptake inhibitors, which prevent serotonin from being taken back into the cell too quickly. This allows serotonin to act for longer, relieving depression symptoms.</a:t>
            </a:r>
          </a:p>
          <a:p>
            <a:endParaRPr lang="en-US" dirty="0"/>
          </a:p>
        </p:txBody>
      </p:sp>
      <p:sp>
        <p:nvSpPr>
          <p:cNvPr id="4" name="Slide Number Placeholder 3"/>
          <p:cNvSpPr>
            <a:spLocks noGrp="1"/>
          </p:cNvSpPr>
          <p:nvPr>
            <p:ph type="sldNum" sz="quarter" idx="5"/>
          </p:nvPr>
        </p:nvSpPr>
        <p:spPr/>
        <p:txBody>
          <a:bodyPr/>
          <a:lstStyle/>
          <a:p>
            <a:fld id="{2A831156-3974-4F79-9203-08DBD2B5072A}" type="slidenum">
              <a:rPr lang="en-US" smtClean="0"/>
              <a:t>16</a:t>
            </a:fld>
            <a:endParaRPr lang="en-US"/>
          </a:p>
        </p:txBody>
      </p:sp>
    </p:spTree>
    <p:extLst>
      <p:ext uri="{BB962C8B-B14F-4D97-AF65-F5344CB8AC3E}">
        <p14:creationId xmlns:p14="http://schemas.microsoft.com/office/powerpoint/2010/main" val="2371915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there are 100 billion neurons, glial cells outnumber neurons ten to one. These cells provide multiple supportive roles to neurons including providing structure, providing insulation, transporting nutrients and waste products, and mediating immune responses.  </a:t>
            </a:r>
          </a:p>
          <a:p>
            <a:endParaRPr lang="en-US" dirty="0"/>
          </a:p>
        </p:txBody>
      </p:sp>
      <p:sp>
        <p:nvSpPr>
          <p:cNvPr id="4" name="Slide Number Placeholder 3"/>
          <p:cNvSpPr>
            <a:spLocks noGrp="1"/>
          </p:cNvSpPr>
          <p:nvPr>
            <p:ph type="sldNum" sz="quarter" idx="5"/>
          </p:nvPr>
        </p:nvSpPr>
        <p:spPr/>
        <p:txBody>
          <a:bodyPr/>
          <a:lstStyle/>
          <a:p>
            <a:fld id="{2A831156-3974-4F79-9203-08DBD2B5072A}" type="slidenum">
              <a:rPr lang="en-US" smtClean="0"/>
              <a:t>2</a:t>
            </a:fld>
            <a:endParaRPr lang="en-US"/>
          </a:p>
        </p:txBody>
      </p:sp>
    </p:spTree>
    <p:extLst>
      <p:ext uri="{BB962C8B-B14F-4D97-AF65-F5344CB8AC3E}">
        <p14:creationId xmlns:p14="http://schemas.microsoft.com/office/powerpoint/2010/main" val="2385799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 the other hand, neurons are the central building blocks of the nervous system. Their outer surface is made up of a semipermeable membrane across which small molecules, and molecules without an electrical charge are allowed to pass through. Larger molecules, however, cannot pass.</a:t>
            </a:r>
          </a:p>
          <a:p>
            <a:endParaRPr lang="en-US" dirty="0"/>
          </a:p>
        </p:txBody>
      </p:sp>
      <p:sp>
        <p:nvSpPr>
          <p:cNvPr id="4" name="Slide Number Placeholder 3"/>
          <p:cNvSpPr>
            <a:spLocks noGrp="1"/>
          </p:cNvSpPr>
          <p:nvPr>
            <p:ph type="sldNum" sz="quarter" idx="5"/>
          </p:nvPr>
        </p:nvSpPr>
        <p:spPr/>
        <p:txBody>
          <a:bodyPr/>
          <a:lstStyle/>
          <a:p>
            <a:fld id="{2A831156-3974-4F79-9203-08DBD2B5072A}" type="slidenum">
              <a:rPr lang="en-US" smtClean="0"/>
              <a:t>3</a:t>
            </a:fld>
            <a:endParaRPr lang="en-US"/>
          </a:p>
        </p:txBody>
      </p:sp>
    </p:spTree>
    <p:extLst>
      <p:ext uri="{BB962C8B-B14F-4D97-AF65-F5344CB8AC3E}">
        <p14:creationId xmlns:p14="http://schemas.microsoft.com/office/powerpoint/2010/main" val="27438511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nucleus of the neuron is located in the soma, which has branching projections, called dendrites, that are responsible for receiving information from other neurons. These signals are transmitted down the axon, a major projection from the soma, that ends in multiple terminal buttons that contain vesicles of neurotransmitters, or chemical messengers.</a:t>
            </a:r>
          </a:p>
          <a:p>
            <a:endParaRPr lang="en-US" dirty="0"/>
          </a:p>
        </p:txBody>
      </p:sp>
      <p:sp>
        <p:nvSpPr>
          <p:cNvPr id="4" name="Slide Number Placeholder 3"/>
          <p:cNvSpPr>
            <a:spLocks noGrp="1"/>
          </p:cNvSpPr>
          <p:nvPr>
            <p:ph type="sldNum" sz="quarter" idx="5"/>
          </p:nvPr>
        </p:nvSpPr>
        <p:spPr/>
        <p:txBody>
          <a:bodyPr/>
          <a:lstStyle/>
          <a:p>
            <a:fld id="{2A831156-3974-4F79-9203-08DBD2B5072A}" type="slidenum">
              <a:rPr lang="en-US" smtClean="0"/>
              <a:t>4</a:t>
            </a:fld>
            <a:endParaRPr lang="en-US"/>
          </a:p>
        </p:txBody>
      </p:sp>
    </p:spTree>
    <p:extLst>
      <p:ext uri="{BB962C8B-B14F-4D97-AF65-F5344CB8AC3E}">
        <p14:creationId xmlns:p14="http://schemas.microsoft.com/office/powerpoint/2010/main" val="31709896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axons are covered in myelin sheath, which is a fatty tissue formed by glial cells. Myelin coats the axon and act as insulation, increasing the speed at which the message travels. </a:t>
            </a:r>
          </a:p>
          <a:p>
            <a:endParaRPr lang="en-US" dirty="0"/>
          </a:p>
        </p:txBody>
      </p:sp>
      <p:sp>
        <p:nvSpPr>
          <p:cNvPr id="4" name="Slide Number Placeholder 3"/>
          <p:cNvSpPr>
            <a:spLocks noGrp="1"/>
          </p:cNvSpPr>
          <p:nvPr>
            <p:ph type="sldNum" sz="quarter" idx="5"/>
          </p:nvPr>
        </p:nvSpPr>
        <p:spPr/>
        <p:txBody>
          <a:bodyPr/>
          <a:lstStyle/>
          <a:p>
            <a:fld id="{2A831156-3974-4F79-9203-08DBD2B5072A}" type="slidenum">
              <a:rPr lang="en-US" smtClean="0"/>
              <a:t>5</a:t>
            </a:fld>
            <a:endParaRPr lang="en-US"/>
          </a:p>
        </p:txBody>
      </p:sp>
    </p:spTree>
    <p:extLst>
      <p:ext uri="{BB962C8B-B14F-4D97-AF65-F5344CB8AC3E}">
        <p14:creationId xmlns:p14="http://schemas.microsoft.com/office/powerpoint/2010/main" val="6013009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Once a neuronal signal reaches the end of an axon, neurotransmitters are released from the terminal button and cross the synapse, which is the small space between two neurons. They bind to receptors on the next cell in a lock-and-key relationship.</a:t>
            </a:r>
          </a:p>
          <a:p>
            <a:endParaRPr lang="en-US" dirty="0"/>
          </a:p>
        </p:txBody>
      </p:sp>
      <p:sp>
        <p:nvSpPr>
          <p:cNvPr id="4" name="Slide Number Placeholder 3"/>
          <p:cNvSpPr>
            <a:spLocks noGrp="1"/>
          </p:cNvSpPr>
          <p:nvPr>
            <p:ph type="sldNum" sz="quarter" idx="5"/>
          </p:nvPr>
        </p:nvSpPr>
        <p:spPr/>
        <p:txBody>
          <a:bodyPr/>
          <a:lstStyle/>
          <a:p>
            <a:fld id="{2A831156-3974-4F79-9203-08DBD2B5072A}" type="slidenum">
              <a:rPr lang="en-US" smtClean="0"/>
              <a:t>6</a:t>
            </a:fld>
            <a:endParaRPr lang="en-US"/>
          </a:p>
        </p:txBody>
      </p:sp>
    </p:spTree>
    <p:extLst>
      <p:ext uri="{BB962C8B-B14F-4D97-AF65-F5344CB8AC3E}">
        <p14:creationId xmlns:p14="http://schemas.microsoft.com/office/powerpoint/2010/main" val="1465457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understand how a neuronal signal is generated, we must first understand a bit more about what is happening inside of the cell. A neuron exists in a fluid environment–it is surrounded by extracellular fluid and contains intracellular fluid. There are ions present in both of these areas that contribute to the fact that the inside of the cell is more negatively charged than the outside. </a:t>
            </a:r>
          </a:p>
          <a:p>
            <a:endParaRPr lang="en-US" dirty="0"/>
          </a:p>
        </p:txBody>
      </p:sp>
      <p:sp>
        <p:nvSpPr>
          <p:cNvPr id="4" name="Slide Number Placeholder 3"/>
          <p:cNvSpPr>
            <a:spLocks noGrp="1"/>
          </p:cNvSpPr>
          <p:nvPr>
            <p:ph type="sldNum" sz="quarter" idx="5"/>
          </p:nvPr>
        </p:nvSpPr>
        <p:spPr/>
        <p:txBody>
          <a:bodyPr/>
          <a:lstStyle/>
          <a:p>
            <a:fld id="{2A831156-3974-4F79-9203-08DBD2B5072A}" type="slidenum">
              <a:rPr lang="en-US" smtClean="0"/>
              <a:t>7</a:t>
            </a:fld>
            <a:endParaRPr lang="en-US"/>
          </a:p>
        </p:txBody>
      </p:sp>
    </p:spTree>
    <p:extLst>
      <p:ext uri="{BB962C8B-B14F-4D97-AF65-F5344CB8AC3E}">
        <p14:creationId xmlns:p14="http://schemas.microsoft.com/office/powerpoint/2010/main" val="36237550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a cell is not active, it is considered to be at rest, ready for action. In this resting state, sodium, a positive ion, is in higher concentrations outside of the cell.  Potassium, another positive ion, is more concentrated inside of the cell. The higher concentrations of sodium outside are what contribute to the negative value of the resting membrane potential. </a:t>
            </a:r>
          </a:p>
          <a:p>
            <a:endParaRPr lang="en-US" dirty="0"/>
          </a:p>
        </p:txBody>
      </p:sp>
      <p:sp>
        <p:nvSpPr>
          <p:cNvPr id="4" name="Slide Number Placeholder 3"/>
          <p:cNvSpPr>
            <a:spLocks noGrp="1"/>
          </p:cNvSpPr>
          <p:nvPr>
            <p:ph type="sldNum" sz="quarter" idx="5"/>
          </p:nvPr>
        </p:nvSpPr>
        <p:spPr/>
        <p:txBody>
          <a:bodyPr/>
          <a:lstStyle/>
          <a:p>
            <a:fld id="{2A831156-3974-4F79-9203-08DBD2B5072A}" type="slidenum">
              <a:rPr lang="en-US" smtClean="0"/>
              <a:t>8</a:t>
            </a:fld>
            <a:endParaRPr lang="en-US"/>
          </a:p>
        </p:txBody>
      </p:sp>
    </p:spTree>
    <p:extLst>
      <p:ext uri="{BB962C8B-B14F-4D97-AF65-F5344CB8AC3E}">
        <p14:creationId xmlns:p14="http://schemas.microsoft.com/office/powerpoint/2010/main" val="7453632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a:t>
            </a:r>
            <a:r>
              <a:rPr lang="en-US" sz="1200" kern="1200">
                <a:solidFill>
                  <a:schemeClr val="tx1"/>
                </a:solidFill>
                <a:effectLst/>
                <a:latin typeface="+mn-lt"/>
                <a:ea typeface="+mn-ea"/>
                <a:cs typeface="+mn-cs"/>
              </a:rPr>
              <a:t>the resting </a:t>
            </a:r>
            <a:r>
              <a:rPr lang="en-US" sz="1200" kern="1200" dirty="0">
                <a:solidFill>
                  <a:schemeClr val="tx1"/>
                </a:solidFill>
                <a:effectLst/>
                <a:latin typeface="+mn-lt"/>
                <a:ea typeface="+mn-ea"/>
                <a:cs typeface="+mn-cs"/>
              </a:rPr>
              <a:t>neuron receives a signal at the dendrites, small gates on the membrane open, allowing those sodium ions to enter into the cell. This influx of sodium causes the inner charge to change to a positive. If enough sodium enters to trigger the threshold of excitation, an action potential will form. </a:t>
            </a:r>
          </a:p>
          <a:p>
            <a:endParaRPr lang="en-US" dirty="0"/>
          </a:p>
        </p:txBody>
      </p:sp>
      <p:sp>
        <p:nvSpPr>
          <p:cNvPr id="4" name="Slide Number Placeholder 3"/>
          <p:cNvSpPr>
            <a:spLocks noGrp="1"/>
          </p:cNvSpPr>
          <p:nvPr>
            <p:ph type="sldNum" sz="quarter" idx="5"/>
          </p:nvPr>
        </p:nvSpPr>
        <p:spPr/>
        <p:txBody>
          <a:bodyPr/>
          <a:lstStyle/>
          <a:p>
            <a:fld id="{2A831156-3974-4F79-9203-08DBD2B5072A}" type="slidenum">
              <a:rPr lang="en-US" smtClean="0"/>
              <a:t>9</a:t>
            </a:fld>
            <a:endParaRPr lang="en-US"/>
          </a:p>
        </p:txBody>
      </p:sp>
    </p:spTree>
    <p:extLst>
      <p:ext uri="{BB962C8B-B14F-4D97-AF65-F5344CB8AC3E}">
        <p14:creationId xmlns:p14="http://schemas.microsoft.com/office/powerpoint/2010/main" val="404159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20.png"/><Relationship Id="rId7"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21.svg"/></Relationships>
</file>

<file path=ppt/slides/_rels/slide1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12.xml"/><Relationship Id="rId5" Type="http://schemas.openxmlformats.org/officeDocument/2006/relationships/image" Target="../media/image25.png"/><Relationship Id="rId4" Type="http://schemas.openxmlformats.org/officeDocument/2006/relationships/image" Target="../media/image2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s/_rels/slide7.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46495"/>
          </a:xfrm>
          <a:prstGeom prst="rect">
            <a:avLst/>
          </a:prstGeom>
          <a:noFill/>
        </p:spPr>
        <p:txBody>
          <a:bodyPr wrap="square" rtlCol="0">
            <a:spAutoFit/>
          </a:bodyPr>
          <a:lstStyle/>
          <a:p>
            <a:pPr lvl="0" algn="ctr"/>
            <a:r>
              <a:rPr lang="en-US" sz="5100" dirty="0">
                <a:solidFill>
                  <a:schemeClr val="tx1">
                    <a:lumMod val="75000"/>
                    <a:lumOff val="25000"/>
                  </a:schemeClr>
                </a:solidFill>
                <a:latin typeface="Century Gothic" panose="020B0502020202020204" pitchFamily="34" charset="0"/>
              </a:rPr>
              <a:t>Cells of the Nervous System</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Action Potential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CDAE3F3E-FF07-4958-805C-ED1BEEF52C7A}"/>
              </a:ext>
            </a:extLst>
          </p:cNvPr>
          <p:cNvSpPr txBox="1"/>
          <p:nvPr/>
        </p:nvSpPr>
        <p:spPr>
          <a:xfrm>
            <a:off x="5018442" y="3479053"/>
            <a:ext cx="623944" cy="523220"/>
          </a:xfrm>
          <a:prstGeom prst="rect">
            <a:avLst/>
          </a:prstGeom>
          <a:noFill/>
        </p:spPr>
        <p:txBody>
          <a:bodyPr wrap="square" rtlCol="0">
            <a:spAutoFit/>
          </a:bodyPr>
          <a:lstStyle/>
          <a:p>
            <a:pPr algn="ctr"/>
            <a:r>
              <a:rPr lang="en-US" sz="2800" dirty="0">
                <a:solidFill>
                  <a:schemeClr val="bg1"/>
                </a:solidFill>
              </a:rPr>
              <a:t>K</a:t>
            </a:r>
            <a:endParaRPr lang="en-US" sz="2800" baseline="30000" dirty="0">
              <a:solidFill>
                <a:schemeClr val="bg1"/>
              </a:solidFill>
            </a:endParaRPr>
          </a:p>
        </p:txBody>
      </p:sp>
      <p:sp>
        <p:nvSpPr>
          <p:cNvPr id="19" name="TextBox 18">
            <a:extLst>
              <a:ext uri="{FF2B5EF4-FFF2-40B4-BE49-F238E27FC236}">
                <a16:creationId xmlns:a16="http://schemas.microsoft.com/office/drawing/2014/main" id="{8110BB2C-69D6-42D2-9A72-31FDE86EB021}"/>
              </a:ext>
            </a:extLst>
          </p:cNvPr>
          <p:cNvSpPr txBox="1"/>
          <p:nvPr/>
        </p:nvSpPr>
        <p:spPr>
          <a:xfrm>
            <a:off x="5784028" y="2150306"/>
            <a:ext cx="623944" cy="584775"/>
          </a:xfrm>
          <a:prstGeom prst="rect">
            <a:avLst/>
          </a:prstGeom>
          <a:noFill/>
        </p:spPr>
        <p:txBody>
          <a:bodyPr wrap="square" rtlCol="0">
            <a:spAutoFit/>
          </a:bodyPr>
          <a:lstStyle/>
          <a:p>
            <a:pPr algn="ctr"/>
            <a:r>
              <a:rPr lang="en-US" sz="3200" dirty="0"/>
              <a:t>K</a:t>
            </a:r>
            <a:r>
              <a:rPr lang="en-US" sz="3200" baseline="30000" dirty="0"/>
              <a:t>+</a:t>
            </a:r>
          </a:p>
        </p:txBody>
      </p:sp>
      <p:sp>
        <p:nvSpPr>
          <p:cNvPr id="34" name="TextBox 33">
            <a:extLst>
              <a:ext uri="{FF2B5EF4-FFF2-40B4-BE49-F238E27FC236}">
                <a16:creationId xmlns:a16="http://schemas.microsoft.com/office/drawing/2014/main" id="{2655EA12-A81D-40A1-89DE-085994FD74B3}"/>
              </a:ext>
            </a:extLst>
          </p:cNvPr>
          <p:cNvSpPr txBox="1"/>
          <p:nvPr/>
        </p:nvSpPr>
        <p:spPr>
          <a:xfrm>
            <a:off x="3665989" y="2126865"/>
            <a:ext cx="798749" cy="584775"/>
          </a:xfrm>
          <a:prstGeom prst="rect">
            <a:avLst/>
          </a:prstGeom>
          <a:noFill/>
        </p:spPr>
        <p:txBody>
          <a:bodyPr wrap="square" rtlCol="0">
            <a:spAutoFit/>
          </a:bodyPr>
          <a:lstStyle/>
          <a:p>
            <a:pPr algn="ctr"/>
            <a:r>
              <a:rPr lang="en-US" sz="3200" dirty="0"/>
              <a:t>Na</a:t>
            </a:r>
            <a:r>
              <a:rPr lang="en-US" sz="3200" baseline="30000" dirty="0"/>
              <a:t>+</a:t>
            </a:r>
          </a:p>
        </p:txBody>
      </p:sp>
      <p:cxnSp>
        <p:nvCxnSpPr>
          <p:cNvPr id="35" name="Straight Arrow Connector 34">
            <a:extLst>
              <a:ext uri="{FF2B5EF4-FFF2-40B4-BE49-F238E27FC236}">
                <a16:creationId xmlns:a16="http://schemas.microsoft.com/office/drawing/2014/main" id="{5A0B0EF9-2279-4972-B75F-3548104495AE}"/>
              </a:ext>
            </a:extLst>
          </p:cNvPr>
          <p:cNvCxnSpPr>
            <a:cxnSpLocks/>
            <a:stCxn id="34" idx="2"/>
          </p:cNvCxnSpPr>
          <p:nvPr/>
        </p:nvCxnSpPr>
        <p:spPr>
          <a:xfrm>
            <a:off x="4065364" y="2711640"/>
            <a:ext cx="455217" cy="474147"/>
          </a:xfrm>
          <a:prstGeom prst="straightConnector1">
            <a:avLst/>
          </a:prstGeom>
          <a:ln w="88900" cap="rnd">
            <a:solidFill>
              <a:schemeClr val="bg1">
                <a:lumMod val="50000"/>
              </a:schemeClr>
            </a:solidFill>
            <a:round/>
            <a:headEnd type="none"/>
            <a:tailEnd type="stealth"/>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14BED98B-BD53-4F20-BC85-4ED90DC28467}"/>
              </a:ext>
            </a:extLst>
          </p:cNvPr>
          <p:cNvCxnSpPr>
            <a:cxnSpLocks/>
          </p:cNvCxnSpPr>
          <p:nvPr/>
        </p:nvCxnSpPr>
        <p:spPr>
          <a:xfrm flipV="1">
            <a:off x="5886303" y="4853086"/>
            <a:ext cx="475718" cy="529357"/>
          </a:xfrm>
          <a:prstGeom prst="straightConnector1">
            <a:avLst/>
          </a:prstGeom>
          <a:ln w="88900" cap="rnd">
            <a:solidFill>
              <a:schemeClr val="bg1">
                <a:lumMod val="50000"/>
              </a:schemeClr>
            </a:solidFill>
            <a:round/>
            <a:headEnd type="none"/>
            <a:tailEnd type="stealth"/>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C3FD0182-CB46-4903-A161-0F475EBFDDD5}"/>
              </a:ext>
            </a:extLst>
          </p:cNvPr>
          <p:cNvCxnSpPr>
            <a:cxnSpLocks/>
          </p:cNvCxnSpPr>
          <p:nvPr/>
        </p:nvCxnSpPr>
        <p:spPr>
          <a:xfrm flipH="1" flipV="1">
            <a:off x="8482750" y="3934433"/>
            <a:ext cx="366926" cy="734386"/>
          </a:xfrm>
          <a:prstGeom prst="straightConnector1">
            <a:avLst/>
          </a:prstGeom>
          <a:ln w="88900" cap="rnd">
            <a:solidFill>
              <a:schemeClr val="bg1">
                <a:lumMod val="50000"/>
              </a:schemeClr>
            </a:solidFill>
            <a:round/>
            <a:headEnd type="none"/>
            <a:tailEnd type="stealth"/>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095FA6FB-B487-4EC9-AA24-27ECA14E490C}"/>
              </a:ext>
            </a:extLst>
          </p:cNvPr>
          <p:cNvCxnSpPr>
            <a:cxnSpLocks/>
          </p:cNvCxnSpPr>
          <p:nvPr/>
        </p:nvCxnSpPr>
        <p:spPr>
          <a:xfrm flipH="1">
            <a:off x="5705498" y="2696400"/>
            <a:ext cx="361611" cy="458793"/>
          </a:xfrm>
          <a:prstGeom prst="straightConnector1">
            <a:avLst/>
          </a:prstGeom>
          <a:ln w="88900" cap="rnd">
            <a:solidFill>
              <a:schemeClr val="bg1">
                <a:lumMod val="50000"/>
              </a:schemeClr>
            </a:solidFill>
            <a:round/>
            <a:headEnd type="none"/>
            <a:tailEnd type="stealth"/>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9F42780-8910-40C1-80AC-719C03ED7F8B}"/>
              </a:ext>
            </a:extLst>
          </p:cNvPr>
          <p:cNvCxnSpPr>
            <a:cxnSpLocks/>
          </p:cNvCxnSpPr>
          <p:nvPr/>
        </p:nvCxnSpPr>
        <p:spPr>
          <a:xfrm>
            <a:off x="3453196" y="2099557"/>
            <a:ext cx="0" cy="3333055"/>
          </a:xfrm>
          <a:prstGeom prst="line">
            <a:avLst/>
          </a:prstGeom>
          <a:ln w="44450" cap="sq">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DFA90593-46F1-467B-B07E-B7B2134F72C3}"/>
              </a:ext>
            </a:extLst>
          </p:cNvPr>
          <p:cNvCxnSpPr>
            <a:cxnSpLocks/>
          </p:cNvCxnSpPr>
          <p:nvPr/>
        </p:nvCxnSpPr>
        <p:spPr>
          <a:xfrm flipH="1">
            <a:off x="3453196" y="3741922"/>
            <a:ext cx="5411105" cy="0"/>
          </a:xfrm>
          <a:prstGeom prst="line">
            <a:avLst/>
          </a:prstGeom>
          <a:ln w="44450" cap="sq">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19F5BD6-21FB-476C-9DA1-15B95891C5F0}"/>
              </a:ext>
            </a:extLst>
          </p:cNvPr>
          <p:cNvCxnSpPr>
            <a:cxnSpLocks/>
          </p:cNvCxnSpPr>
          <p:nvPr/>
        </p:nvCxnSpPr>
        <p:spPr>
          <a:xfrm flipH="1">
            <a:off x="3291840" y="2099557"/>
            <a:ext cx="322730" cy="0"/>
          </a:xfrm>
          <a:prstGeom prst="line">
            <a:avLst/>
          </a:prstGeom>
          <a:ln w="44450" cap="sq">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E768B874-20B9-45C4-9305-4A63BF33BCB8}"/>
              </a:ext>
            </a:extLst>
          </p:cNvPr>
          <p:cNvCxnSpPr>
            <a:cxnSpLocks/>
          </p:cNvCxnSpPr>
          <p:nvPr/>
        </p:nvCxnSpPr>
        <p:spPr>
          <a:xfrm flipH="1">
            <a:off x="3293624" y="5446978"/>
            <a:ext cx="322730" cy="0"/>
          </a:xfrm>
          <a:prstGeom prst="line">
            <a:avLst/>
          </a:prstGeom>
          <a:ln w="44450" cap="sq">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Arc 41">
            <a:extLst>
              <a:ext uri="{FF2B5EF4-FFF2-40B4-BE49-F238E27FC236}">
                <a16:creationId xmlns:a16="http://schemas.microsoft.com/office/drawing/2014/main" id="{B880CE2C-866C-41D0-BACE-1DAF13527F93}"/>
              </a:ext>
            </a:extLst>
          </p:cNvPr>
          <p:cNvSpPr/>
          <p:nvPr/>
        </p:nvSpPr>
        <p:spPr>
          <a:xfrm rot="5582137">
            <a:off x="2081244" y="806142"/>
            <a:ext cx="2893805" cy="2986982"/>
          </a:xfrm>
          <a:prstGeom prst="arc">
            <a:avLst>
              <a:gd name="adj1" fmla="val 16350206"/>
              <a:gd name="adj2" fmla="val 442436"/>
            </a:avLst>
          </a:prstGeom>
          <a:ln w="152400" cap="rnd">
            <a:solidFill>
              <a:schemeClr val="tx1"/>
            </a:solidFill>
            <a:roun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6" name="Straight Connector 45">
            <a:extLst>
              <a:ext uri="{FF2B5EF4-FFF2-40B4-BE49-F238E27FC236}">
                <a16:creationId xmlns:a16="http://schemas.microsoft.com/office/drawing/2014/main" id="{8F6A02DC-75DD-4200-B5EA-C6C0ED286BA5}"/>
              </a:ext>
            </a:extLst>
          </p:cNvPr>
          <p:cNvCxnSpPr>
            <a:cxnSpLocks/>
          </p:cNvCxnSpPr>
          <p:nvPr/>
        </p:nvCxnSpPr>
        <p:spPr>
          <a:xfrm>
            <a:off x="5033473" y="2402493"/>
            <a:ext cx="1627938" cy="2545232"/>
          </a:xfrm>
          <a:prstGeom prst="line">
            <a:avLst/>
          </a:prstGeom>
          <a:ln w="152400" cap="rnd">
            <a:solidFill>
              <a:schemeClr val="tx1"/>
            </a:solidFill>
            <a:round/>
          </a:ln>
        </p:spPr>
        <p:style>
          <a:lnRef idx="1">
            <a:schemeClr val="accent1"/>
          </a:lnRef>
          <a:fillRef idx="0">
            <a:schemeClr val="accent1"/>
          </a:fillRef>
          <a:effectRef idx="0">
            <a:schemeClr val="accent1"/>
          </a:effectRef>
          <a:fontRef idx="minor">
            <a:schemeClr val="tx1"/>
          </a:fontRef>
        </p:style>
      </p:cxnSp>
      <p:sp>
        <p:nvSpPr>
          <p:cNvPr id="49" name="Arc 48">
            <a:extLst>
              <a:ext uri="{FF2B5EF4-FFF2-40B4-BE49-F238E27FC236}">
                <a16:creationId xmlns:a16="http://schemas.microsoft.com/office/drawing/2014/main" id="{8246B528-15AD-4508-95D2-6678922C0EBD}"/>
              </a:ext>
            </a:extLst>
          </p:cNvPr>
          <p:cNvSpPr/>
          <p:nvPr/>
        </p:nvSpPr>
        <p:spPr>
          <a:xfrm rot="11588498" flipV="1">
            <a:off x="6633048" y="3847154"/>
            <a:ext cx="3406721" cy="2776545"/>
          </a:xfrm>
          <a:prstGeom prst="arc">
            <a:avLst>
              <a:gd name="adj1" fmla="val 16350206"/>
              <a:gd name="adj2" fmla="val 104263"/>
            </a:avLst>
          </a:prstGeom>
          <a:ln w="152400" cap="rnd">
            <a:solidFill>
              <a:schemeClr val="tx1"/>
            </a:solidFill>
            <a:roun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828529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Action Potentials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66BDD8B5-07D9-4BD6-A644-0CCBA8F9C9CE}"/>
              </a:ext>
            </a:extLst>
          </p:cNvPr>
          <p:cNvPicPr>
            <a:picLocks noChangeAspect="1"/>
          </p:cNvPicPr>
          <p:nvPr/>
        </p:nvPicPr>
        <p:blipFill rotWithShape="1">
          <a:blip r:embed="rId3">
            <a:extLst>
              <a:ext uri="{28A0092B-C50C-407E-A947-70E740481C1C}">
                <a14:useLocalDpi xmlns:a14="http://schemas.microsoft.com/office/drawing/2010/main" val="0"/>
              </a:ext>
            </a:extLst>
          </a:blip>
          <a:srcRect l="-443" r="1"/>
          <a:stretch/>
        </p:blipFill>
        <p:spPr>
          <a:xfrm>
            <a:off x="3302598" y="1366725"/>
            <a:ext cx="5564067" cy="4276068"/>
          </a:xfrm>
          <a:prstGeom prst="rect">
            <a:avLst/>
          </a:prstGeom>
        </p:spPr>
      </p:pic>
      <p:pic>
        <p:nvPicPr>
          <p:cNvPr id="3" name="Picture 2">
            <a:extLst>
              <a:ext uri="{FF2B5EF4-FFF2-40B4-BE49-F238E27FC236}">
                <a16:creationId xmlns:a16="http://schemas.microsoft.com/office/drawing/2014/main" id="{67136393-CD0E-4F75-AE03-A4377D3AEF04}"/>
              </a:ext>
            </a:extLst>
          </p:cNvPr>
          <p:cNvPicPr>
            <a:picLocks noChangeAspect="1"/>
          </p:cNvPicPr>
          <p:nvPr/>
        </p:nvPicPr>
        <p:blipFill rotWithShape="1">
          <a:blip r:embed="rId4"/>
          <a:srcRect b="22173"/>
          <a:stretch/>
        </p:blipFill>
        <p:spPr>
          <a:xfrm>
            <a:off x="6591577" y="2157157"/>
            <a:ext cx="818928" cy="591244"/>
          </a:xfrm>
          <a:prstGeom prst="rect">
            <a:avLst/>
          </a:prstGeom>
        </p:spPr>
      </p:pic>
      <p:pic>
        <p:nvPicPr>
          <p:cNvPr id="11" name="Picture 10">
            <a:extLst>
              <a:ext uri="{FF2B5EF4-FFF2-40B4-BE49-F238E27FC236}">
                <a16:creationId xmlns:a16="http://schemas.microsoft.com/office/drawing/2014/main" id="{5AE5B40B-6275-4502-AC4C-5A7957A2BAF0}"/>
              </a:ext>
            </a:extLst>
          </p:cNvPr>
          <p:cNvPicPr>
            <a:picLocks noChangeAspect="1"/>
          </p:cNvPicPr>
          <p:nvPr/>
        </p:nvPicPr>
        <p:blipFill rotWithShape="1">
          <a:blip r:embed="rId4"/>
          <a:srcRect b="22173"/>
          <a:stretch/>
        </p:blipFill>
        <p:spPr>
          <a:xfrm>
            <a:off x="7676137" y="2211182"/>
            <a:ext cx="818928" cy="591244"/>
          </a:xfrm>
          <a:prstGeom prst="rect">
            <a:avLst/>
          </a:prstGeom>
        </p:spPr>
      </p:pic>
      <p:pic>
        <p:nvPicPr>
          <p:cNvPr id="12" name="Picture 11">
            <a:extLst>
              <a:ext uri="{FF2B5EF4-FFF2-40B4-BE49-F238E27FC236}">
                <a16:creationId xmlns:a16="http://schemas.microsoft.com/office/drawing/2014/main" id="{D96DD9B6-5AAF-4FEC-88A0-2056F8B72158}"/>
              </a:ext>
            </a:extLst>
          </p:cNvPr>
          <p:cNvPicPr>
            <a:picLocks noChangeAspect="1"/>
          </p:cNvPicPr>
          <p:nvPr/>
        </p:nvPicPr>
        <p:blipFill rotWithShape="1">
          <a:blip r:embed="rId4"/>
          <a:srcRect b="22173"/>
          <a:stretch/>
        </p:blipFill>
        <p:spPr>
          <a:xfrm rot="2068705">
            <a:off x="8590017" y="2822434"/>
            <a:ext cx="818928" cy="591244"/>
          </a:xfrm>
          <a:prstGeom prst="rect">
            <a:avLst/>
          </a:prstGeom>
        </p:spPr>
      </p:pic>
      <p:pic>
        <p:nvPicPr>
          <p:cNvPr id="14" name="Picture 13">
            <a:extLst>
              <a:ext uri="{FF2B5EF4-FFF2-40B4-BE49-F238E27FC236}">
                <a16:creationId xmlns:a16="http://schemas.microsoft.com/office/drawing/2014/main" id="{A3B3F271-FEBF-4447-9456-3410C2F9F74A}"/>
              </a:ext>
            </a:extLst>
          </p:cNvPr>
          <p:cNvPicPr>
            <a:picLocks noChangeAspect="1"/>
          </p:cNvPicPr>
          <p:nvPr/>
        </p:nvPicPr>
        <p:blipFill rotWithShape="1">
          <a:blip r:embed="rId4"/>
          <a:srcRect b="22173"/>
          <a:stretch/>
        </p:blipFill>
        <p:spPr>
          <a:xfrm rot="4668083">
            <a:off x="8590488" y="3759400"/>
            <a:ext cx="818928" cy="591244"/>
          </a:xfrm>
          <a:prstGeom prst="rect">
            <a:avLst/>
          </a:prstGeom>
        </p:spPr>
      </p:pic>
    </p:spTree>
    <p:extLst>
      <p:ext uri="{BB962C8B-B14F-4D97-AF65-F5344CB8AC3E}">
        <p14:creationId xmlns:p14="http://schemas.microsoft.com/office/powerpoint/2010/main" val="466314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Action Potentials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28" name="Group 27">
            <a:extLst>
              <a:ext uri="{FF2B5EF4-FFF2-40B4-BE49-F238E27FC236}">
                <a16:creationId xmlns:a16="http://schemas.microsoft.com/office/drawing/2014/main" id="{0BC4F86D-22F7-4CDB-88B4-FFA408538831}"/>
              </a:ext>
            </a:extLst>
          </p:cNvPr>
          <p:cNvGrpSpPr/>
          <p:nvPr/>
        </p:nvGrpSpPr>
        <p:grpSpPr>
          <a:xfrm>
            <a:off x="5638800" y="1785451"/>
            <a:ext cx="914400" cy="839058"/>
            <a:chOff x="2409713" y="1775012"/>
            <a:chExt cx="914400" cy="839058"/>
          </a:xfrm>
        </p:grpSpPr>
        <p:sp>
          <p:nvSpPr>
            <p:cNvPr id="29" name="Oval 28">
              <a:extLst>
                <a:ext uri="{FF2B5EF4-FFF2-40B4-BE49-F238E27FC236}">
                  <a16:creationId xmlns:a16="http://schemas.microsoft.com/office/drawing/2014/main" id="{FF72CCD0-F8C1-421C-84EB-E149DBE45FCF}"/>
                </a:ext>
              </a:extLst>
            </p:cNvPr>
            <p:cNvSpPr/>
            <p:nvPr/>
          </p:nvSpPr>
          <p:spPr>
            <a:xfrm>
              <a:off x="2409713" y="1775012"/>
              <a:ext cx="914400" cy="83905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99775D5E-FFC0-418B-93AD-7FCE56FA9CE7}"/>
                </a:ext>
              </a:extLst>
            </p:cNvPr>
            <p:cNvSpPr txBox="1"/>
            <p:nvPr/>
          </p:nvSpPr>
          <p:spPr>
            <a:xfrm>
              <a:off x="2554941" y="1945139"/>
              <a:ext cx="623944" cy="461665"/>
            </a:xfrm>
            <a:prstGeom prst="rect">
              <a:avLst/>
            </a:prstGeom>
            <a:noFill/>
          </p:spPr>
          <p:txBody>
            <a:bodyPr wrap="square" rtlCol="0">
              <a:spAutoFit/>
            </a:bodyPr>
            <a:lstStyle/>
            <a:p>
              <a:pPr algn="ctr"/>
              <a:r>
                <a:rPr lang="en-US" sz="2400" dirty="0"/>
                <a:t>NT</a:t>
              </a:r>
            </a:p>
          </p:txBody>
        </p:sp>
      </p:grpSp>
      <p:grpSp>
        <p:nvGrpSpPr>
          <p:cNvPr id="31" name="Group 30">
            <a:extLst>
              <a:ext uri="{FF2B5EF4-FFF2-40B4-BE49-F238E27FC236}">
                <a16:creationId xmlns:a16="http://schemas.microsoft.com/office/drawing/2014/main" id="{BFD2BDFA-3811-48A0-A674-30D0199340CC}"/>
              </a:ext>
            </a:extLst>
          </p:cNvPr>
          <p:cNvGrpSpPr/>
          <p:nvPr/>
        </p:nvGrpSpPr>
        <p:grpSpPr>
          <a:xfrm>
            <a:off x="4538763" y="2996330"/>
            <a:ext cx="914400" cy="839058"/>
            <a:chOff x="2409713" y="1775012"/>
            <a:chExt cx="914400" cy="839058"/>
          </a:xfrm>
        </p:grpSpPr>
        <p:sp>
          <p:nvSpPr>
            <p:cNvPr id="32" name="Oval 31">
              <a:extLst>
                <a:ext uri="{FF2B5EF4-FFF2-40B4-BE49-F238E27FC236}">
                  <a16:creationId xmlns:a16="http://schemas.microsoft.com/office/drawing/2014/main" id="{B8918D64-4400-4C4C-9E61-52A0C9285DEC}"/>
                </a:ext>
              </a:extLst>
            </p:cNvPr>
            <p:cNvSpPr/>
            <p:nvPr/>
          </p:nvSpPr>
          <p:spPr>
            <a:xfrm>
              <a:off x="2409713" y="1775012"/>
              <a:ext cx="914400" cy="83905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357C7DA8-2646-4FDE-8C22-1A9ED17AC66E}"/>
                </a:ext>
              </a:extLst>
            </p:cNvPr>
            <p:cNvSpPr txBox="1"/>
            <p:nvPr/>
          </p:nvSpPr>
          <p:spPr>
            <a:xfrm>
              <a:off x="2554941" y="1945139"/>
              <a:ext cx="623944" cy="461665"/>
            </a:xfrm>
            <a:prstGeom prst="rect">
              <a:avLst/>
            </a:prstGeom>
            <a:noFill/>
          </p:spPr>
          <p:txBody>
            <a:bodyPr wrap="square" rtlCol="0">
              <a:spAutoFit/>
            </a:bodyPr>
            <a:lstStyle/>
            <a:p>
              <a:pPr algn="ctr"/>
              <a:r>
                <a:rPr lang="en-US" sz="2400" dirty="0"/>
                <a:t>NT</a:t>
              </a:r>
            </a:p>
          </p:txBody>
        </p:sp>
      </p:grpSp>
      <p:grpSp>
        <p:nvGrpSpPr>
          <p:cNvPr id="34" name="Group 33">
            <a:extLst>
              <a:ext uri="{FF2B5EF4-FFF2-40B4-BE49-F238E27FC236}">
                <a16:creationId xmlns:a16="http://schemas.microsoft.com/office/drawing/2014/main" id="{5E8C94B2-AE63-4A8A-8405-FC954F8FB4AC}"/>
              </a:ext>
            </a:extLst>
          </p:cNvPr>
          <p:cNvGrpSpPr/>
          <p:nvPr/>
        </p:nvGrpSpPr>
        <p:grpSpPr>
          <a:xfrm>
            <a:off x="6276822" y="3665261"/>
            <a:ext cx="914400" cy="839058"/>
            <a:chOff x="2409713" y="1775012"/>
            <a:chExt cx="914400" cy="839058"/>
          </a:xfrm>
        </p:grpSpPr>
        <p:sp>
          <p:nvSpPr>
            <p:cNvPr id="35" name="Oval 34">
              <a:extLst>
                <a:ext uri="{FF2B5EF4-FFF2-40B4-BE49-F238E27FC236}">
                  <a16:creationId xmlns:a16="http://schemas.microsoft.com/office/drawing/2014/main" id="{1ED72B6F-CB73-44F3-9F62-6FD8DDE54AE7}"/>
                </a:ext>
              </a:extLst>
            </p:cNvPr>
            <p:cNvSpPr/>
            <p:nvPr/>
          </p:nvSpPr>
          <p:spPr>
            <a:xfrm>
              <a:off x="2409713" y="1775012"/>
              <a:ext cx="914400" cy="83905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a:extLst>
                <a:ext uri="{FF2B5EF4-FFF2-40B4-BE49-F238E27FC236}">
                  <a16:creationId xmlns:a16="http://schemas.microsoft.com/office/drawing/2014/main" id="{0BB7B1C6-8B87-4F78-A321-2833CFE1B6A3}"/>
                </a:ext>
              </a:extLst>
            </p:cNvPr>
            <p:cNvSpPr txBox="1"/>
            <p:nvPr/>
          </p:nvSpPr>
          <p:spPr>
            <a:xfrm>
              <a:off x="2554941" y="1945139"/>
              <a:ext cx="623944" cy="461665"/>
            </a:xfrm>
            <a:prstGeom prst="rect">
              <a:avLst/>
            </a:prstGeom>
            <a:noFill/>
          </p:spPr>
          <p:txBody>
            <a:bodyPr wrap="square" rtlCol="0">
              <a:spAutoFit/>
            </a:bodyPr>
            <a:lstStyle/>
            <a:p>
              <a:pPr algn="ctr"/>
              <a:r>
                <a:rPr lang="en-US" sz="2400" dirty="0"/>
                <a:t>NT</a:t>
              </a:r>
            </a:p>
          </p:txBody>
        </p:sp>
      </p:grpSp>
    </p:spTree>
    <p:extLst>
      <p:ext uri="{BB962C8B-B14F-4D97-AF65-F5344CB8AC3E}">
        <p14:creationId xmlns:p14="http://schemas.microsoft.com/office/powerpoint/2010/main" val="405370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Neurotransmitters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5" name="Picture 4">
            <a:extLst>
              <a:ext uri="{FF2B5EF4-FFF2-40B4-BE49-F238E27FC236}">
                <a16:creationId xmlns:a16="http://schemas.microsoft.com/office/drawing/2014/main" id="{2DFBEE47-6B4C-43B4-A504-95EB359A8B3A}"/>
              </a:ext>
            </a:extLst>
          </p:cNvPr>
          <p:cNvPicPr>
            <a:picLocks noChangeAspect="1"/>
          </p:cNvPicPr>
          <p:nvPr/>
        </p:nvPicPr>
        <p:blipFill rotWithShape="1">
          <a:blip r:embed="rId3">
            <a:extLst>
              <a:ext uri="{28A0092B-C50C-407E-A947-70E740481C1C}">
                <a14:useLocalDpi xmlns:a14="http://schemas.microsoft.com/office/drawing/2010/main" val="0"/>
              </a:ext>
            </a:extLst>
          </a:blip>
          <a:srcRect l="72876"/>
          <a:stretch>
            <a:fillRect/>
          </a:stretch>
        </p:blipFill>
        <p:spPr>
          <a:xfrm>
            <a:off x="4871026" y="2955556"/>
            <a:ext cx="1073111" cy="869590"/>
          </a:xfrm>
          <a:prstGeom prst="rect">
            <a:avLst/>
          </a:prstGeom>
        </p:spPr>
      </p:pic>
      <p:pic>
        <p:nvPicPr>
          <p:cNvPr id="6" name="Picture 5">
            <a:extLst>
              <a:ext uri="{FF2B5EF4-FFF2-40B4-BE49-F238E27FC236}">
                <a16:creationId xmlns:a16="http://schemas.microsoft.com/office/drawing/2014/main" id="{5CCA7940-0E63-4C15-B9AE-9F10242F0D2F}"/>
              </a:ext>
            </a:extLst>
          </p:cNvPr>
          <p:cNvPicPr>
            <a:picLocks noChangeAspect="1"/>
          </p:cNvPicPr>
          <p:nvPr/>
        </p:nvPicPr>
        <p:blipFill>
          <a:blip r:embed="rId4"/>
          <a:stretch>
            <a:fillRect/>
          </a:stretch>
        </p:blipFill>
        <p:spPr>
          <a:xfrm>
            <a:off x="4940960" y="1421363"/>
            <a:ext cx="2006354" cy="3668057"/>
          </a:xfrm>
          <a:prstGeom prst="rect">
            <a:avLst/>
          </a:prstGeom>
        </p:spPr>
      </p:pic>
      <p:sp>
        <p:nvSpPr>
          <p:cNvPr id="7" name="TextBox 6">
            <a:extLst>
              <a:ext uri="{FF2B5EF4-FFF2-40B4-BE49-F238E27FC236}">
                <a16:creationId xmlns:a16="http://schemas.microsoft.com/office/drawing/2014/main" id="{D48E900D-4618-49D6-A157-3E74C768E99C}"/>
              </a:ext>
            </a:extLst>
          </p:cNvPr>
          <p:cNvSpPr txBox="1"/>
          <p:nvPr/>
        </p:nvSpPr>
        <p:spPr>
          <a:xfrm>
            <a:off x="3377901" y="2549562"/>
            <a:ext cx="1563059" cy="954107"/>
          </a:xfrm>
          <a:prstGeom prst="rect">
            <a:avLst/>
          </a:prstGeom>
          <a:noFill/>
        </p:spPr>
        <p:txBody>
          <a:bodyPr wrap="square" rtlCol="0">
            <a:spAutoFit/>
          </a:bodyPr>
          <a:lstStyle/>
          <a:p>
            <a:pPr algn="ctr"/>
            <a:r>
              <a:rPr lang="en-US" sz="2800" dirty="0"/>
              <a:t>Broken down</a:t>
            </a:r>
          </a:p>
        </p:txBody>
      </p:sp>
      <p:sp>
        <p:nvSpPr>
          <p:cNvPr id="39" name="TextBox 38">
            <a:extLst>
              <a:ext uri="{FF2B5EF4-FFF2-40B4-BE49-F238E27FC236}">
                <a16:creationId xmlns:a16="http://schemas.microsoft.com/office/drawing/2014/main" id="{16308644-7C8E-4790-ABE3-644EAD515191}"/>
              </a:ext>
            </a:extLst>
          </p:cNvPr>
          <p:cNvSpPr txBox="1"/>
          <p:nvPr/>
        </p:nvSpPr>
        <p:spPr>
          <a:xfrm>
            <a:off x="7017248" y="2171102"/>
            <a:ext cx="1750234" cy="523220"/>
          </a:xfrm>
          <a:prstGeom prst="rect">
            <a:avLst/>
          </a:prstGeom>
          <a:noFill/>
        </p:spPr>
        <p:txBody>
          <a:bodyPr wrap="square" rtlCol="0">
            <a:spAutoFit/>
          </a:bodyPr>
          <a:lstStyle/>
          <a:p>
            <a:pPr algn="ctr"/>
            <a:r>
              <a:rPr lang="en-US" sz="2800" dirty="0"/>
              <a:t>Drift away</a:t>
            </a:r>
          </a:p>
        </p:txBody>
      </p:sp>
      <p:sp>
        <p:nvSpPr>
          <p:cNvPr id="43" name="TextBox 42">
            <a:extLst>
              <a:ext uri="{FF2B5EF4-FFF2-40B4-BE49-F238E27FC236}">
                <a16:creationId xmlns:a16="http://schemas.microsoft.com/office/drawing/2014/main" id="{D17AE041-233B-4BC3-9FD5-79541B82646D}"/>
              </a:ext>
            </a:extLst>
          </p:cNvPr>
          <p:cNvSpPr txBox="1"/>
          <p:nvPr/>
        </p:nvSpPr>
        <p:spPr>
          <a:xfrm>
            <a:off x="7110835" y="4163679"/>
            <a:ext cx="1563059" cy="523220"/>
          </a:xfrm>
          <a:prstGeom prst="rect">
            <a:avLst/>
          </a:prstGeom>
          <a:noFill/>
        </p:spPr>
        <p:txBody>
          <a:bodyPr wrap="square" rtlCol="0">
            <a:spAutoFit/>
          </a:bodyPr>
          <a:lstStyle/>
          <a:p>
            <a:pPr algn="ctr"/>
            <a:r>
              <a:rPr lang="en-US" sz="2800" dirty="0"/>
              <a:t>Reuptake</a:t>
            </a:r>
          </a:p>
        </p:txBody>
      </p:sp>
    </p:spTree>
    <p:extLst>
      <p:ext uri="{BB962C8B-B14F-4D97-AF65-F5344CB8AC3E}">
        <p14:creationId xmlns:p14="http://schemas.microsoft.com/office/powerpoint/2010/main" val="1243765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Drugs and Neurotransmitters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51691260-A9A4-4707-AB16-00F874DCCB25}"/>
              </a:ext>
            </a:extLst>
          </p:cNvPr>
          <p:cNvSpPr txBox="1"/>
          <p:nvPr/>
        </p:nvSpPr>
        <p:spPr>
          <a:xfrm>
            <a:off x="3033656" y="1730853"/>
            <a:ext cx="1563059" cy="523220"/>
          </a:xfrm>
          <a:prstGeom prst="rect">
            <a:avLst/>
          </a:prstGeom>
          <a:noFill/>
        </p:spPr>
        <p:txBody>
          <a:bodyPr wrap="square" rtlCol="0">
            <a:spAutoFit/>
          </a:bodyPr>
          <a:lstStyle/>
          <a:p>
            <a:pPr algn="ctr"/>
            <a:r>
              <a:rPr lang="en-US" sz="2800" dirty="0">
                <a:solidFill>
                  <a:schemeClr val="accent1">
                    <a:lumMod val="75000"/>
                  </a:schemeClr>
                </a:solidFill>
              </a:rPr>
              <a:t>Drugs</a:t>
            </a:r>
          </a:p>
        </p:txBody>
      </p:sp>
      <p:sp>
        <p:nvSpPr>
          <p:cNvPr id="31" name="TextBox 30">
            <a:extLst>
              <a:ext uri="{FF2B5EF4-FFF2-40B4-BE49-F238E27FC236}">
                <a16:creationId xmlns:a16="http://schemas.microsoft.com/office/drawing/2014/main" id="{BC154FF8-C450-4F32-8192-C144601CD55A}"/>
              </a:ext>
            </a:extLst>
          </p:cNvPr>
          <p:cNvSpPr txBox="1"/>
          <p:nvPr/>
        </p:nvSpPr>
        <p:spPr>
          <a:xfrm>
            <a:off x="6386938" y="1730853"/>
            <a:ext cx="2945802" cy="523220"/>
          </a:xfrm>
          <a:prstGeom prst="rect">
            <a:avLst/>
          </a:prstGeom>
          <a:noFill/>
        </p:spPr>
        <p:txBody>
          <a:bodyPr wrap="square" rtlCol="0">
            <a:spAutoFit/>
          </a:bodyPr>
          <a:lstStyle/>
          <a:p>
            <a:pPr algn="ctr"/>
            <a:r>
              <a:rPr lang="en-US" sz="2800" dirty="0"/>
              <a:t>Neurotransmitters</a:t>
            </a:r>
          </a:p>
        </p:txBody>
      </p:sp>
      <p:cxnSp>
        <p:nvCxnSpPr>
          <p:cNvPr id="32" name="Straight Arrow Connector 31">
            <a:extLst>
              <a:ext uri="{FF2B5EF4-FFF2-40B4-BE49-F238E27FC236}">
                <a16:creationId xmlns:a16="http://schemas.microsoft.com/office/drawing/2014/main" id="{CAA86DB3-E75B-4D53-9071-649CAC5EBF24}"/>
              </a:ext>
            </a:extLst>
          </p:cNvPr>
          <p:cNvCxnSpPr>
            <a:cxnSpLocks/>
          </p:cNvCxnSpPr>
          <p:nvPr/>
        </p:nvCxnSpPr>
        <p:spPr>
          <a:xfrm>
            <a:off x="4798006" y="1992463"/>
            <a:ext cx="1387641" cy="0"/>
          </a:xfrm>
          <a:prstGeom prst="straightConnector1">
            <a:avLst/>
          </a:prstGeom>
          <a:ln w="88900" cap="rnd">
            <a:solidFill>
              <a:schemeClr val="bg1">
                <a:lumMod val="50000"/>
              </a:schemeClr>
            </a:solidFill>
            <a:round/>
            <a:headEnd type="none"/>
            <a:tailEnd type="stealth"/>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0F791861-D0A0-4DDD-89DC-D1659C380150}"/>
              </a:ext>
            </a:extLst>
          </p:cNvPr>
          <p:cNvSpPr txBox="1"/>
          <p:nvPr/>
        </p:nvSpPr>
        <p:spPr>
          <a:xfrm>
            <a:off x="2342284" y="2517272"/>
            <a:ext cx="2945802" cy="954107"/>
          </a:xfrm>
          <a:prstGeom prst="rect">
            <a:avLst/>
          </a:prstGeom>
          <a:noFill/>
        </p:spPr>
        <p:txBody>
          <a:bodyPr wrap="square" rtlCol="0">
            <a:spAutoFit/>
          </a:bodyPr>
          <a:lstStyle/>
          <a:p>
            <a:pPr algn="ctr"/>
            <a:r>
              <a:rPr lang="en-US" sz="2800" dirty="0"/>
              <a:t>Parkinson’s disease</a:t>
            </a:r>
          </a:p>
        </p:txBody>
      </p:sp>
      <p:sp>
        <p:nvSpPr>
          <p:cNvPr id="34" name="TextBox 33">
            <a:extLst>
              <a:ext uri="{FF2B5EF4-FFF2-40B4-BE49-F238E27FC236}">
                <a16:creationId xmlns:a16="http://schemas.microsoft.com/office/drawing/2014/main" id="{DF522360-ECB7-4E6A-B432-D33246B2B7BE}"/>
              </a:ext>
            </a:extLst>
          </p:cNvPr>
          <p:cNvSpPr txBox="1"/>
          <p:nvPr/>
        </p:nvSpPr>
        <p:spPr>
          <a:xfrm>
            <a:off x="6752146" y="2728355"/>
            <a:ext cx="1692608" cy="523220"/>
          </a:xfrm>
          <a:prstGeom prst="rect">
            <a:avLst/>
          </a:prstGeom>
          <a:solidFill>
            <a:schemeClr val="tx2">
              <a:lumMod val="75000"/>
            </a:schemeClr>
          </a:solidFill>
        </p:spPr>
        <p:txBody>
          <a:bodyPr wrap="square" rtlCol="0">
            <a:spAutoFit/>
          </a:bodyPr>
          <a:lstStyle/>
          <a:p>
            <a:r>
              <a:rPr lang="en-US" sz="2800" dirty="0">
                <a:solidFill>
                  <a:srgbClr val="FFC000"/>
                </a:solidFill>
              </a:rPr>
              <a:t>Dopamine</a:t>
            </a:r>
          </a:p>
        </p:txBody>
      </p:sp>
      <p:cxnSp>
        <p:nvCxnSpPr>
          <p:cNvPr id="35" name="Straight Arrow Connector 34">
            <a:extLst>
              <a:ext uri="{FF2B5EF4-FFF2-40B4-BE49-F238E27FC236}">
                <a16:creationId xmlns:a16="http://schemas.microsoft.com/office/drawing/2014/main" id="{35658538-4525-42FA-869A-1C449D7B579B}"/>
              </a:ext>
            </a:extLst>
          </p:cNvPr>
          <p:cNvCxnSpPr>
            <a:cxnSpLocks/>
          </p:cNvCxnSpPr>
          <p:nvPr/>
        </p:nvCxnSpPr>
        <p:spPr>
          <a:xfrm>
            <a:off x="6386938" y="2728355"/>
            <a:ext cx="0" cy="700645"/>
          </a:xfrm>
          <a:prstGeom prst="straightConnector1">
            <a:avLst/>
          </a:prstGeom>
          <a:ln w="88900" cap="rnd">
            <a:solidFill>
              <a:schemeClr val="bg1">
                <a:lumMod val="50000"/>
              </a:schemeClr>
            </a:solidFill>
            <a:round/>
            <a:headEnd type="none"/>
            <a:tailEnd type="stealth"/>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26B62734-8ACF-4312-B463-EA57E945FFDF}"/>
              </a:ext>
            </a:extLst>
          </p:cNvPr>
          <p:cNvSpPr txBox="1"/>
          <p:nvPr/>
        </p:nvSpPr>
        <p:spPr>
          <a:xfrm>
            <a:off x="4151361" y="4163878"/>
            <a:ext cx="2945802" cy="523220"/>
          </a:xfrm>
          <a:prstGeom prst="rect">
            <a:avLst/>
          </a:prstGeom>
          <a:noFill/>
        </p:spPr>
        <p:txBody>
          <a:bodyPr wrap="square" rtlCol="0">
            <a:spAutoFit/>
          </a:bodyPr>
          <a:lstStyle/>
          <a:p>
            <a:pPr algn="ctr"/>
            <a:r>
              <a:rPr lang="en-US" sz="2800" b="1" dirty="0">
                <a:solidFill>
                  <a:srgbClr val="FFC000"/>
                </a:solidFill>
              </a:rPr>
              <a:t>Agonist</a:t>
            </a:r>
          </a:p>
        </p:txBody>
      </p:sp>
      <p:sp>
        <p:nvSpPr>
          <p:cNvPr id="6" name="Arc 5">
            <a:extLst>
              <a:ext uri="{FF2B5EF4-FFF2-40B4-BE49-F238E27FC236}">
                <a16:creationId xmlns:a16="http://schemas.microsoft.com/office/drawing/2014/main" id="{8A923D22-ECF3-465D-B13C-D6227E527308}"/>
              </a:ext>
            </a:extLst>
          </p:cNvPr>
          <p:cNvSpPr/>
          <p:nvPr/>
        </p:nvSpPr>
        <p:spPr>
          <a:xfrm rot="5400000">
            <a:off x="5520923" y="2672841"/>
            <a:ext cx="1843211" cy="1578471"/>
          </a:xfrm>
          <a:prstGeom prst="arc">
            <a:avLst/>
          </a:prstGeom>
          <a:ln w="88900" cap="rnd">
            <a:solidFill>
              <a:schemeClr val="bg1">
                <a:lumMod val="50000"/>
              </a:schemeClr>
            </a:solidFill>
            <a:round/>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TextBox 36">
            <a:extLst>
              <a:ext uri="{FF2B5EF4-FFF2-40B4-BE49-F238E27FC236}">
                <a16:creationId xmlns:a16="http://schemas.microsoft.com/office/drawing/2014/main" id="{9235B3FD-E7CE-451F-A7FC-651CA57BF701}"/>
              </a:ext>
            </a:extLst>
          </p:cNvPr>
          <p:cNvSpPr txBox="1"/>
          <p:nvPr/>
        </p:nvSpPr>
        <p:spPr>
          <a:xfrm rot="18596359">
            <a:off x="6450234" y="4034683"/>
            <a:ext cx="1563059" cy="523220"/>
          </a:xfrm>
          <a:prstGeom prst="rect">
            <a:avLst/>
          </a:prstGeom>
          <a:noFill/>
        </p:spPr>
        <p:txBody>
          <a:bodyPr wrap="square" rtlCol="0">
            <a:spAutoFit/>
          </a:bodyPr>
          <a:lstStyle/>
          <a:p>
            <a:pPr algn="ctr"/>
            <a:r>
              <a:rPr lang="en-US" sz="2800" dirty="0"/>
              <a:t>increase</a:t>
            </a:r>
          </a:p>
        </p:txBody>
      </p:sp>
    </p:spTree>
    <p:extLst>
      <p:ext uri="{BB962C8B-B14F-4D97-AF65-F5344CB8AC3E}">
        <p14:creationId xmlns:p14="http://schemas.microsoft.com/office/powerpoint/2010/main" val="33456141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Drugs and Neurotransmitters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51691260-A9A4-4707-AB16-00F874DCCB25}"/>
              </a:ext>
            </a:extLst>
          </p:cNvPr>
          <p:cNvSpPr txBox="1"/>
          <p:nvPr/>
        </p:nvSpPr>
        <p:spPr>
          <a:xfrm>
            <a:off x="3033656" y="1730853"/>
            <a:ext cx="1563059" cy="523220"/>
          </a:xfrm>
          <a:prstGeom prst="rect">
            <a:avLst/>
          </a:prstGeom>
          <a:noFill/>
        </p:spPr>
        <p:txBody>
          <a:bodyPr wrap="square" rtlCol="0">
            <a:spAutoFit/>
          </a:bodyPr>
          <a:lstStyle/>
          <a:p>
            <a:pPr algn="ctr"/>
            <a:r>
              <a:rPr lang="en-US" sz="2800" dirty="0">
                <a:solidFill>
                  <a:schemeClr val="accent1">
                    <a:lumMod val="75000"/>
                  </a:schemeClr>
                </a:solidFill>
              </a:rPr>
              <a:t>Drugs</a:t>
            </a:r>
          </a:p>
        </p:txBody>
      </p:sp>
      <p:sp>
        <p:nvSpPr>
          <p:cNvPr id="31" name="TextBox 30">
            <a:extLst>
              <a:ext uri="{FF2B5EF4-FFF2-40B4-BE49-F238E27FC236}">
                <a16:creationId xmlns:a16="http://schemas.microsoft.com/office/drawing/2014/main" id="{BC154FF8-C450-4F32-8192-C144601CD55A}"/>
              </a:ext>
            </a:extLst>
          </p:cNvPr>
          <p:cNvSpPr txBox="1"/>
          <p:nvPr/>
        </p:nvSpPr>
        <p:spPr>
          <a:xfrm>
            <a:off x="6386938" y="1730853"/>
            <a:ext cx="2945802" cy="523220"/>
          </a:xfrm>
          <a:prstGeom prst="rect">
            <a:avLst/>
          </a:prstGeom>
          <a:noFill/>
        </p:spPr>
        <p:txBody>
          <a:bodyPr wrap="square" rtlCol="0">
            <a:spAutoFit/>
          </a:bodyPr>
          <a:lstStyle/>
          <a:p>
            <a:pPr algn="ctr"/>
            <a:r>
              <a:rPr lang="en-US" sz="2800" dirty="0"/>
              <a:t>Neurotransmitters</a:t>
            </a:r>
          </a:p>
        </p:txBody>
      </p:sp>
      <p:cxnSp>
        <p:nvCxnSpPr>
          <p:cNvPr id="32" name="Straight Arrow Connector 31">
            <a:extLst>
              <a:ext uri="{FF2B5EF4-FFF2-40B4-BE49-F238E27FC236}">
                <a16:creationId xmlns:a16="http://schemas.microsoft.com/office/drawing/2014/main" id="{CAA86DB3-E75B-4D53-9071-649CAC5EBF24}"/>
              </a:ext>
            </a:extLst>
          </p:cNvPr>
          <p:cNvCxnSpPr>
            <a:cxnSpLocks/>
          </p:cNvCxnSpPr>
          <p:nvPr/>
        </p:nvCxnSpPr>
        <p:spPr>
          <a:xfrm>
            <a:off x="4798006" y="1992463"/>
            <a:ext cx="1387641" cy="0"/>
          </a:xfrm>
          <a:prstGeom prst="straightConnector1">
            <a:avLst/>
          </a:prstGeom>
          <a:ln w="88900" cap="rnd">
            <a:solidFill>
              <a:schemeClr val="bg1">
                <a:lumMod val="50000"/>
              </a:schemeClr>
            </a:solidFill>
            <a:round/>
            <a:headEnd type="none"/>
            <a:tailEnd type="stealth"/>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0F791861-D0A0-4DDD-89DC-D1659C380150}"/>
              </a:ext>
            </a:extLst>
          </p:cNvPr>
          <p:cNvSpPr txBox="1"/>
          <p:nvPr/>
        </p:nvSpPr>
        <p:spPr>
          <a:xfrm>
            <a:off x="2342284" y="2728355"/>
            <a:ext cx="2945802" cy="523220"/>
          </a:xfrm>
          <a:prstGeom prst="rect">
            <a:avLst/>
          </a:prstGeom>
          <a:noFill/>
        </p:spPr>
        <p:txBody>
          <a:bodyPr wrap="square" rtlCol="0">
            <a:spAutoFit/>
          </a:bodyPr>
          <a:lstStyle/>
          <a:p>
            <a:pPr algn="ctr"/>
            <a:r>
              <a:rPr lang="en-US" sz="2800" dirty="0"/>
              <a:t>Schizophrenia</a:t>
            </a:r>
          </a:p>
        </p:txBody>
      </p:sp>
      <p:sp>
        <p:nvSpPr>
          <p:cNvPr id="34" name="TextBox 33">
            <a:extLst>
              <a:ext uri="{FF2B5EF4-FFF2-40B4-BE49-F238E27FC236}">
                <a16:creationId xmlns:a16="http://schemas.microsoft.com/office/drawing/2014/main" id="{DF522360-ECB7-4E6A-B432-D33246B2B7BE}"/>
              </a:ext>
            </a:extLst>
          </p:cNvPr>
          <p:cNvSpPr txBox="1"/>
          <p:nvPr/>
        </p:nvSpPr>
        <p:spPr>
          <a:xfrm>
            <a:off x="6752146" y="2728355"/>
            <a:ext cx="1692608" cy="523220"/>
          </a:xfrm>
          <a:prstGeom prst="rect">
            <a:avLst/>
          </a:prstGeom>
          <a:solidFill>
            <a:schemeClr val="tx2">
              <a:lumMod val="75000"/>
            </a:schemeClr>
          </a:solidFill>
        </p:spPr>
        <p:txBody>
          <a:bodyPr wrap="square" rtlCol="0">
            <a:spAutoFit/>
          </a:bodyPr>
          <a:lstStyle/>
          <a:p>
            <a:r>
              <a:rPr lang="en-US" sz="2800" dirty="0">
                <a:solidFill>
                  <a:srgbClr val="FFC000"/>
                </a:solidFill>
              </a:rPr>
              <a:t>Dopamine</a:t>
            </a:r>
          </a:p>
        </p:txBody>
      </p:sp>
      <p:cxnSp>
        <p:nvCxnSpPr>
          <p:cNvPr id="35" name="Straight Arrow Connector 34">
            <a:extLst>
              <a:ext uri="{FF2B5EF4-FFF2-40B4-BE49-F238E27FC236}">
                <a16:creationId xmlns:a16="http://schemas.microsoft.com/office/drawing/2014/main" id="{35658538-4525-42FA-869A-1C449D7B579B}"/>
              </a:ext>
            </a:extLst>
          </p:cNvPr>
          <p:cNvCxnSpPr>
            <a:cxnSpLocks/>
          </p:cNvCxnSpPr>
          <p:nvPr/>
        </p:nvCxnSpPr>
        <p:spPr>
          <a:xfrm>
            <a:off x="6386938" y="2728355"/>
            <a:ext cx="0" cy="700645"/>
          </a:xfrm>
          <a:prstGeom prst="straightConnector1">
            <a:avLst/>
          </a:prstGeom>
          <a:ln w="88900" cap="rnd">
            <a:solidFill>
              <a:schemeClr val="bg1">
                <a:lumMod val="50000"/>
              </a:schemeClr>
            </a:solidFill>
            <a:round/>
            <a:headEnd type="none"/>
            <a:tailEnd type="stealth"/>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26B62734-8ACF-4312-B463-EA57E945FFDF}"/>
              </a:ext>
            </a:extLst>
          </p:cNvPr>
          <p:cNvSpPr txBox="1"/>
          <p:nvPr/>
        </p:nvSpPr>
        <p:spPr>
          <a:xfrm>
            <a:off x="4018925" y="4164891"/>
            <a:ext cx="2945802" cy="523220"/>
          </a:xfrm>
          <a:prstGeom prst="rect">
            <a:avLst/>
          </a:prstGeom>
          <a:noFill/>
        </p:spPr>
        <p:txBody>
          <a:bodyPr wrap="square" rtlCol="0">
            <a:spAutoFit/>
          </a:bodyPr>
          <a:lstStyle/>
          <a:p>
            <a:pPr algn="ctr"/>
            <a:r>
              <a:rPr lang="en-US" sz="2800" b="1" dirty="0">
                <a:solidFill>
                  <a:srgbClr val="FFC000"/>
                </a:solidFill>
              </a:rPr>
              <a:t>Antagonist</a:t>
            </a:r>
          </a:p>
        </p:txBody>
      </p:sp>
      <p:sp>
        <p:nvSpPr>
          <p:cNvPr id="6" name="Arc 5">
            <a:extLst>
              <a:ext uri="{FF2B5EF4-FFF2-40B4-BE49-F238E27FC236}">
                <a16:creationId xmlns:a16="http://schemas.microsoft.com/office/drawing/2014/main" id="{8A923D22-ECF3-465D-B13C-D6227E527308}"/>
              </a:ext>
            </a:extLst>
          </p:cNvPr>
          <p:cNvSpPr/>
          <p:nvPr/>
        </p:nvSpPr>
        <p:spPr>
          <a:xfrm rot="5400000">
            <a:off x="5520923" y="2672841"/>
            <a:ext cx="1843211" cy="1578471"/>
          </a:xfrm>
          <a:prstGeom prst="arc">
            <a:avLst/>
          </a:prstGeom>
          <a:ln w="88900" cap="rnd">
            <a:solidFill>
              <a:schemeClr val="bg1">
                <a:lumMod val="50000"/>
              </a:schemeClr>
            </a:solidFill>
            <a:round/>
            <a:headEnd type="stealth"/>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TextBox 36">
            <a:extLst>
              <a:ext uri="{FF2B5EF4-FFF2-40B4-BE49-F238E27FC236}">
                <a16:creationId xmlns:a16="http://schemas.microsoft.com/office/drawing/2014/main" id="{9235B3FD-E7CE-451F-A7FC-651CA57BF701}"/>
              </a:ext>
            </a:extLst>
          </p:cNvPr>
          <p:cNvSpPr txBox="1"/>
          <p:nvPr/>
        </p:nvSpPr>
        <p:spPr>
          <a:xfrm rot="18596359">
            <a:off x="6450234" y="4034683"/>
            <a:ext cx="1563059" cy="523220"/>
          </a:xfrm>
          <a:prstGeom prst="rect">
            <a:avLst/>
          </a:prstGeom>
          <a:noFill/>
        </p:spPr>
        <p:txBody>
          <a:bodyPr wrap="square" rtlCol="0">
            <a:spAutoFit/>
          </a:bodyPr>
          <a:lstStyle/>
          <a:p>
            <a:pPr algn="ctr"/>
            <a:r>
              <a:rPr lang="en-US" sz="2800" dirty="0"/>
              <a:t>decrease</a:t>
            </a:r>
          </a:p>
        </p:txBody>
      </p:sp>
    </p:spTree>
    <p:extLst>
      <p:ext uri="{BB962C8B-B14F-4D97-AF65-F5344CB8AC3E}">
        <p14:creationId xmlns:p14="http://schemas.microsoft.com/office/powerpoint/2010/main" val="2207271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Reuptake Inhibitors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Sad face with no fill">
            <a:extLst>
              <a:ext uri="{FF2B5EF4-FFF2-40B4-BE49-F238E27FC236}">
                <a16:creationId xmlns:a16="http://schemas.microsoft.com/office/drawing/2014/main" id="{CF63D2BF-F3C7-401F-82BE-B033A83C813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72314" y="1685838"/>
            <a:ext cx="1581779" cy="1581779"/>
          </a:xfrm>
          <a:prstGeom prst="rect">
            <a:avLst/>
          </a:prstGeom>
        </p:spPr>
      </p:pic>
      <p:pic>
        <p:nvPicPr>
          <p:cNvPr id="7" name="Graphic 6" descr="Smiling face with no fill">
            <a:extLst>
              <a:ext uri="{FF2B5EF4-FFF2-40B4-BE49-F238E27FC236}">
                <a16:creationId xmlns:a16="http://schemas.microsoft.com/office/drawing/2014/main" id="{0E8EDBAD-D51D-4BAC-9E83-A5225ECF4D4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472313" y="3513085"/>
            <a:ext cx="1581779" cy="1581779"/>
          </a:xfrm>
          <a:prstGeom prst="rect">
            <a:avLst/>
          </a:prstGeom>
        </p:spPr>
      </p:pic>
      <p:pic>
        <p:nvPicPr>
          <p:cNvPr id="20" name="Graphic 19" descr="No sign">
            <a:extLst>
              <a:ext uri="{FF2B5EF4-FFF2-40B4-BE49-F238E27FC236}">
                <a16:creationId xmlns:a16="http://schemas.microsoft.com/office/drawing/2014/main" id="{19B94AC1-55AA-46EC-A197-0173C33000B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840463" y="1852859"/>
            <a:ext cx="1879224" cy="1879224"/>
          </a:xfrm>
          <a:prstGeom prst="rect">
            <a:avLst/>
          </a:prstGeom>
        </p:spPr>
      </p:pic>
      <p:sp>
        <p:nvSpPr>
          <p:cNvPr id="21" name="TextBox 20">
            <a:extLst>
              <a:ext uri="{FF2B5EF4-FFF2-40B4-BE49-F238E27FC236}">
                <a16:creationId xmlns:a16="http://schemas.microsoft.com/office/drawing/2014/main" id="{3CE4611E-E8FF-49B5-BC96-171DFD0871E4}"/>
              </a:ext>
            </a:extLst>
          </p:cNvPr>
          <p:cNvSpPr txBox="1"/>
          <p:nvPr/>
        </p:nvSpPr>
        <p:spPr>
          <a:xfrm>
            <a:off x="3307174" y="2525399"/>
            <a:ext cx="2945802" cy="523220"/>
          </a:xfrm>
          <a:prstGeom prst="rect">
            <a:avLst/>
          </a:prstGeom>
          <a:noFill/>
        </p:spPr>
        <p:txBody>
          <a:bodyPr wrap="square" rtlCol="0">
            <a:spAutoFit/>
          </a:bodyPr>
          <a:lstStyle/>
          <a:p>
            <a:pPr algn="ctr"/>
            <a:r>
              <a:rPr lang="en-US" sz="2800" b="1" dirty="0">
                <a:ln>
                  <a:solidFill>
                    <a:schemeClr val="tx1"/>
                  </a:solidFill>
                </a:ln>
                <a:solidFill>
                  <a:schemeClr val="bg1">
                    <a:lumMod val="50000"/>
                  </a:schemeClr>
                </a:solidFill>
              </a:rPr>
              <a:t>Reuptake</a:t>
            </a:r>
          </a:p>
        </p:txBody>
      </p:sp>
    </p:spTree>
    <p:extLst>
      <p:ext uri="{BB962C8B-B14F-4D97-AF65-F5344CB8AC3E}">
        <p14:creationId xmlns:p14="http://schemas.microsoft.com/office/powerpoint/2010/main" val="4008944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Glial Cells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8CE6AFA4-BA46-4C2D-A963-F2D0A4CB6F21}"/>
              </a:ext>
            </a:extLst>
          </p:cNvPr>
          <p:cNvSpPr txBox="1"/>
          <p:nvPr/>
        </p:nvSpPr>
        <p:spPr>
          <a:xfrm>
            <a:off x="3721502" y="1485917"/>
            <a:ext cx="1531813" cy="523220"/>
          </a:xfrm>
          <a:prstGeom prst="rect">
            <a:avLst/>
          </a:prstGeom>
          <a:solidFill>
            <a:srgbClr val="386546"/>
          </a:solidFill>
        </p:spPr>
        <p:txBody>
          <a:bodyPr wrap="square" rtlCol="0">
            <a:spAutoFit/>
          </a:bodyPr>
          <a:lstStyle/>
          <a:p>
            <a:pPr algn="ctr"/>
            <a:r>
              <a:rPr lang="en-US" sz="2800" dirty="0">
                <a:solidFill>
                  <a:schemeClr val="accent4"/>
                </a:solidFill>
              </a:rPr>
              <a:t>Neurons</a:t>
            </a:r>
          </a:p>
        </p:txBody>
      </p:sp>
      <p:sp>
        <p:nvSpPr>
          <p:cNvPr id="9" name="TextBox 8">
            <a:extLst>
              <a:ext uri="{FF2B5EF4-FFF2-40B4-BE49-F238E27FC236}">
                <a16:creationId xmlns:a16="http://schemas.microsoft.com/office/drawing/2014/main" id="{0FBD3710-BEF4-409A-8C0E-00CA7DA40F91}"/>
              </a:ext>
            </a:extLst>
          </p:cNvPr>
          <p:cNvSpPr txBox="1"/>
          <p:nvPr/>
        </p:nvSpPr>
        <p:spPr>
          <a:xfrm>
            <a:off x="7055226" y="1503186"/>
            <a:ext cx="1810868" cy="523220"/>
          </a:xfrm>
          <a:prstGeom prst="rect">
            <a:avLst/>
          </a:prstGeom>
          <a:solidFill>
            <a:srgbClr val="386546"/>
          </a:solidFill>
        </p:spPr>
        <p:txBody>
          <a:bodyPr wrap="square" rtlCol="0">
            <a:spAutoFit/>
          </a:bodyPr>
          <a:lstStyle/>
          <a:p>
            <a:pPr algn="ctr"/>
            <a:r>
              <a:rPr lang="en-US" sz="2800" dirty="0">
                <a:solidFill>
                  <a:schemeClr val="bg1"/>
                </a:solidFill>
              </a:rPr>
              <a:t>Glial Cells</a:t>
            </a:r>
          </a:p>
        </p:txBody>
      </p:sp>
      <p:sp>
        <p:nvSpPr>
          <p:cNvPr id="3" name="TextBox 2">
            <a:extLst>
              <a:ext uri="{FF2B5EF4-FFF2-40B4-BE49-F238E27FC236}">
                <a16:creationId xmlns:a16="http://schemas.microsoft.com/office/drawing/2014/main" id="{A6BAE1FA-4CFE-4162-85E3-1BBD0E477D87}"/>
              </a:ext>
            </a:extLst>
          </p:cNvPr>
          <p:cNvSpPr txBox="1"/>
          <p:nvPr/>
        </p:nvSpPr>
        <p:spPr>
          <a:xfrm>
            <a:off x="5818094" y="1380075"/>
            <a:ext cx="672353" cy="646331"/>
          </a:xfrm>
          <a:prstGeom prst="rect">
            <a:avLst/>
          </a:prstGeom>
          <a:noFill/>
        </p:spPr>
        <p:txBody>
          <a:bodyPr wrap="square" rtlCol="0">
            <a:spAutoFit/>
          </a:bodyPr>
          <a:lstStyle/>
          <a:p>
            <a:pPr algn="ctr"/>
            <a:r>
              <a:rPr lang="en-US" sz="3600" dirty="0">
                <a:latin typeface="Calibri" panose="020F0502020204030204" pitchFamily="34" charset="0"/>
                <a:cs typeface="Calibri" panose="020F0502020204030204" pitchFamily="34" charset="0"/>
              </a:rPr>
              <a:t>˂</a:t>
            </a:r>
            <a:endParaRPr lang="en-US" sz="3600" dirty="0"/>
          </a:p>
        </p:txBody>
      </p:sp>
      <p:sp>
        <p:nvSpPr>
          <p:cNvPr id="10" name="TextBox 9">
            <a:extLst>
              <a:ext uri="{FF2B5EF4-FFF2-40B4-BE49-F238E27FC236}">
                <a16:creationId xmlns:a16="http://schemas.microsoft.com/office/drawing/2014/main" id="{80C5AB21-9FEA-4FA2-AF9D-44D38BDEA0AE}"/>
              </a:ext>
            </a:extLst>
          </p:cNvPr>
          <p:cNvSpPr txBox="1"/>
          <p:nvPr/>
        </p:nvSpPr>
        <p:spPr>
          <a:xfrm>
            <a:off x="5136776" y="2026406"/>
            <a:ext cx="1918450" cy="584775"/>
          </a:xfrm>
          <a:prstGeom prst="rect">
            <a:avLst/>
          </a:prstGeom>
          <a:noFill/>
        </p:spPr>
        <p:txBody>
          <a:bodyPr wrap="square" rtlCol="0">
            <a:spAutoFit/>
          </a:bodyPr>
          <a:lstStyle/>
          <a:p>
            <a:pPr algn="ctr"/>
            <a:r>
              <a:rPr lang="en-US" sz="3200" dirty="0"/>
              <a:t>10:1 ratio</a:t>
            </a:r>
          </a:p>
        </p:txBody>
      </p:sp>
      <p:sp>
        <p:nvSpPr>
          <p:cNvPr id="11" name="TextBox 10">
            <a:extLst>
              <a:ext uri="{FF2B5EF4-FFF2-40B4-BE49-F238E27FC236}">
                <a16:creationId xmlns:a16="http://schemas.microsoft.com/office/drawing/2014/main" id="{D0FE9EFE-F48E-4A73-B1F1-AD1095AE0B9C}"/>
              </a:ext>
            </a:extLst>
          </p:cNvPr>
          <p:cNvSpPr txBox="1"/>
          <p:nvPr/>
        </p:nvSpPr>
        <p:spPr>
          <a:xfrm>
            <a:off x="3899644" y="2880365"/>
            <a:ext cx="1918450" cy="584775"/>
          </a:xfrm>
          <a:prstGeom prst="rect">
            <a:avLst/>
          </a:prstGeom>
          <a:noFill/>
        </p:spPr>
        <p:txBody>
          <a:bodyPr wrap="square" rtlCol="0">
            <a:spAutoFit/>
          </a:bodyPr>
          <a:lstStyle/>
          <a:p>
            <a:pPr algn="ctr"/>
            <a:r>
              <a:rPr lang="en-US" sz="3200" dirty="0"/>
              <a:t>Structure</a:t>
            </a:r>
          </a:p>
        </p:txBody>
      </p:sp>
      <p:sp>
        <p:nvSpPr>
          <p:cNvPr id="12" name="TextBox 11">
            <a:extLst>
              <a:ext uri="{FF2B5EF4-FFF2-40B4-BE49-F238E27FC236}">
                <a16:creationId xmlns:a16="http://schemas.microsoft.com/office/drawing/2014/main" id="{F542B872-D25B-4BCA-86BA-710219C1E257}"/>
              </a:ext>
            </a:extLst>
          </p:cNvPr>
          <p:cNvSpPr txBox="1"/>
          <p:nvPr/>
        </p:nvSpPr>
        <p:spPr>
          <a:xfrm>
            <a:off x="3899644" y="3620862"/>
            <a:ext cx="1918450" cy="584775"/>
          </a:xfrm>
          <a:prstGeom prst="rect">
            <a:avLst/>
          </a:prstGeom>
          <a:noFill/>
        </p:spPr>
        <p:txBody>
          <a:bodyPr wrap="square" rtlCol="0">
            <a:spAutoFit/>
          </a:bodyPr>
          <a:lstStyle/>
          <a:p>
            <a:pPr algn="ctr"/>
            <a:r>
              <a:rPr lang="en-US" sz="3200" dirty="0"/>
              <a:t>Insulation</a:t>
            </a:r>
          </a:p>
        </p:txBody>
      </p:sp>
      <p:sp>
        <p:nvSpPr>
          <p:cNvPr id="13" name="TextBox 12">
            <a:extLst>
              <a:ext uri="{FF2B5EF4-FFF2-40B4-BE49-F238E27FC236}">
                <a16:creationId xmlns:a16="http://schemas.microsoft.com/office/drawing/2014/main" id="{77E1FD59-BE20-48E1-A8BC-9948DAA75237}"/>
              </a:ext>
            </a:extLst>
          </p:cNvPr>
          <p:cNvSpPr txBox="1"/>
          <p:nvPr/>
        </p:nvSpPr>
        <p:spPr>
          <a:xfrm>
            <a:off x="6490447" y="2844225"/>
            <a:ext cx="1918450" cy="584775"/>
          </a:xfrm>
          <a:prstGeom prst="rect">
            <a:avLst/>
          </a:prstGeom>
          <a:noFill/>
        </p:spPr>
        <p:txBody>
          <a:bodyPr wrap="square" rtlCol="0">
            <a:spAutoFit/>
          </a:bodyPr>
          <a:lstStyle/>
          <a:p>
            <a:pPr algn="ctr"/>
            <a:r>
              <a:rPr lang="en-US" sz="3200" dirty="0"/>
              <a:t>Transport</a:t>
            </a:r>
          </a:p>
        </p:txBody>
      </p:sp>
      <p:sp>
        <p:nvSpPr>
          <p:cNvPr id="14" name="TextBox 13">
            <a:extLst>
              <a:ext uri="{FF2B5EF4-FFF2-40B4-BE49-F238E27FC236}">
                <a16:creationId xmlns:a16="http://schemas.microsoft.com/office/drawing/2014/main" id="{829DF42B-428B-4503-A882-BE3C71B534FD}"/>
              </a:ext>
            </a:extLst>
          </p:cNvPr>
          <p:cNvSpPr txBox="1"/>
          <p:nvPr/>
        </p:nvSpPr>
        <p:spPr>
          <a:xfrm>
            <a:off x="6490447" y="3620862"/>
            <a:ext cx="3612775" cy="584775"/>
          </a:xfrm>
          <a:prstGeom prst="rect">
            <a:avLst/>
          </a:prstGeom>
          <a:noFill/>
        </p:spPr>
        <p:txBody>
          <a:bodyPr wrap="square" rtlCol="0">
            <a:spAutoFit/>
          </a:bodyPr>
          <a:lstStyle/>
          <a:p>
            <a:pPr algn="ctr"/>
            <a:r>
              <a:rPr lang="en-US" sz="3200" dirty="0"/>
              <a:t>Immune responses</a:t>
            </a:r>
          </a:p>
        </p:txBody>
      </p:sp>
      <p:pic>
        <p:nvPicPr>
          <p:cNvPr id="6" name="Graphic 5" descr="Car">
            <a:extLst>
              <a:ext uri="{FF2B5EF4-FFF2-40B4-BE49-F238E27FC236}">
                <a16:creationId xmlns:a16="http://schemas.microsoft.com/office/drawing/2014/main" id="{C9DA5F3C-FBBA-44B9-8A17-BBD527D054E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73591" y="2715552"/>
            <a:ext cx="914400" cy="914400"/>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Neurons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FC82DB5-78D9-480F-85F7-86D6325D85E5}"/>
              </a:ext>
            </a:extLst>
          </p:cNvPr>
          <p:cNvCxnSpPr>
            <a:cxnSpLocks/>
          </p:cNvCxnSpPr>
          <p:nvPr/>
        </p:nvCxnSpPr>
        <p:spPr>
          <a:xfrm>
            <a:off x="2707341" y="2935941"/>
            <a:ext cx="7091783" cy="0"/>
          </a:xfrm>
          <a:prstGeom prst="line">
            <a:avLst/>
          </a:prstGeom>
          <a:ln w="101600" cap="rnd">
            <a:solidFill>
              <a:srgbClr val="FF99FF"/>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3E66005-CF70-40E1-80AD-F191C7C572D5}"/>
              </a:ext>
            </a:extLst>
          </p:cNvPr>
          <p:cNvCxnSpPr>
            <a:cxnSpLocks/>
          </p:cNvCxnSpPr>
          <p:nvPr/>
        </p:nvCxnSpPr>
        <p:spPr>
          <a:xfrm>
            <a:off x="2707341" y="4155142"/>
            <a:ext cx="7091783" cy="0"/>
          </a:xfrm>
          <a:prstGeom prst="line">
            <a:avLst/>
          </a:prstGeom>
          <a:ln w="101600" cap="rnd">
            <a:solidFill>
              <a:srgbClr val="FF99FF"/>
            </a:solidFill>
          </a:ln>
        </p:spPr>
        <p:style>
          <a:lnRef idx="1">
            <a:schemeClr val="accent1"/>
          </a:lnRef>
          <a:fillRef idx="0">
            <a:schemeClr val="accent1"/>
          </a:fillRef>
          <a:effectRef idx="0">
            <a:schemeClr val="accent1"/>
          </a:effectRef>
          <a:fontRef idx="minor">
            <a:schemeClr val="tx1"/>
          </a:fontRef>
        </p:style>
      </p:cxnSp>
      <p:cxnSp>
        <p:nvCxnSpPr>
          <p:cNvPr id="5" name="Straight Arrow Connector 4">
            <a:extLst>
              <a:ext uri="{FF2B5EF4-FFF2-40B4-BE49-F238E27FC236}">
                <a16:creationId xmlns:a16="http://schemas.microsoft.com/office/drawing/2014/main" id="{3590DFCF-02A3-4B47-98C7-39ECDC711FFA}"/>
              </a:ext>
            </a:extLst>
          </p:cNvPr>
          <p:cNvCxnSpPr>
            <a:cxnSpLocks/>
          </p:cNvCxnSpPr>
          <p:nvPr/>
        </p:nvCxnSpPr>
        <p:spPr>
          <a:xfrm flipH="1">
            <a:off x="6658984" y="2702858"/>
            <a:ext cx="688489" cy="2008991"/>
          </a:xfrm>
          <a:prstGeom prst="straightConnector1">
            <a:avLst/>
          </a:prstGeom>
          <a:ln w="88900" cap="rnd">
            <a:solidFill>
              <a:schemeClr val="bg1">
                <a:lumMod val="50000"/>
              </a:schemeClr>
            </a:solidFill>
            <a:round/>
            <a:headEnd type="none"/>
            <a:tailEnd type="stealth"/>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5E88E249-EC34-44BC-A503-8C7A896CA9B0}"/>
              </a:ext>
            </a:extLst>
          </p:cNvPr>
          <p:cNvSpPr/>
          <p:nvPr/>
        </p:nvSpPr>
        <p:spPr>
          <a:xfrm>
            <a:off x="7949901" y="1775012"/>
            <a:ext cx="344245" cy="336609"/>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424B916-596B-46DF-AA25-B8B1B22DE42C}"/>
              </a:ext>
            </a:extLst>
          </p:cNvPr>
          <p:cNvSpPr/>
          <p:nvPr/>
        </p:nvSpPr>
        <p:spPr>
          <a:xfrm>
            <a:off x="8122023" y="2384611"/>
            <a:ext cx="344245" cy="336609"/>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94AC173B-1296-45FE-9F98-62FBBF5B7642}"/>
              </a:ext>
            </a:extLst>
          </p:cNvPr>
          <p:cNvSpPr/>
          <p:nvPr/>
        </p:nvSpPr>
        <p:spPr>
          <a:xfrm>
            <a:off x="7347473" y="2146152"/>
            <a:ext cx="344245" cy="336609"/>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84D9983D-2923-4E63-AA18-DDAF48D38DF0}"/>
              </a:ext>
            </a:extLst>
          </p:cNvPr>
          <p:cNvSpPr/>
          <p:nvPr/>
        </p:nvSpPr>
        <p:spPr>
          <a:xfrm>
            <a:off x="6486861" y="4910664"/>
            <a:ext cx="344245" cy="336609"/>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521ABDF4-9A49-43C0-B1E9-F4FF9F55F22D}"/>
              </a:ext>
            </a:extLst>
          </p:cNvPr>
          <p:cNvSpPr/>
          <p:nvPr/>
        </p:nvSpPr>
        <p:spPr>
          <a:xfrm>
            <a:off x="3824343" y="1287963"/>
            <a:ext cx="842684" cy="791140"/>
          </a:xfrm>
          <a:prstGeom prst="ellipse">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1D768DE4-9C58-4D13-963B-D6A3C9C14964}"/>
              </a:ext>
            </a:extLst>
          </p:cNvPr>
          <p:cNvSpPr/>
          <p:nvPr/>
        </p:nvSpPr>
        <p:spPr>
          <a:xfrm>
            <a:off x="3009450" y="2051707"/>
            <a:ext cx="842684" cy="791140"/>
          </a:xfrm>
          <a:prstGeom prst="ellipse">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00804C54-0F4A-46D0-8513-A86AAB9BED0A}"/>
              </a:ext>
            </a:extLst>
          </p:cNvPr>
          <p:cNvSpPr/>
          <p:nvPr/>
        </p:nvSpPr>
        <p:spPr>
          <a:xfrm>
            <a:off x="4632960" y="2051707"/>
            <a:ext cx="842684" cy="791140"/>
          </a:xfrm>
          <a:prstGeom prst="ellipse">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Graphic 16" descr="No sign">
            <a:extLst>
              <a:ext uri="{FF2B5EF4-FFF2-40B4-BE49-F238E27FC236}">
                <a16:creationId xmlns:a16="http://schemas.microsoft.com/office/drawing/2014/main" id="{5F9DEB45-FEE5-43A1-A762-8FB37B29651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99797" y="2659682"/>
            <a:ext cx="1879224" cy="1879224"/>
          </a:xfrm>
          <a:prstGeom prst="rect">
            <a:avLst/>
          </a:prstGeom>
        </p:spPr>
      </p:pic>
    </p:spTree>
    <p:extLst>
      <p:ext uri="{BB962C8B-B14F-4D97-AF65-F5344CB8AC3E}">
        <p14:creationId xmlns:p14="http://schemas.microsoft.com/office/powerpoint/2010/main" val="240659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Neurons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close up of a map&#10;&#10;Description automatically generated">
            <a:extLst>
              <a:ext uri="{FF2B5EF4-FFF2-40B4-BE49-F238E27FC236}">
                <a16:creationId xmlns:a16="http://schemas.microsoft.com/office/drawing/2014/main" id="{66BDD8B5-07D9-4BD6-A644-0CCBA8F9C9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22409" y="1366725"/>
            <a:ext cx="5547181" cy="3918337"/>
          </a:xfrm>
          <a:prstGeom prst="rect">
            <a:avLst/>
          </a:prstGeom>
        </p:spPr>
      </p:pic>
      <p:cxnSp>
        <p:nvCxnSpPr>
          <p:cNvPr id="13" name="Straight Connector 12">
            <a:extLst>
              <a:ext uri="{FF2B5EF4-FFF2-40B4-BE49-F238E27FC236}">
                <a16:creationId xmlns:a16="http://schemas.microsoft.com/office/drawing/2014/main" id="{5F16633B-1F18-486A-8CAB-87B344AF21DA}"/>
              </a:ext>
            </a:extLst>
          </p:cNvPr>
          <p:cNvCxnSpPr/>
          <p:nvPr/>
        </p:nvCxnSpPr>
        <p:spPr>
          <a:xfrm flipH="1">
            <a:off x="5335793" y="2571078"/>
            <a:ext cx="376518" cy="9681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349394A8-286C-4ACA-8E90-DB362B141057}"/>
              </a:ext>
            </a:extLst>
          </p:cNvPr>
          <p:cNvSpPr txBox="1"/>
          <p:nvPr/>
        </p:nvSpPr>
        <p:spPr>
          <a:xfrm>
            <a:off x="4937760" y="3539266"/>
            <a:ext cx="1054249"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Nucleus</a:t>
            </a:r>
          </a:p>
        </p:txBody>
      </p:sp>
    </p:spTree>
    <p:extLst>
      <p:ext uri="{BB962C8B-B14F-4D97-AF65-F5344CB8AC3E}">
        <p14:creationId xmlns:p14="http://schemas.microsoft.com/office/powerpoint/2010/main" val="876823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Neurons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close up of a map&#10;&#10;Description automatically generated">
            <a:extLst>
              <a:ext uri="{FF2B5EF4-FFF2-40B4-BE49-F238E27FC236}">
                <a16:creationId xmlns:a16="http://schemas.microsoft.com/office/drawing/2014/main" id="{66BDD8B5-07D9-4BD6-A644-0CCBA8F9C9CE}"/>
              </a:ext>
            </a:extLst>
          </p:cNvPr>
          <p:cNvPicPr>
            <a:picLocks noChangeAspect="1"/>
          </p:cNvPicPr>
          <p:nvPr/>
        </p:nvPicPr>
        <p:blipFill rotWithShape="1">
          <a:blip r:embed="rId3">
            <a:extLst>
              <a:ext uri="{28A0092B-C50C-407E-A947-70E740481C1C}">
                <a14:useLocalDpi xmlns:a14="http://schemas.microsoft.com/office/drawing/2010/main" val="0"/>
              </a:ext>
            </a:extLst>
          </a:blip>
          <a:srcRect l="61894" t="28540" b="26160"/>
          <a:stretch/>
        </p:blipFill>
        <p:spPr>
          <a:xfrm>
            <a:off x="4479237" y="1612191"/>
            <a:ext cx="3233525" cy="2715288"/>
          </a:xfrm>
          <a:prstGeom prst="rect">
            <a:avLst/>
          </a:prstGeom>
        </p:spPr>
      </p:pic>
    </p:spTree>
    <p:extLst>
      <p:ext uri="{BB962C8B-B14F-4D97-AF65-F5344CB8AC3E}">
        <p14:creationId xmlns:p14="http://schemas.microsoft.com/office/powerpoint/2010/main" val="795738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Neurons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7B3FBA7D-A47D-44E6-B18C-6DD1748FF268}"/>
              </a:ext>
            </a:extLst>
          </p:cNvPr>
          <p:cNvGrpSpPr/>
          <p:nvPr/>
        </p:nvGrpSpPr>
        <p:grpSpPr>
          <a:xfrm>
            <a:off x="4425244" y="1694191"/>
            <a:ext cx="914400" cy="839058"/>
            <a:chOff x="2409713" y="1775012"/>
            <a:chExt cx="914400" cy="839058"/>
          </a:xfrm>
        </p:grpSpPr>
        <p:sp>
          <p:nvSpPr>
            <p:cNvPr id="3" name="Oval 2">
              <a:extLst>
                <a:ext uri="{FF2B5EF4-FFF2-40B4-BE49-F238E27FC236}">
                  <a16:creationId xmlns:a16="http://schemas.microsoft.com/office/drawing/2014/main" id="{ADBE4945-DA68-4D48-AC98-B2DE3A8DDEBB}"/>
                </a:ext>
              </a:extLst>
            </p:cNvPr>
            <p:cNvSpPr/>
            <p:nvPr/>
          </p:nvSpPr>
          <p:spPr>
            <a:xfrm>
              <a:off x="2409713" y="1775012"/>
              <a:ext cx="914400" cy="83905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F70CEB5E-5846-46ED-8180-85BA833D62AA}"/>
                </a:ext>
              </a:extLst>
            </p:cNvPr>
            <p:cNvSpPr txBox="1"/>
            <p:nvPr/>
          </p:nvSpPr>
          <p:spPr>
            <a:xfrm>
              <a:off x="2554941" y="1945139"/>
              <a:ext cx="623944" cy="461665"/>
            </a:xfrm>
            <a:prstGeom prst="rect">
              <a:avLst/>
            </a:prstGeom>
            <a:noFill/>
          </p:spPr>
          <p:txBody>
            <a:bodyPr wrap="square" rtlCol="0">
              <a:spAutoFit/>
            </a:bodyPr>
            <a:lstStyle/>
            <a:p>
              <a:pPr algn="ctr"/>
              <a:r>
                <a:rPr lang="en-US" sz="2400" dirty="0"/>
                <a:t>NT</a:t>
              </a:r>
            </a:p>
          </p:txBody>
        </p:sp>
      </p:grpSp>
      <p:grpSp>
        <p:nvGrpSpPr>
          <p:cNvPr id="14" name="Group 13">
            <a:extLst>
              <a:ext uri="{FF2B5EF4-FFF2-40B4-BE49-F238E27FC236}">
                <a16:creationId xmlns:a16="http://schemas.microsoft.com/office/drawing/2014/main" id="{6B5A8C55-990A-4931-A35D-0D5FBCC2C31C}"/>
              </a:ext>
            </a:extLst>
          </p:cNvPr>
          <p:cNvGrpSpPr/>
          <p:nvPr/>
        </p:nvGrpSpPr>
        <p:grpSpPr>
          <a:xfrm>
            <a:off x="3325207" y="2905070"/>
            <a:ext cx="914400" cy="839058"/>
            <a:chOff x="2409713" y="1775012"/>
            <a:chExt cx="914400" cy="839058"/>
          </a:xfrm>
        </p:grpSpPr>
        <p:sp>
          <p:nvSpPr>
            <p:cNvPr id="15" name="Oval 14">
              <a:extLst>
                <a:ext uri="{FF2B5EF4-FFF2-40B4-BE49-F238E27FC236}">
                  <a16:creationId xmlns:a16="http://schemas.microsoft.com/office/drawing/2014/main" id="{FDB3D316-B198-4377-A6C3-43631557E4C2}"/>
                </a:ext>
              </a:extLst>
            </p:cNvPr>
            <p:cNvSpPr/>
            <p:nvPr/>
          </p:nvSpPr>
          <p:spPr>
            <a:xfrm>
              <a:off x="2409713" y="1775012"/>
              <a:ext cx="914400" cy="83905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BB91E001-ED7E-4DC1-BBD0-A7A18D7CE4F4}"/>
                </a:ext>
              </a:extLst>
            </p:cNvPr>
            <p:cNvSpPr txBox="1"/>
            <p:nvPr/>
          </p:nvSpPr>
          <p:spPr>
            <a:xfrm>
              <a:off x="2554941" y="1945139"/>
              <a:ext cx="623944" cy="461665"/>
            </a:xfrm>
            <a:prstGeom prst="rect">
              <a:avLst/>
            </a:prstGeom>
            <a:noFill/>
          </p:spPr>
          <p:txBody>
            <a:bodyPr wrap="square" rtlCol="0">
              <a:spAutoFit/>
            </a:bodyPr>
            <a:lstStyle/>
            <a:p>
              <a:pPr algn="ctr"/>
              <a:r>
                <a:rPr lang="en-US" sz="2400" dirty="0"/>
                <a:t>NT</a:t>
              </a:r>
            </a:p>
          </p:txBody>
        </p:sp>
      </p:grpSp>
      <p:grpSp>
        <p:nvGrpSpPr>
          <p:cNvPr id="17" name="Group 16">
            <a:extLst>
              <a:ext uri="{FF2B5EF4-FFF2-40B4-BE49-F238E27FC236}">
                <a16:creationId xmlns:a16="http://schemas.microsoft.com/office/drawing/2014/main" id="{602EBAAB-AC52-48EA-AE5F-4A9F7DEC19E5}"/>
              </a:ext>
            </a:extLst>
          </p:cNvPr>
          <p:cNvGrpSpPr/>
          <p:nvPr/>
        </p:nvGrpSpPr>
        <p:grpSpPr>
          <a:xfrm>
            <a:off x="5063266" y="3574001"/>
            <a:ext cx="914400" cy="839058"/>
            <a:chOff x="2409713" y="1775012"/>
            <a:chExt cx="914400" cy="839058"/>
          </a:xfrm>
        </p:grpSpPr>
        <p:sp>
          <p:nvSpPr>
            <p:cNvPr id="18" name="Oval 17">
              <a:extLst>
                <a:ext uri="{FF2B5EF4-FFF2-40B4-BE49-F238E27FC236}">
                  <a16:creationId xmlns:a16="http://schemas.microsoft.com/office/drawing/2014/main" id="{A4331379-21CC-47DC-926C-5241F3A0F1DA}"/>
                </a:ext>
              </a:extLst>
            </p:cNvPr>
            <p:cNvSpPr/>
            <p:nvPr/>
          </p:nvSpPr>
          <p:spPr>
            <a:xfrm>
              <a:off x="2409713" y="1775012"/>
              <a:ext cx="914400" cy="83905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0BB93050-4646-4E83-A553-C4CDF2389D4F}"/>
                </a:ext>
              </a:extLst>
            </p:cNvPr>
            <p:cNvSpPr txBox="1"/>
            <p:nvPr/>
          </p:nvSpPr>
          <p:spPr>
            <a:xfrm>
              <a:off x="2554941" y="1945139"/>
              <a:ext cx="623944" cy="461665"/>
            </a:xfrm>
            <a:prstGeom prst="rect">
              <a:avLst/>
            </a:prstGeom>
            <a:noFill/>
          </p:spPr>
          <p:txBody>
            <a:bodyPr wrap="square" rtlCol="0">
              <a:spAutoFit/>
            </a:bodyPr>
            <a:lstStyle/>
            <a:p>
              <a:pPr algn="ctr"/>
              <a:r>
                <a:rPr lang="en-US" sz="2400" dirty="0"/>
                <a:t>NT</a:t>
              </a:r>
            </a:p>
          </p:txBody>
        </p:sp>
      </p:grpSp>
      <p:pic>
        <p:nvPicPr>
          <p:cNvPr id="10" name="Graphic 9" descr="Key">
            <a:extLst>
              <a:ext uri="{FF2B5EF4-FFF2-40B4-BE49-F238E27FC236}">
                <a16:creationId xmlns:a16="http://schemas.microsoft.com/office/drawing/2014/main" id="{10C84915-8257-4C74-BFC3-A8B5FABCFEE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01041" y="3194930"/>
            <a:ext cx="1723019" cy="1723019"/>
          </a:xfrm>
          <a:prstGeom prst="rect">
            <a:avLst/>
          </a:prstGeom>
        </p:spPr>
      </p:pic>
      <p:pic>
        <p:nvPicPr>
          <p:cNvPr id="12" name="Graphic 11" descr="Unlock">
            <a:extLst>
              <a:ext uri="{FF2B5EF4-FFF2-40B4-BE49-F238E27FC236}">
                <a16:creationId xmlns:a16="http://schemas.microsoft.com/office/drawing/2014/main" id="{FA1E032C-5FEA-42AE-91DA-3A38A401B7B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86423" y="1422246"/>
            <a:ext cx="1948098" cy="1948098"/>
          </a:xfrm>
          <a:prstGeom prst="rect">
            <a:avLst/>
          </a:prstGeom>
        </p:spPr>
      </p:pic>
    </p:spTree>
    <p:extLst>
      <p:ext uri="{BB962C8B-B14F-4D97-AF65-F5344CB8AC3E}">
        <p14:creationId xmlns:p14="http://schemas.microsoft.com/office/powerpoint/2010/main" val="2483058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Neuronal Signals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7B3FBA7D-A47D-44E6-B18C-6DD1748FF268}"/>
              </a:ext>
            </a:extLst>
          </p:cNvPr>
          <p:cNvGrpSpPr/>
          <p:nvPr/>
        </p:nvGrpSpPr>
        <p:grpSpPr>
          <a:xfrm>
            <a:off x="4851699" y="2022449"/>
            <a:ext cx="3012141" cy="3020182"/>
            <a:chOff x="2409713" y="1775012"/>
            <a:chExt cx="914400" cy="839058"/>
          </a:xfrm>
        </p:grpSpPr>
        <p:sp>
          <p:nvSpPr>
            <p:cNvPr id="3" name="Oval 2">
              <a:extLst>
                <a:ext uri="{FF2B5EF4-FFF2-40B4-BE49-F238E27FC236}">
                  <a16:creationId xmlns:a16="http://schemas.microsoft.com/office/drawing/2014/main" id="{ADBE4945-DA68-4D48-AC98-B2DE3A8DDEBB}"/>
                </a:ext>
              </a:extLst>
            </p:cNvPr>
            <p:cNvSpPr/>
            <p:nvPr/>
          </p:nvSpPr>
          <p:spPr>
            <a:xfrm>
              <a:off x="2409713" y="1775012"/>
              <a:ext cx="914400" cy="839058"/>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F70CEB5E-5846-46ED-8180-85BA833D62AA}"/>
                </a:ext>
              </a:extLst>
            </p:cNvPr>
            <p:cNvSpPr txBox="1"/>
            <p:nvPr/>
          </p:nvSpPr>
          <p:spPr>
            <a:xfrm>
              <a:off x="2554941" y="2005508"/>
              <a:ext cx="623944" cy="230865"/>
            </a:xfrm>
            <a:prstGeom prst="rect">
              <a:avLst/>
            </a:prstGeom>
            <a:noFill/>
          </p:spPr>
          <p:txBody>
            <a:bodyPr wrap="square" rtlCol="0">
              <a:spAutoFit/>
            </a:bodyPr>
            <a:lstStyle/>
            <a:p>
              <a:pPr algn="ctr"/>
              <a:r>
                <a:rPr lang="en-US" sz="2400" dirty="0"/>
                <a:t>Intracellular fluid</a:t>
              </a:r>
            </a:p>
          </p:txBody>
        </p:sp>
      </p:grpSp>
      <p:pic>
        <p:nvPicPr>
          <p:cNvPr id="9" name="Graphic 8" descr="Confused face with no fill">
            <a:extLst>
              <a:ext uri="{FF2B5EF4-FFF2-40B4-BE49-F238E27FC236}">
                <a16:creationId xmlns:a16="http://schemas.microsoft.com/office/drawing/2014/main" id="{28D99961-E224-41F2-B8F0-90CD42F9D5A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00569" y="3826076"/>
            <a:ext cx="914400" cy="914400"/>
          </a:xfrm>
          <a:prstGeom prst="rect">
            <a:avLst/>
          </a:prstGeom>
        </p:spPr>
      </p:pic>
      <p:sp>
        <p:nvSpPr>
          <p:cNvPr id="20" name="TextBox 19">
            <a:extLst>
              <a:ext uri="{FF2B5EF4-FFF2-40B4-BE49-F238E27FC236}">
                <a16:creationId xmlns:a16="http://schemas.microsoft.com/office/drawing/2014/main" id="{72CB4135-1D71-4A5C-83F6-54BEE0DA858F}"/>
              </a:ext>
            </a:extLst>
          </p:cNvPr>
          <p:cNvSpPr txBox="1"/>
          <p:nvPr/>
        </p:nvSpPr>
        <p:spPr>
          <a:xfrm>
            <a:off x="8293828" y="2021120"/>
            <a:ext cx="2055345" cy="830997"/>
          </a:xfrm>
          <a:prstGeom prst="rect">
            <a:avLst/>
          </a:prstGeom>
          <a:noFill/>
        </p:spPr>
        <p:txBody>
          <a:bodyPr wrap="square" rtlCol="0">
            <a:spAutoFit/>
          </a:bodyPr>
          <a:lstStyle/>
          <a:p>
            <a:pPr algn="ctr"/>
            <a:r>
              <a:rPr lang="en-US" sz="2400" dirty="0"/>
              <a:t>Extracellular fluid</a:t>
            </a:r>
          </a:p>
        </p:txBody>
      </p:sp>
      <p:pic>
        <p:nvPicPr>
          <p:cNvPr id="13" name="Graphic 12" descr="Smiling face with no fill">
            <a:extLst>
              <a:ext uri="{FF2B5EF4-FFF2-40B4-BE49-F238E27FC236}">
                <a16:creationId xmlns:a16="http://schemas.microsoft.com/office/drawing/2014/main" id="{9BEC890E-98E7-4A3D-AF97-CE4CB9B7B18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834521" y="3091484"/>
            <a:ext cx="914400" cy="914400"/>
          </a:xfrm>
          <a:prstGeom prst="rect">
            <a:avLst/>
          </a:prstGeom>
        </p:spPr>
      </p:pic>
      <p:pic>
        <p:nvPicPr>
          <p:cNvPr id="22" name="Graphic 21" descr="Water">
            <a:extLst>
              <a:ext uri="{FF2B5EF4-FFF2-40B4-BE49-F238E27FC236}">
                <a16:creationId xmlns:a16="http://schemas.microsoft.com/office/drawing/2014/main" id="{BF856969-66C0-4960-A69F-DFD437A6210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714079" y="1896404"/>
            <a:ext cx="1652280" cy="1652280"/>
          </a:xfrm>
          <a:prstGeom prst="rect">
            <a:avLst/>
          </a:prstGeom>
        </p:spPr>
      </p:pic>
    </p:spTree>
    <p:extLst>
      <p:ext uri="{BB962C8B-B14F-4D97-AF65-F5344CB8AC3E}">
        <p14:creationId xmlns:p14="http://schemas.microsoft.com/office/powerpoint/2010/main" val="4077816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Resting Membrane Potential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id="{ADBE4945-DA68-4D48-AC98-B2DE3A8DDEBB}"/>
              </a:ext>
            </a:extLst>
          </p:cNvPr>
          <p:cNvSpPr/>
          <p:nvPr/>
        </p:nvSpPr>
        <p:spPr>
          <a:xfrm>
            <a:off x="4394498" y="1918909"/>
            <a:ext cx="3012141" cy="3020182"/>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F3F22556-35BF-49C9-8AF5-B24B88852A9B}"/>
              </a:ext>
            </a:extLst>
          </p:cNvPr>
          <p:cNvGrpSpPr/>
          <p:nvPr/>
        </p:nvGrpSpPr>
        <p:grpSpPr>
          <a:xfrm>
            <a:off x="4873214" y="3321134"/>
            <a:ext cx="914400" cy="839058"/>
            <a:chOff x="2409713" y="1775012"/>
            <a:chExt cx="914400" cy="839058"/>
          </a:xfrm>
        </p:grpSpPr>
        <p:sp>
          <p:nvSpPr>
            <p:cNvPr id="15" name="Oval 14">
              <a:extLst>
                <a:ext uri="{FF2B5EF4-FFF2-40B4-BE49-F238E27FC236}">
                  <a16:creationId xmlns:a16="http://schemas.microsoft.com/office/drawing/2014/main" id="{E352C44E-1F6B-46B5-B082-7AA8FCF2F123}"/>
                </a:ext>
              </a:extLst>
            </p:cNvPr>
            <p:cNvSpPr/>
            <p:nvPr/>
          </p:nvSpPr>
          <p:spPr>
            <a:xfrm>
              <a:off x="2409713" y="1775012"/>
              <a:ext cx="914400" cy="839058"/>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CDAE3F3E-FF07-4958-805C-ED1BEEF52C7A}"/>
                </a:ext>
              </a:extLst>
            </p:cNvPr>
            <p:cNvSpPr txBox="1"/>
            <p:nvPr/>
          </p:nvSpPr>
          <p:spPr>
            <a:xfrm>
              <a:off x="2554941" y="1932931"/>
              <a:ext cx="623944" cy="523220"/>
            </a:xfrm>
            <a:prstGeom prst="rect">
              <a:avLst/>
            </a:prstGeom>
            <a:noFill/>
          </p:spPr>
          <p:txBody>
            <a:bodyPr wrap="square" rtlCol="0">
              <a:spAutoFit/>
            </a:bodyPr>
            <a:lstStyle/>
            <a:p>
              <a:pPr algn="ctr"/>
              <a:r>
                <a:rPr lang="en-US" sz="2800" dirty="0">
                  <a:solidFill>
                    <a:schemeClr val="bg1"/>
                  </a:solidFill>
                </a:rPr>
                <a:t>K</a:t>
              </a:r>
              <a:r>
                <a:rPr lang="en-US" sz="2800" baseline="30000" dirty="0">
                  <a:solidFill>
                    <a:schemeClr val="bg1"/>
                  </a:solidFill>
                </a:rPr>
                <a:t>+</a:t>
              </a:r>
            </a:p>
          </p:txBody>
        </p:sp>
      </p:grpSp>
      <p:grpSp>
        <p:nvGrpSpPr>
          <p:cNvPr id="17" name="Group 16">
            <a:extLst>
              <a:ext uri="{FF2B5EF4-FFF2-40B4-BE49-F238E27FC236}">
                <a16:creationId xmlns:a16="http://schemas.microsoft.com/office/drawing/2014/main" id="{B393668C-B136-4463-835D-4A332FD0E0D4}"/>
              </a:ext>
            </a:extLst>
          </p:cNvPr>
          <p:cNvGrpSpPr/>
          <p:nvPr/>
        </p:nvGrpSpPr>
        <p:grpSpPr>
          <a:xfrm>
            <a:off x="5755341" y="2410257"/>
            <a:ext cx="914400" cy="839058"/>
            <a:chOff x="2409713" y="1775012"/>
            <a:chExt cx="914400" cy="839058"/>
          </a:xfrm>
        </p:grpSpPr>
        <p:sp>
          <p:nvSpPr>
            <p:cNvPr id="18" name="Oval 17">
              <a:extLst>
                <a:ext uri="{FF2B5EF4-FFF2-40B4-BE49-F238E27FC236}">
                  <a16:creationId xmlns:a16="http://schemas.microsoft.com/office/drawing/2014/main" id="{58FAC5DC-35A6-4956-B5E4-5A1BB834A6B0}"/>
                </a:ext>
              </a:extLst>
            </p:cNvPr>
            <p:cNvSpPr/>
            <p:nvPr/>
          </p:nvSpPr>
          <p:spPr>
            <a:xfrm>
              <a:off x="2409713" y="1775012"/>
              <a:ext cx="914400" cy="839058"/>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8110BB2C-69D6-42D2-9A72-31FDE86EB021}"/>
                </a:ext>
              </a:extLst>
            </p:cNvPr>
            <p:cNvSpPr txBox="1"/>
            <p:nvPr/>
          </p:nvSpPr>
          <p:spPr>
            <a:xfrm>
              <a:off x="2554941" y="1932931"/>
              <a:ext cx="623944" cy="523220"/>
            </a:xfrm>
            <a:prstGeom prst="rect">
              <a:avLst/>
            </a:prstGeom>
            <a:noFill/>
          </p:spPr>
          <p:txBody>
            <a:bodyPr wrap="square" rtlCol="0">
              <a:spAutoFit/>
            </a:bodyPr>
            <a:lstStyle/>
            <a:p>
              <a:pPr algn="ctr"/>
              <a:r>
                <a:rPr lang="en-US" sz="2800" dirty="0">
                  <a:solidFill>
                    <a:schemeClr val="bg1"/>
                  </a:solidFill>
                </a:rPr>
                <a:t>K</a:t>
              </a:r>
              <a:r>
                <a:rPr lang="en-US" sz="2800" baseline="30000" dirty="0">
                  <a:solidFill>
                    <a:schemeClr val="bg1"/>
                  </a:solidFill>
                </a:rPr>
                <a:t>+</a:t>
              </a:r>
            </a:p>
          </p:txBody>
        </p:sp>
      </p:grpSp>
      <p:grpSp>
        <p:nvGrpSpPr>
          <p:cNvPr id="21" name="Group 20">
            <a:extLst>
              <a:ext uri="{FF2B5EF4-FFF2-40B4-BE49-F238E27FC236}">
                <a16:creationId xmlns:a16="http://schemas.microsoft.com/office/drawing/2014/main" id="{70BEC1F3-2635-45A4-A8D2-99BCB6096B8C}"/>
              </a:ext>
            </a:extLst>
          </p:cNvPr>
          <p:cNvGrpSpPr/>
          <p:nvPr/>
        </p:nvGrpSpPr>
        <p:grpSpPr>
          <a:xfrm>
            <a:off x="7153836" y="1841611"/>
            <a:ext cx="914400" cy="839058"/>
            <a:chOff x="2409713" y="1775012"/>
            <a:chExt cx="914400" cy="839058"/>
          </a:xfrm>
        </p:grpSpPr>
        <p:sp>
          <p:nvSpPr>
            <p:cNvPr id="23" name="Oval 22">
              <a:extLst>
                <a:ext uri="{FF2B5EF4-FFF2-40B4-BE49-F238E27FC236}">
                  <a16:creationId xmlns:a16="http://schemas.microsoft.com/office/drawing/2014/main" id="{F8845C2F-504F-4C8E-9A4E-8F44A0F1FD11}"/>
                </a:ext>
              </a:extLst>
            </p:cNvPr>
            <p:cNvSpPr/>
            <p:nvPr/>
          </p:nvSpPr>
          <p:spPr>
            <a:xfrm>
              <a:off x="2409713" y="1775012"/>
              <a:ext cx="914400" cy="83905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D61525DB-0C5D-4F04-8C3E-C3519CAA1957}"/>
                </a:ext>
              </a:extLst>
            </p:cNvPr>
            <p:cNvSpPr txBox="1"/>
            <p:nvPr/>
          </p:nvSpPr>
          <p:spPr>
            <a:xfrm>
              <a:off x="2554941" y="1971403"/>
              <a:ext cx="623944" cy="446276"/>
            </a:xfrm>
            <a:prstGeom prst="rect">
              <a:avLst/>
            </a:prstGeom>
            <a:noFill/>
          </p:spPr>
          <p:txBody>
            <a:bodyPr wrap="square" rtlCol="0">
              <a:spAutoFit/>
            </a:bodyPr>
            <a:lstStyle/>
            <a:p>
              <a:pPr algn="ctr"/>
              <a:r>
                <a:rPr lang="en-US" sz="2300" dirty="0">
                  <a:solidFill>
                    <a:schemeClr val="bg1"/>
                  </a:solidFill>
                </a:rPr>
                <a:t>Na</a:t>
              </a:r>
              <a:r>
                <a:rPr lang="en-US" sz="2300" baseline="30000" dirty="0">
                  <a:solidFill>
                    <a:schemeClr val="bg1"/>
                  </a:solidFill>
                </a:rPr>
                <a:t>+</a:t>
              </a:r>
            </a:p>
          </p:txBody>
        </p:sp>
      </p:grpSp>
      <p:grpSp>
        <p:nvGrpSpPr>
          <p:cNvPr id="25" name="Group 24">
            <a:extLst>
              <a:ext uri="{FF2B5EF4-FFF2-40B4-BE49-F238E27FC236}">
                <a16:creationId xmlns:a16="http://schemas.microsoft.com/office/drawing/2014/main" id="{0D89B9ED-1275-472A-BA86-6C88D70DA053}"/>
              </a:ext>
            </a:extLst>
          </p:cNvPr>
          <p:cNvGrpSpPr/>
          <p:nvPr/>
        </p:nvGrpSpPr>
        <p:grpSpPr>
          <a:xfrm>
            <a:off x="7465808" y="2714679"/>
            <a:ext cx="914400" cy="839058"/>
            <a:chOff x="2409713" y="1775012"/>
            <a:chExt cx="914400" cy="839058"/>
          </a:xfrm>
        </p:grpSpPr>
        <p:sp>
          <p:nvSpPr>
            <p:cNvPr id="27" name="Oval 26">
              <a:extLst>
                <a:ext uri="{FF2B5EF4-FFF2-40B4-BE49-F238E27FC236}">
                  <a16:creationId xmlns:a16="http://schemas.microsoft.com/office/drawing/2014/main" id="{BC648F02-BB65-41BC-8200-6DAFBC896650}"/>
                </a:ext>
              </a:extLst>
            </p:cNvPr>
            <p:cNvSpPr/>
            <p:nvPr/>
          </p:nvSpPr>
          <p:spPr>
            <a:xfrm>
              <a:off x="2409713" y="1775012"/>
              <a:ext cx="914400" cy="83905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699DE84B-99BC-419F-BD54-D41BF27C98B1}"/>
                </a:ext>
              </a:extLst>
            </p:cNvPr>
            <p:cNvSpPr txBox="1"/>
            <p:nvPr/>
          </p:nvSpPr>
          <p:spPr>
            <a:xfrm>
              <a:off x="2554941" y="1971403"/>
              <a:ext cx="623944" cy="446276"/>
            </a:xfrm>
            <a:prstGeom prst="rect">
              <a:avLst/>
            </a:prstGeom>
            <a:noFill/>
          </p:spPr>
          <p:txBody>
            <a:bodyPr wrap="square" rtlCol="0">
              <a:spAutoFit/>
            </a:bodyPr>
            <a:lstStyle/>
            <a:p>
              <a:pPr algn="ctr"/>
              <a:r>
                <a:rPr lang="en-US" sz="2300" dirty="0">
                  <a:solidFill>
                    <a:schemeClr val="bg1"/>
                  </a:solidFill>
                </a:rPr>
                <a:t>Na</a:t>
              </a:r>
              <a:r>
                <a:rPr lang="en-US" sz="2300" baseline="30000" dirty="0">
                  <a:solidFill>
                    <a:schemeClr val="bg1"/>
                  </a:solidFill>
                </a:rPr>
                <a:t>+</a:t>
              </a:r>
            </a:p>
          </p:txBody>
        </p:sp>
      </p:grpSp>
      <p:grpSp>
        <p:nvGrpSpPr>
          <p:cNvPr id="29" name="Group 28">
            <a:extLst>
              <a:ext uri="{FF2B5EF4-FFF2-40B4-BE49-F238E27FC236}">
                <a16:creationId xmlns:a16="http://schemas.microsoft.com/office/drawing/2014/main" id="{7F906B06-A147-40B2-A116-DECC9F9403CC}"/>
              </a:ext>
            </a:extLst>
          </p:cNvPr>
          <p:cNvGrpSpPr/>
          <p:nvPr/>
        </p:nvGrpSpPr>
        <p:grpSpPr>
          <a:xfrm>
            <a:off x="7406639" y="3619642"/>
            <a:ext cx="914400" cy="839058"/>
            <a:chOff x="2409713" y="1775012"/>
            <a:chExt cx="914400" cy="839058"/>
          </a:xfrm>
        </p:grpSpPr>
        <p:sp>
          <p:nvSpPr>
            <p:cNvPr id="30" name="Oval 29">
              <a:extLst>
                <a:ext uri="{FF2B5EF4-FFF2-40B4-BE49-F238E27FC236}">
                  <a16:creationId xmlns:a16="http://schemas.microsoft.com/office/drawing/2014/main" id="{9AC7B250-E7A6-4B3A-A0E7-D9AD9EEB3D4D}"/>
                </a:ext>
              </a:extLst>
            </p:cNvPr>
            <p:cNvSpPr/>
            <p:nvPr/>
          </p:nvSpPr>
          <p:spPr>
            <a:xfrm>
              <a:off x="2409713" y="1775012"/>
              <a:ext cx="914400" cy="83905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14C578AE-B207-4E11-9FB3-284389908640}"/>
                </a:ext>
              </a:extLst>
            </p:cNvPr>
            <p:cNvSpPr txBox="1"/>
            <p:nvPr/>
          </p:nvSpPr>
          <p:spPr>
            <a:xfrm>
              <a:off x="2554941" y="1971403"/>
              <a:ext cx="623944" cy="446276"/>
            </a:xfrm>
            <a:prstGeom prst="rect">
              <a:avLst/>
            </a:prstGeom>
            <a:noFill/>
          </p:spPr>
          <p:txBody>
            <a:bodyPr wrap="square" rtlCol="0">
              <a:spAutoFit/>
            </a:bodyPr>
            <a:lstStyle/>
            <a:p>
              <a:pPr algn="ctr"/>
              <a:r>
                <a:rPr lang="en-US" sz="2300" dirty="0">
                  <a:solidFill>
                    <a:schemeClr val="bg1"/>
                  </a:solidFill>
                </a:rPr>
                <a:t>Na</a:t>
              </a:r>
              <a:r>
                <a:rPr lang="en-US" sz="2300" baseline="30000" dirty="0">
                  <a:solidFill>
                    <a:schemeClr val="bg1"/>
                  </a:solidFill>
                </a:rPr>
                <a:t>+</a:t>
              </a:r>
            </a:p>
          </p:txBody>
        </p:sp>
      </p:grpSp>
      <p:grpSp>
        <p:nvGrpSpPr>
          <p:cNvPr id="32" name="Group 31">
            <a:extLst>
              <a:ext uri="{FF2B5EF4-FFF2-40B4-BE49-F238E27FC236}">
                <a16:creationId xmlns:a16="http://schemas.microsoft.com/office/drawing/2014/main" id="{03C05DFB-00C8-4A85-8929-5AAB7638517C}"/>
              </a:ext>
            </a:extLst>
          </p:cNvPr>
          <p:cNvGrpSpPr/>
          <p:nvPr/>
        </p:nvGrpSpPr>
        <p:grpSpPr>
          <a:xfrm>
            <a:off x="6949439" y="4444972"/>
            <a:ext cx="914400" cy="839058"/>
            <a:chOff x="2409713" y="1775012"/>
            <a:chExt cx="914400" cy="839058"/>
          </a:xfrm>
        </p:grpSpPr>
        <p:sp>
          <p:nvSpPr>
            <p:cNvPr id="33" name="Oval 32">
              <a:extLst>
                <a:ext uri="{FF2B5EF4-FFF2-40B4-BE49-F238E27FC236}">
                  <a16:creationId xmlns:a16="http://schemas.microsoft.com/office/drawing/2014/main" id="{E824FCF9-BF60-4166-86F3-74BDEB490559}"/>
                </a:ext>
              </a:extLst>
            </p:cNvPr>
            <p:cNvSpPr/>
            <p:nvPr/>
          </p:nvSpPr>
          <p:spPr>
            <a:xfrm>
              <a:off x="2409713" y="1775012"/>
              <a:ext cx="914400" cy="83905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2655EA12-A81D-40A1-89DE-085994FD74B3}"/>
                </a:ext>
              </a:extLst>
            </p:cNvPr>
            <p:cNvSpPr txBox="1"/>
            <p:nvPr/>
          </p:nvSpPr>
          <p:spPr>
            <a:xfrm>
              <a:off x="2554941" y="1971403"/>
              <a:ext cx="623944" cy="446276"/>
            </a:xfrm>
            <a:prstGeom prst="rect">
              <a:avLst/>
            </a:prstGeom>
            <a:noFill/>
          </p:spPr>
          <p:txBody>
            <a:bodyPr wrap="square" rtlCol="0">
              <a:spAutoFit/>
            </a:bodyPr>
            <a:lstStyle/>
            <a:p>
              <a:pPr algn="ctr"/>
              <a:r>
                <a:rPr lang="en-US" sz="2300" dirty="0">
                  <a:solidFill>
                    <a:schemeClr val="bg1"/>
                  </a:solidFill>
                </a:rPr>
                <a:t>Na</a:t>
              </a:r>
              <a:r>
                <a:rPr lang="en-US" sz="2300" baseline="30000" dirty="0">
                  <a:solidFill>
                    <a:schemeClr val="bg1"/>
                  </a:solidFill>
                </a:rPr>
                <a:t>+</a:t>
              </a:r>
            </a:p>
          </p:txBody>
        </p:sp>
      </p:grpSp>
    </p:spTree>
    <p:extLst>
      <p:ext uri="{BB962C8B-B14F-4D97-AF65-F5344CB8AC3E}">
        <p14:creationId xmlns:p14="http://schemas.microsoft.com/office/powerpoint/2010/main" val="513416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 from Rest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id="{ADBE4945-DA68-4D48-AC98-B2DE3A8DDEBB}"/>
              </a:ext>
            </a:extLst>
          </p:cNvPr>
          <p:cNvSpPr/>
          <p:nvPr/>
        </p:nvSpPr>
        <p:spPr>
          <a:xfrm>
            <a:off x="4394498" y="1918909"/>
            <a:ext cx="3012141" cy="3020182"/>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F3F22556-35BF-49C9-8AF5-B24B88852A9B}"/>
              </a:ext>
            </a:extLst>
          </p:cNvPr>
          <p:cNvGrpSpPr/>
          <p:nvPr/>
        </p:nvGrpSpPr>
        <p:grpSpPr>
          <a:xfrm>
            <a:off x="4873214" y="3321134"/>
            <a:ext cx="914400" cy="839058"/>
            <a:chOff x="2409713" y="1775012"/>
            <a:chExt cx="914400" cy="839058"/>
          </a:xfrm>
        </p:grpSpPr>
        <p:sp>
          <p:nvSpPr>
            <p:cNvPr id="15" name="Oval 14">
              <a:extLst>
                <a:ext uri="{FF2B5EF4-FFF2-40B4-BE49-F238E27FC236}">
                  <a16:creationId xmlns:a16="http://schemas.microsoft.com/office/drawing/2014/main" id="{E352C44E-1F6B-46B5-B082-7AA8FCF2F123}"/>
                </a:ext>
              </a:extLst>
            </p:cNvPr>
            <p:cNvSpPr/>
            <p:nvPr/>
          </p:nvSpPr>
          <p:spPr>
            <a:xfrm>
              <a:off x="2409713" y="1775012"/>
              <a:ext cx="914400" cy="839058"/>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CDAE3F3E-FF07-4958-805C-ED1BEEF52C7A}"/>
                </a:ext>
              </a:extLst>
            </p:cNvPr>
            <p:cNvSpPr txBox="1"/>
            <p:nvPr/>
          </p:nvSpPr>
          <p:spPr>
            <a:xfrm>
              <a:off x="2554941" y="1932931"/>
              <a:ext cx="623944" cy="523220"/>
            </a:xfrm>
            <a:prstGeom prst="rect">
              <a:avLst/>
            </a:prstGeom>
            <a:noFill/>
          </p:spPr>
          <p:txBody>
            <a:bodyPr wrap="square" rtlCol="0">
              <a:spAutoFit/>
            </a:bodyPr>
            <a:lstStyle/>
            <a:p>
              <a:pPr algn="ctr"/>
              <a:r>
                <a:rPr lang="en-US" sz="2800" dirty="0">
                  <a:solidFill>
                    <a:schemeClr val="bg1"/>
                  </a:solidFill>
                </a:rPr>
                <a:t>K</a:t>
              </a:r>
              <a:r>
                <a:rPr lang="en-US" sz="2800" baseline="30000" dirty="0">
                  <a:solidFill>
                    <a:schemeClr val="bg1"/>
                  </a:solidFill>
                </a:rPr>
                <a:t>+</a:t>
              </a:r>
            </a:p>
          </p:txBody>
        </p:sp>
      </p:grpSp>
      <p:grpSp>
        <p:nvGrpSpPr>
          <p:cNvPr id="17" name="Group 16">
            <a:extLst>
              <a:ext uri="{FF2B5EF4-FFF2-40B4-BE49-F238E27FC236}">
                <a16:creationId xmlns:a16="http://schemas.microsoft.com/office/drawing/2014/main" id="{B393668C-B136-4463-835D-4A332FD0E0D4}"/>
              </a:ext>
            </a:extLst>
          </p:cNvPr>
          <p:cNvGrpSpPr/>
          <p:nvPr/>
        </p:nvGrpSpPr>
        <p:grpSpPr>
          <a:xfrm>
            <a:off x="5755341" y="2410257"/>
            <a:ext cx="914400" cy="839058"/>
            <a:chOff x="2409713" y="1775012"/>
            <a:chExt cx="914400" cy="839058"/>
          </a:xfrm>
        </p:grpSpPr>
        <p:sp>
          <p:nvSpPr>
            <p:cNvPr id="18" name="Oval 17">
              <a:extLst>
                <a:ext uri="{FF2B5EF4-FFF2-40B4-BE49-F238E27FC236}">
                  <a16:creationId xmlns:a16="http://schemas.microsoft.com/office/drawing/2014/main" id="{58FAC5DC-35A6-4956-B5E4-5A1BB834A6B0}"/>
                </a:ext>
              </a:extLst>
            </p:cNvPr>
            <p:cNvSpPr/>
            <p:nvPr/>
          </p:nvSpPr>
          <p:spPr>
            <a:xfrm>
              <a:off x="2409713" y="1775012"/>
              <a:ext cx="914400" cy="839058"/>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8110BB2C-69D6-42D2-9A72-31FDE86EB021}"/>
                </a:ext>
              </a:extLst>
            </p:cNvPr>
            <p:cNvSpPr txBox="1"/>
            <p:nvPr/>
          </p:nvSpPr>
          <p:spPr>
            <a:xfrm>
              <a:off x="2554941" y="1932931"/>
              <a:ext cx="623944" cy="523220"/>
            </a:xfrm>
            <a:prstGeom prst="rect">
              <a:avLst/>
            </a:prstGeom>
            <a:noFill/>
          </p:spPr>
          <p:txBody>
            <a:bodyPr wrap="square" rtlCol="0">
              <a:spAutoFit/>
            </a:bodyPr>
            <a:lstStyle/>
            <a:p>
              <a:pPr algn="ctr"/>
              <a:r>
                <a:rPr lang="en-US" sz="2800" dirty="0">
                  <a:solidFill>
                    <a:schemeClr val="bg1"/>
                  </a:solidFill>
                </a:rPr>
                <a:t>K</a:t>
              </a:r>
              <a:r>
                <a:rPr lang="en-US" sz="2800" baseline="30000" dirty="0">
                  <a:solidFill>
                    <a:schemeClr val="bg1"/>
                  </a:solidFill>
                </a:rPr>
                <a:t>+</a:t>
              </a:r>
            </a:p>
          </p:txBody>
        </p:sp>
      </p:grpSp>
      <p:grpSp>
        <p:nvGrpSpPr>
          <p:cNvPr id="21" name="Group 20">
            <a:extLst>
              <a:ext uri="{FF2B5EF4-FFF2-40B4-BE49-F238E27FC236}">
                <a16:creationId xmlns:a16="http://schemas.microsoft.com/office/drawing/2014/main" id="{70BEC1F3-2635-45A4-A8D2-99BCB6096B8C}"/>
              </a:ext>
            </a:extLst>
          </p:cNvPr>
          <p:cNvGrpSpPr/>
          <p:nvPr/>
        </p:nvGrpSpPr>
        <p:grpSpPr>
          <a:xfrm>
            <a:off x="7153836" y="1841611"/>
            <a:ext cx="914400" cy="839058"/>
            <a:chOff x="2409713" y="1775012"/>
            <a:chExt cx="914400" cy="839058"/>
          </a:xfrm>
        </p:grpSpPr>
        <p:sp>
          <p:nvSpPr>
            <p:cNvPr id="23" name="Oval 22">
              <a:extLst>
                <a:ext uri="{FF2B5EF4-FFF2-40B4-BE49-F238E27FC236}">
                  <a16:creationId xmlns:a16="http://schemas.microsoft.com/office/drawing/2014/main" id="{F8845C2F-504F-4C8E-9A4E-8F44A0F1FD11}"/>
                </a:ext>
              </a:extLst>
            </p:cNvPr>
            <p:cNvSpPr/>
            <p:nvPr/>
          </p:nvSpPr>
          <p:spPr>
            <a:xfrm>
              <a:off x="2409713" y="1775012"/>
              <a:ext cx="914400" cy="83905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D61525DB-0C5D-4F04-8C3E-C3519CAA1957}"/>
                </a:ext>
              </a:extLst>
            </p:cNvPr>
            <p:cNvSpPr txBox="1"/>
            <p:nvPr/>
          </p:nvSpPr>
          <p:spPr>
            <a:xfrm>
              <a:off x="2554941" y="1971403"/>
              <a:ext cx="623944" cy="446276"/>
            </a:xfrm>
            <a:prstGeom prst="rect">
              <a:avLst/>
            </a:prstGeom>
            <a:noFill/>
          </p:spPr>
          <p:txBody>
            <a:bodyPr wrap="square" rtlCol="0">
              <a:spAutoFit/>
            </a:bodyPr>
            <a:lstStyle/>
            <a:p>
              <a:pPr algn="ctr"/>
              <a:r>
                <a:rPr lang="en-US" sz="2300" dirty="0">
                  <a:solidFill>
                    <a:schemeClr val="bg1"/>
                  </a:solidFill>
                </a:rPr>
                <a:t>Na</a:t>
              </a:r>
              <a:r>
                <a:rPr lang="en-US" sz="2300" baseline="30000" dirty="0">
                  <a:solidFill>
                    <a:schemeClr val="bg1"/>
                  </a:solidFill>
                </a:rPr>
                <a:t>+</a:t>
              </a:r>
            </a:p>
          </p:txBody>
        </p:sp>
      </p:grpSp>
      <p:grpSp>
        <p:nvGrpSpPr>
          <p:cNvPr id="25" name="Group 24">
            <a:extLst>
              <a:ext uri="{FF2B5EF4-FFF2-40B4-BE49-F238E27FC236}">
                <a16:creationId xmlns:a16="http://schemas.microsoft.com/office/drawing/2014/main" id="{0D89B9ED-1275-472A-BA86-6C88D70DA053}"/>
              </a:ext>
            </a:extLst>
          </p:cNvPr>
          <p:cNvGrpSpPr/>
          <p:nvPr/>
        </p:nvGrpSpPr>
        <p:grpSpPr>
          <a:xfrm>
            <a:off x="7465808" y="2714679"/>
            <a:ext cx="914400" cy="839058"/>
            <a:chOff x="2409713" y="1775012"/>
            <a:chExt cx="914400" cy="839058"/>
          </a:xfrm>
        </p:grpSpPr>
        <p:sp>
          <p:nvSpPr>
            <p:cNvPr id="27" name="Oval 26">
              <a:extLst>
                <a:ext uri="{FF2B5EF4-FFF2-40B4-BE49-F238E27FC236}">
                  <a16:creationId xmlns:a16="http://schemas.microsoft.com/office/drawing/2014/main" id="{BC648F02-BB65-41BC-8200-6DAFBC896650}"/>
                </a:ext>
              </a:extLst>
            </p:cNvPr>
            <p:cNvSpPr/>
            <p:nvPr/>
          </p:nvSpPr>
          <p:spPr>
            <a:xfrm>
              <a:off x="2409713" y="1775012"/>
              <a:ext cx="914400" cy="83905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699DE84B-99BC-419F-BD54-D41BF27C98B1}"/>
                </a:ext>
              </a:extLst>
            </p:cNvPr>
            <p:cNvSpPr txBox="1"/>
            <p:nvPr/>
          </p:nvSpPr>
          <p:spPr>
            <a:xfrm>
              <a:off x="2554941" y="1971403"/>
              <a:ext cx="623944" cy="446276"/>
            </a:xfrm>
            <a:prstGeom prst="rect">
              <a:avLst/>
            </a:prstGeom>
            <a:noFill/>
          </p:spPr>
          <p:txBody>
            <a:bodyPr wrap="square" rtlCol="0">
              <a:spAutoFit/>
            </a:bodyPr>
            <a:lstStyle/>
            <a:p>
              <a:pPr algn="ctr"/>
              <a:r>
                <a:rPr lang="en-US" sz="2300" dirty="0">
                  <a:solidFill>
                    <a:schemeClr val="bg1"/>
                  </a:solidFill>
                </a:rPr>
                <a:t>Na</a:t>
              </a:r>
              <a:r>
                <a:rPr lang="en-US" sz="2300" baseline="30000" dirty="0">
                  <a:solidFill>
                    <a:schemeClr val="bg1"/>
                  </a:solidFill>
                </a:rPr>
                <a:t>+</a:t>
              </a:r>
            </a:p>
          </p:txBody>
        </p:sp>
      </p:grpSp>
      <p:grpSp>
        <p:nvGrpSpPr>
          <p:cNvPr id="29" name="Group 28">
            <a:extLst>
              <a:ext uri="{FF2B5EF4-FFF2-40B4-BE49-F238E27FC236}">
                <a16:creationId xmlns:a16="http://schemas.microsoft.com/office/drawing/2014/main" id="{7F906B06-A147-40B2-A116-DECC9F9403CC}"/>
              </a:ext>
            </a:extLst>
          </p:cNvPr>
          <p:cNvGrpSpPr/>
          <p:nvPr/>
        </p:nvGrpSpPr>
        <p:grpSpPr>
          <a:xfrm>
            <a:off x="7406639" y="3619642"/>
            <a:ext cx="914400" cy="839058"/>
            <a:chOff x="2409713" y="1775012"/>
            <a:chExt cx="914400" cy="839058"/>
          </a:xfrm>
        </p:grpSpPr>
        <p:sp>
          <p:nvSpPr>
            <p:cNvPr id="30" name="Oval 29">
              <a:extLst>
                <a:ext uri="{FF2B5EF4-FFF2-40B4-BE49-F238E27FC236}">
                  <a16:creationId xmlns:a16="http://schemas.microsoft.com/office/drawing/2014/main" id="{9AC7B250-E7A6-4B3A-A0E7-D9AD9EEB3D4D}"/>
                </a:ext>
              </a:extLst>
            </p:cNvPr>
            <p:cNvSpPr/>
            <p:nvPr/>
          </p:nvSpPr>
          <p:spPr>
            <a:xfrm>
              <a:off x="2409713" y="1775012"/>
              <a:ext cx="914400" cy="83905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14C578AE-B207-4E11-9FB3-284389908640}"/>
                </a:ext>
              </a:extLst>
            </p:cNvPr>
            <p:cNvSpPr txBox="1"/>
            <p:nvPr/>
          </p:nvSpPr>
          <p:spPr>
            <a:xfrm>
              <a:off x="2554941" y="1971403"/>
              <a:ext cx="623944" cy="446276"/>
            </a:xfrm>
            <a:prstGeom prst="rect">
              <a:avLst/>
            </a:prstGeom>
            <a:noFill/>
          </p:spPr>
          <p:txBody>
            <a:bodyPr wrap="square" rtlCol="0">
              <a:spAutoFit/>
            </a:bodyPr>
            <a:lstStyle/>
            <a:p>
              <a:pPr algn="ctr"/>
              <a:r>
                <a:rPr lang="en-US" sz="2300" dirty="0">
                  <a:solidFill>
                    <a:schemeClr val="bg1"/>
                  </a:solidFill>
                </a:rPr>
                <a:t>Na</a:t>
              </a:r>
              <a:r>
                <a:rPr lang="en-US" sz="2300" baseline="30000" dirty="0">
                  <a:solidFill>
                    <a:schemeClr val="bg1"/>
                  </a:solidFill>
                </a:rPr>
                <a:t>+</a:t>
              </a:r>
            </a:p>
          </p:txBody>
        </p:sp>
      </p:grpSp>
      <p:grpSp>
        <p:nvGrpSpPr>
          <p:cNvPr id="32" name="Group 31">
            <a:extLst>
              <a:ext uri="{FF2B5EF4-FFF2-40B4-BE49-F238E27FC236}">
                <a16:creationId xmlns:a16="http://schemas.microsoft.com/office/drawing/2014/main" id="{03C05DFB-00C8-4A85-8929-5AAB7638517C}"/>
              </a:ext>
            </a:extLst>
          </p:cNvPr>
          <p:cNvGrpSpPr/>
          <p:nvPr/>
        </p:nvGrpSpPr>
        <p:grpSpPr>
          <a:xfrm>
            <a:off x="5962425" y="3553737"/>
            <a:ext cx="914400" cy="839058"/>
            <a:chOff x="2409713" y="1775012"/>
            <a:chExt cx="914400" cy="839058"/>
          </a:xfrm>
        </p:grpSpPr>
        <p:sp>
          <p:nvSpPr>
            <p:cNvPr id="33" name="Oval 32">
              <a:extLst>
                <a:ext uri="{FF2B5EF4-FFF2-40B4-BE49-F238E27FC236}">
                  <a16:creationId xmlns:a16="http://schemas.microsoft.com/office/drawing/2014/main" id="{E824FCF9-BF60-4166-86F3-74BDEB490559}"/>
                </a:ext>
              </a:extLst>
            </p:cNvPr>
            <p:cNvSpPr/>
            <p:nvPr/>
          </p:nvSpPr>
          <p:spPr>
            <a:xfrm>
              <a:off x="2409713" y="1775012"/>
              <a:ext cx="914400" cy="839058"/>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2655EA12-A81D-40A1-89DE-085994FD74B3}"/>
                </a:ext>
              </a:extLst>
            </p:cNvPr>
            <p:cNvSpPr txBox="1"/>
            <p:nvPr/>
          </p:nvSpPr>
          <p:spPr>
            <a:xfrm>
              <a:off x="2554941" y="1971403"/>
              <a:ext cx="623944" cy="446276"/>
            </a:xfrm>
            <a:prstGeom prst="rect">
              <a:avLst/>
            </a:prstGeom>
            <a:noFill/>
          </p:spPr>
          <p:txBody>
            <a:bodyPr wrap="square" rtlCol="0">
              <a:spAutoFit/>
            </a:bodyPr>
            <a:lstStyle/>
            <a:p>
              <a:pPr algn="ctr"/>
              <a:r>
                <a:rPr lang="en-US" sz="2300" dirty="0">
                  <a:solidFill>
                    <a:schemeClr val="bg1"/>
                  </a:solidFill>
                </a:rPr>
                <a:t>Na</a:t>
              </a:r>
              <a:r>
                <a:rPr lang="en-US" sz="2300" baseline="30000" dirty="0">
                  <a:solidFill>
                    <a:schemeClr val="bg1"/>
                  </a:solidFill>
                </a:rPr>
                <a:t>+</a:t>
              </a:r>
            </a:p>
          </p:txBody>
        </p:sp>
      </p:grpSp>
      <p:cxnSp>
        <p:nvCxnSpPr>
          <p:cNvPr id="35" name="Straight Arrow Connector 34">
            <a:extLst>
              <a:ext uri="{FF2B5EF4-FFF2-40B4-BE49-F238E27FC236}">
                <a16:creationId xmlns:a16="http://schemas.microsoft.com/office/drawing/2014/main" id="{5A0B0EF9-2279-4972-B75F-3548104495AE}"/>
              </a:ext>
            </a:extLst>
          </p:cNvPr>
          <p:cNvCxnSpPr>
            <a:cxnSpLocks/>
          </p:cNvCxnSpPr>
          <p:nvPr/>
        </p:nvCxnSpPr>
        <p:spPr>
          <a:xfrm flipH="1" flipV="1">
            <a:off x="3439757" y="2429217"/>
            <a:ext cx="1" cy="1013293"/>
          </a:xfrm>
          <a:prstGeom prst="straightConnector1">
            <a:avLst/>
          </a:prstGeom>
          <a:ln w="88900" cap="rnd">
            <a:solidFill>
              <a:schemeClr val="bg1">
                <a:lumMod val="50000"/>
              </a:schemeClr>
            </a:solidFill>
            <a:round/>
            <a:headEnd type="none"/>
            <a:tailEnd type="stealth"/>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37CA2AC-CAB1-4B00-ADE5-F29FA5C9AE7F}"/>
              </a:ext>
            </a:extLst>
          </p:cNvPr>
          <p:cNvSpPr txBox="1"/>
          <p:nvPr/>
        </p:nvSpPr>
        <p:spPr>
          <a:xfrm>
            <a:off x="2767406" y="3553737"/>
            <a:ext cx="1344705" cy="954107"/>
          </a:xfrm>
          <a:prstGeom prst="rect">
            <a:avLst/>
          </a:prstGeom>
          <a:noFill/>
        </p:spPr>
        <p:txBody>
          <a:bodyPr wrap="square" rtlCol="0">
            <a:spAutoFit/>
          </a:bodyPr>
          <a:lstStyle/>
          <a:p>
            <a:pPr algn="ctr"/>
            <a:r>
              <a:rPr lang="en-US" sz="2800" dirty="0"/>
              <a:t>Positive charge</a:t>
            </a:r>
          </a:p>
        </p:txBody>
      </p:sp>
      <p:sp>
        <p:nvSpPr>
          <p:cNvPr id="36" name="TextBox 35">
            <a:extLst>
              <a:ext uri="{FF2B5EF4-FFF2-40B4-BE49-F238E27FC236}">
                <a16:creationId xmlns:a16="http://schemas.microsoft.com/office/drawing/2014/main" id="{E7B1E5F1-9184-4CBF-B2B0-44FEDDB1AE7D}"/>
              </a:ext>
            </a:extLst>
          </p:cNvPr>
          <p:cNvSpPr txBox="1"/>
          <p:nvPr/>
        </p:nvSpPr>
        <p:spPr>
          <a:xfrm>
            <a:off x="4986788" y="5135482"/>
            <a:ext cx="1951273" cy="400110"/>
          </a:xfrm>
          <a:prstGeom prst="rect">
            <a:avLst/>
          </a:prstGeom>
          <a:solidFill>
            <a:schemeClr val="accent1">
              <a:lumMod val="50000"/>
            </a:schemeClr>
          </a:solidFill>
        </p:spPr>
        <p:txBody>
          <a:bodyPr wrap="square" rtlCol="0">
            <a:spAutoFit/>
          </a:bodyPr>
          <a:lstStyle/>
          <a:p>
            <a:r>
              <a:rPr lang="en-US" sz="2000" dirty="0">
                <a:solidFill>
                  <a:schemeClr val="bg1"/>
                </a:solidFill>
              </a:rPr>
              <a:t>Action Potentials</a:t>
            </a:r>
          </a:p>
        </p:txBody>
      </p:sp>
    </p:spTree>
    <p:extLst>
      <p:ext uri="{BB962C8B-B14F-4D97-AF65-F5344CB8AC3E}">
        <p14:creationId xmlns:p14="http://schemas.microsoft.com/office/powerpoint/2010/main" val="31099265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TotalTime>
  <Words>981</Words>
  <Application>Microsoft Office PowerPoint</Application>
  <PresentationFormat>Widescreen</PresentationFormat>
  <Paragraphs>116</Paragraphs>
  <Slides>17</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16</cp:revision>
  <dcterms:created xsi:type="dcterms:W3CDTF">2017-06-16T13:06:21Z</dcterms:created>
  <dcterms:modified xsi:type="dcterms:W3CDTF">2019-05-13T16:31:56Z</dcterms:modified>
</cp:coreProperties>
</file>