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79" r:id="rId3"/>
    <p:sldId id="257" r:id="rId4"/>
    <p:sldId id="258" r:id="rId5"/>
    <p:sldId id="280" r:id="rId6"/>
    <p:sldId id="259" r:id="rId7"/>
    <p:sldId id="260" r:id="rId8"/>
    <p:sldId id="261" r:id="rId9"/>
    <p:sldId id="262" r:id="rId10"/>
    <p:sldId id="27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6845" autoAdjust="0"/>
  </p:normalViewPr>
  <p:slideViewPr>
    <p:cSldViewPr snapToGrid="0">
      <p:cViewPr varScale="1">
        <p:scale>
          <a:sx n="58" d="100"/>
          <a:sy n="58" d="100"/>
        </p:scale>
        <p:origin x="9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11EE14-7A14-4A64-93C3-FFAE91F96F89}" type="datetimeFigureOut">
              <a:rPr lang="en-US" smtClean="0"/>
              <a:t>5/14/2019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1B1B85-C5B3-4686-972A-EA8FF008470A}" type="slidenum">
              <a:rPr lang="en-US" smtClean="0"/>
              <a:t>‹#›</a:t>
            </a:fld>
            <a:endParaRPr lang="en-US"/>
          </a:p>
        </p:txBody>
      </p:sp>
    </p:spTree>
    <p:extLst>
      <p:ext uri="{BB962C8B-B14F-4D97-AF65-F5344CB8AC3E}">
        <p14:creationId xmlns:p14="http://schemas.microsoft.com/office/powerpoint/2010/main" val="2285954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nervous system can be divided into two major subdivisions.</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division is the central nervous system, which is comprised of the brain and spinal cord. This presentation, however, will largely focus on the other division and leave the central nervous system for another lesson.</a:t>
            </a:r>
          </a:p>
          <a:p>
            <a:endParaRPr lang="en-US" dirty="0"/>
          </a:p>
        </p:txBody>
      </p:sp>
      <p:sp>
        <p:nvSpPr>
          <p:cNvPr id="4" name="Slide Number Placeholder 3"/>
          <p:cNvSpPr>
            <a:spLocks noGrp="1"/>
          </p:cNvSpPr>
          <p:nvPr>
            <p:ph type="sldNum" sz="quarter" idx="5"/>
          </p:nvPr>
        </p:nvSpPr>
        <p:spPr/>
        <p:txBody>
          <a:bodyPr/>
          <a:lstStyle/>
          <a:p>
            <a:fld id="{491B1B85-C5B3-4686-972A-EA8FF008470A}" type="slidenum">
              <a:rPr lang="en-US" smtClean="0"/>
              <a:t>2</a:t>
            </a:fld>
            <a:endParaRPr lang="en-US"/>
          </a:p>
        </p:txBody>
      </p:sp>
    </p:spTree>
    <p:extLst>
      <p:ext uri="{BB962C8B-B14F-4D97-AF65-F5344CB8AC3E}">
        <p14:creationId xmlns:p14="http://schemas.microsoft.com/office/powerpoint/2010/main" val="1375233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division is the peripheral nervous system, which is made up of thick bundles of axons called nerves that carry messages back and forth between the brain, spinal cord, and the muscles, organs, and senses in the periphery of the body.  </a:t>
            </a:r>
          </a:p>
          <a:p>
            <a:endParaRPr lang="en-US" dirty="0"/>
          </a:p>
        </p:txBody>
      </p:sp>
      <p:sp>
        <p:nvSpPr>
          <p:cNvPr id="4" name="Slide Number Placeholder 3"/>
          <p:cNvSpPr>
            <a:spLocks noGrp="1"/>
          </p:cNvSpPr>
          <p:nvPr>
            <p:ph type="sldNum" sz="quarter" idx="5"/>
          </p:nvPr>
        </p:nvSpPr>
        <p:spPr/>
        <p:txBody>
          <a:bodyPr/>
          <a:lstStyle/>
          <a:p>
            <a:fld id="{491B1B85-C5B3-4686-972A-EA8FF008470A}" type="slidenum">
              <a:rPr lang="en-US" smtClean="0"/>
              <a:t>3</a:t>
            </a:fld>
            <a:endParaRPr lang="en-US"/>
          </a:p>
        </p:txBody>
      </p:sp>
    </p:spTree>
    <p:extLst>
      <p:ext uri="{BB962C8B-B14F-4D97-AF65-F5344CB8AC3E}">
        <p14:creationId xmlns:p14="http://schemas.microsoft.com/office/powerpoint/2010/main" val="1681522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peripheral nervous system can be further divided into two major subdivisions–the somatic nervous system and the autonomic nervous system.</a:t>
            </a:r>
          </a:p>
          <a:p>
            <a:endParaRPr lang="en-US" dirty="0"/>
          </a:p>
        </p:txBody>
      </p:sp>
      <p:sp>
        <p:nvSpPr>
          <p:cNvPr id="4" name="Slide Number Placeholder 3"/>
          <p:cNvSpPr>
            <a:spLocks noGrp="1"/>
          </p:cNvSpPr>
          <p:nvPr>
            <p:ph type="sldNum" sz="quarter" idx="5"/>
          </p:nvPr>
        </p:nvSpPr>
        <p:spPr/>
        <p:txBody>
          <a:bodyPr/>
          <a:lstStyle/>
          <a:p>
            <a:fld id="{491B1B85-C5B3-4686-972A-EA8FF008470A}" type="slidenum">
              <a:rPr lang="en-US" smtClean="0"/>
              <a:t>4</a:t>
            </a:fld>
            <a:endParaRPr lang="en-US"/>
          </a:p>
        </p:txBody>
      </p:sp>
    </p:spTree>
    <p:extLst>
      <p:ext uri="{BB962C8B-B14F-4D97-AF65-F5344CB8AC3E}">
        <p14:creationId xmlns:p14="http://schemas.microsoft.com/office/powerpoint/2010/main" val="1256940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somatic nervous system consists of sensory and motor neurons. Motor neurons carry instructions from the brain to the muscles in an efferent (moving away) path. Sensory neurons carry sensory information to the central nervous system along an afferent (moving towards) path.</a:t>
            </a:r>
          </a:p>
          <a:p>
            <a:endParaRPr lang="en-US" dirty="0"/>
          </a:p>
        </p:txBody>
      </p:sp>
      <p:sp>
        <p:nvSpPr>
          <p:cNvPr id="4" name="Slide Number Placeholder 3"/>
          <p:cNvSpPr>
            <a:spLocks noGrp="1"/>
          </p:cNvSpPr>
          <p:nvPr>
            <p:ph type="sldNum" sz="quarter" idx="5"/>
          </p:nvPr>
        </p:nvSpPr>
        <p:spPr/>
        <p:txBody>
          <a:bodyPr/>
          <a:lstStyle/>
          <a:p>
            <a:fld id="{491B1B85-C5B3-4686-972A-EA8FF008470A}" type="slidenum">
              <a:rPr lang="en-US" smtClean="0"/>
              <a:t>5</a:t>
            </a:fld>
            <a:endParaRPr lang="en-US"/>
          </a:p>
        </p:txBody>
      </p:sp>
    </p:spTree>
    <p:extLst>
      <p:ext uri="{BB962C8B-B14F-4D97-AF65-F5344CB8AC3E}">
        <p14:creationId xmlns:p14="http://schemas.microsoft.com/office/powerpoint/2010/main" val="1190917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the autonomic nervous system controls our internal organs and glands and is generally considered to be outside the realm of voluntary control. It can be divided into two additional subdivisions.</a:t>
            </a:r>
          </a:p>
          <a:p>
            <a:endParaRPr lang="en-US" dirty="0"/>
          </a:p>
        </p:txBody>
      </p:sp>
      <p:sp>
        <p:nvSpPr>
          <p:cNvPr id="4" name="Slide Number Placeholder 3"/>
          <p:cNvSpPr>
            <a:spLocks noGrp="1"/>
          </p:cNvSpPr>
          <p:nvPr>
            <p:ph type="sldNum" sz="quarter" idx="5"/>
          </p:nvPr>
        </p:nvSpPr>
        <p:spPr/>
        <p:txBody>
          <a:bodyPr/>
          <a:lstStyle/>
          <a:p>
            <a:fld id="{491B1B85-C5B3-4686-972A-EA8FF008470A}" type="slidenum">
              <a:rPr lang="en-US" smtClean="0"/>
              <a:t>6</a:t>
            </a:fld>
            <a:endParaRPr lang="en-US"/>
          </a:p>
        </p:txBody>
      </p:sp>
    </p:spTree>
    <p:extLst>
      <p:ext uri="{BB962C8B-B14F-4D97-AF65-F5344CB8AC3E}">
        <p14:creationId xmlns:p14="http://schemas.microsoft.com/office/powerpoint/2010/main" val="19755051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is the sympathetic nervous system, which is involved in preparing the body for stress-related events. For example, when someone is scared, the person’s pupils will dilate, heart rate and blood pressure will increase, and adrenaline will surge. These responses make up the fight-or-flight reaction. We are ready to fight or run</a:t>
            </a:r>
            <a:r>
              <a:rPr lang="en-US" sz="1200" kern="1200">
                <a:solidFill>
                  <a:schemeClr val="tx1"/>
                </a:solidFill>
                <a:effectLst/>
                <a:latin typeface="+mn-lt"/>
                <a:ea typeface="+mn-ea"/>
                <a:cs typeface="+mn-cs"/>
              </a:rPr>
              <a:t>, depending </a:t>
            </a:r>
            <a:r>
              <a:rPr lang="en-US" sz="1200" kern="1200" dirty="0">
                <a:solidFill>
                  <a:schemeClr val="tx1"/>
                </a:solidFill>
                <a:effectLst/>
                <a:latin typeface="+mn-lt"/>
                <a:ea typeface="+mn-ea"/>
                <a:cs typeface="+mn-cs"/>
              </a:rPr>
              <a:t>on the situation.</a:t>
            </a:r>
          </a:p>
          <a:p>
            <a:endParaRPr lang="en-US" dirty="0"/>
          </a:p>
        </p:txBody>
      </p:sp>
      <p:sp>
        <p:nvSpPr>
          <p:cNvPr id="4" name="Slide Number Placeholder 3"/>
          <p:cNvSpPr>
            <a:spLocks noGrp="1"/>
          </p:cNvSpPr>
          <p:nvPr>
            <p:ph type="sldNum" sz="quarter" idx="5"/>
          </p:nvPr>
        </p:nvSpPr>
        <p:spPr/>
        <p:txBody>
          <a:bodyPr/>
          <a:lstStyle/>
          <a:p>
            <a:fld id="{491B1B85-C5B3-4686-972A-EA8FF008470A}" type="slidenum">
              <a:rPr lang="en-US" smtClean="0"/>
              <a:t>7</a:t>
            </a:fld>
            <a:endParaRPr lang="en-US"/>
          </a:p>
        </p:txBody>
      </p:sp>
    </p:spTree>
    <p:extLst>
      <p:ext uri="{BB962C8B-B14F-4D97-AF65-F5344CB8AC3E}">
        <p14:creationId xmlns:p14="http://schemas.microsoft.com/office/powerpoint/2010/main" val="1021906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the parasympathetic nervous system is associated with returning the body back to homeostasis (a state of equilibrium) after stress-related events. Once the threat has been resolved, the parasympathetic nervous system takes over and returns bodily functions to a relaxed state.  </a:t>
            </a:r>
          </a:p>
          <a:p>
            <a:endParaRPr lang="en-US" dirty="0"/>
          </a:p>
        </p:txBody>
      </p:sp>
      <p:sp>
        <p:nvSpPr>
          <p:cNvPr id="4" name="Slide Number Placeholder 3"/>
          <p:cNvSpPr>
            <a:spLocks noGrp="1"/>
          </p:cNvSpPr>
          <p:nvPr>
            <p:ph type="sldNum" sz="quarter" idx="5"/>
          </p:nvPr>
        </p:nvSpPr>
        <p:spPr/>
        <p:txBody>
          <a:bodyPr/>
          <a:lstStyle/>
          <a:p>
            <a:fld id="{491B1B85-C5B3-4686-972A-EA8FF008470A}" type="slidenum">
              <a:rPr lang="en-US" smtClean="0"/>
              <a:t>8</a:t>
            </a:fld>
            <a:endParaRPr lang="en-US"/>
          </a:p>
        </p:txBody>
      </p:sp>
    </p:spTree>
    <p:extLst>
      <p:ext uri="{BB962C8B-B14F-4D97-AF65-F5344CB8AC3E}">
        <p14:creationId xmlns:p14="http://schemas.microsoft.com/office/powerpoint/2010/main" val="3602655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7.svg"/></Relationships>
</file>

<file path=ppt/slides/_rels/slide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2.xml"/><Relationship Id="rId5" Type="http://schemas.openxmlformats.org/officeDocument/2006/relationships/image" Target="../media/image21.png"/><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46495"/>
          </a:xfrm>
          <a:prstGeom prst="rect">
            <a:avLst/>
          </a:prstGeom>
          <a:noFill/>
        </p:spPr>
        <p:txBody>
          <a:bodyPr wrap="square" rtlCol="0">
            <a:spAutoFit/>
          </a:bodyPr>
          <a:lstStyle/>
          <a:p>
            <a:pPr lvl="0" algn="ctr"/>
            <a:r>
              <a:rPr lang="en-US" sz="5100" dirty="0">
                <a:solidFill>
                  <a:schemeClr val="tx1">
                    <a:lumMod val="75000"/>
                    <a:lumOff val="25000"/>
                  </a:schemeClr>
                </a:solidFill>
                <a:latin typeface="Century Gothic" panose="020B0502020202020204" pitchFamily="34" charset="0"/>
              </a:rPr>
              <a:t>Parts of the Nervous System</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Central Nervous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rain">
            <a:extLst>
              <a:ext uri="{FF2B5EF4-FFF2-40B4-BE49-F238E27FC236}">
                <a16:creationId xmlns:a16="http://schemas.microsoft.com/office/drawing/2014/main" id="{C154F65C-4468-4CE8-B5B8-6703C1E4223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08276" y="1601433"/>
            <a:ext cx="2287724" cy="2287724"/>
          </a:xfrm>
          <a:prstGeom prst="rect">
            <a:avLst/>
          </a:prstGeom>
        </p:spPr>
      </p:pic>
      <p:pic>
        <p:nvPicPr>
          <p:cNvPr id="10" name="Picture 9" descr="A close up of a lamp&#10;&#10;Description automatically generated">
            <a:extLst>
              <a:ext uri="{FF2B5EF4-FFF2-40B4-BE49-F238E27FC236}">
                <a16:creationId xmlns:a16="http://schemas.microsoft.com/office/drawing/2014/main" id="{7069E5F7-36BE-4412-A30E-18D14843C2D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7588" y="1508995"/>
            <a:ext cx="1914792" cy="2743583"/>
          </a:xfrm>
          <a:prstGeom prst="rect">
            <a:avLst/>
          </a:prstGeom>
        </p:spPr>
      </p:pic>
      <p:cxnSp>
        <p:nvCxnSpPr>
          <p:cNvPr id="12" name="Straight Arrow Connector 11">
            <a:extLst>
              <a:ext uri="{FF2B5EF4-FFF2-40B4-BE49-F238E27FC236}">
                <a16:creationId xmlns:a16="http://schemas.microsoft.com/office/drawing/2014/main" id="{5D969071-9C91-4D0D-BB25-178ECA7E4ABC}"/>
              </a:ext>
            </a:extLst>
          </p:cNvPr>
          <p:cNvCxnSpPr>
            <a:cxnSpLocks/>
          </p:cNvCxnSpPr>
          <p:nvPr/>
        </p:nvCxnSpPr>
        <p:spPr>
          <a:xfrm flipV="1">
            <a:off x="5680038" y="3098051"/>
            <a:ext cx="1818042" cy="791107"/>
          </a:xfrm>
          <a:prstGeom prst="straightConnector1">
            <a:avLst/>
          </a:prstGeom>
          <a:ln w="114300" cap="rnd">
            <a:solidFill>
              <a:srgbClr val="FF3399"/>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Peripheral Nervous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8" name="Graphic 27" descr="Brain">
            <a:extLst>
              <a:ext uri="{FF2B5EF4-FFF2-40B4-BE49-F238E27FC236}">
                <a16:creationId xmlns:a16="http://schemas.microsoft.com/office/drawing/2014/main" id="{CCE65945-5537-4613-94F1-228CF5296F6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62355" y="2043843"/>
            <a:ext cx="2287724" cy="2287724"/>
          </a:xfrm>
          <a:prstGeom prst="rect">
            <a:avLst/>
          </a:prstGeom>
        </p:spPr>
      </p:pic>
      <p:sp>
        <p:nvSpPr>
          <p:cNvPr id="3" name="TextBox 2">
            <a:extLst>
              <a:ext uri="{FF2B5EF4-FFF2-40B4-BE49-F238E27FC236}">
                <a16:creationId xmlns:a16="http://schemas.microsoft.com/office/drawing/2014/main" id="{F255F8C6-AA75-4694-A621-E56990DD31BF}"/>
              </a:ext>
            </a:extLst>
          </p:cNvPr>
          <p:cNvSpPr txBox="1"/>
          <p:nvPr/>
        </p:nvSpPr>
        <p:spPr>
          <a:xfrm>
            <a:off x="2009921" y="1623065"/>
            <a:ext cx="2592593" cy="584775"/>
          </a:xfrm>
          <a:prstGeom prst="rect">
            <a:avLst/>
          </a:prstGeom>
          <a:noFill/>
        </p:spPr>
        <p:txBody>
          <a:bodyPr wrap="square" rtlCol="0">
            <a:spAutoFit/>
          </a:bodyPr>
          <a:lstStyle/>
          <a:p>
            <a:pPr algn="ctr"/>
            <a:r>
              <a:rPr lang="en-US" sz="3200" dirty="0"/>
              <a:t>Nerves</a:t>
            </a:r>
          </a:p>
        </p:txBody>
      </p:sp>
      <p:cxnSp>
        <p:nvCxnSpPr>
          <p:cNvPr id="29" name="Straight Arrow Connector 28">
            <a:extLst>
              <a:ext uri="{FF2B5EF4-FFF2-40B4-BE49-F238E27FC236}">
                <a16:creationId xmlns:a16="http://schemas.microsoft.com/office/drawing/2014/main" id="{9323EAE6-7B4E-42C3-A1FD-9BFDE2E583AF}"/>
              </a:ext>
            </a:extLst>
          </p:cNvPr>
          <p:cNvCxnSpPr>
            <a:cxnSpLocks/>
          </p:cNvCxnSpPr>
          <p:nvPr/>
        </p:nvCxnSpPr>
        <p:spPr>
          <a:xfrm>
            <a:off x="4143521" y="3819982"/>
            <a:ext cx="765552" cy="1014827"/>
          </a:xfrm>
          <a:prstGeom prst="straightConnector1">
            <a:avLst/>
          </a:prstGeom>
          <a:ln w="114300" cap="rnd">
            <a:solidFill>
              <a:srgbClr val="FF3399"/>
            </a:solidFill>
            <a:tailEnd type="stealth"/>
          </a:ln>
        </p:spPr>
        <p:style>
          <a:lnRef idx="1">
            <a:schemeClr val="accent1"/>
          </a:lnRef>
          <a:fillRef idx="0">
            <a:schemeClr val="accent1"/>
          </a:fillRef>
          <a:effectRef idx="0">
            <a:schemeClr val="accent1"/>
          </a:effectRef>
          <a:fontRef idx="minor">
            <a:schemeClr val="tx1"/>
          </a:fontRef>
        </p:style>
      </p:cxnSp>
      <p:pic>
        <p:nvPicPr>
          <p:cNvPr id="7" name="Graphic 6" descr="Man">
            <a:extLst>
              <a:ext uri="{FF2B5EF4-FFF2-40B4-BE49-F238E27FC236}">
                <a16:creationId xmlns:a16="http://schemas.microsoft.com/office/drawing/2014/main" id="{3F1C1033-2BD4-42BA-A5E0-F17C1900D07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44122" y="4093105"/>
            <a:ext cx="1351878" cy="1351878"/>
          </a:xfrm>
          <a:prstGeom prst="rect">
            <a:avLst/>
          </a:prstGeom>
        </p:spPr>
      </p:pic>
      <p:pic>
        <p:nvPicPr>
          <p:cNvPr id="9" name="Picture 8" descr="A picture containing object&#10;&#10;Description automatically generated">
            <a:extLst>
              <a:ext uri="{FF2B5EF4-FFF2-40B4-BE49-F238E27FC236}">
                <a16:creationId xmlns:a16="http://schemas.microsoft.com/office/drawing/2014/main" id="{822D2684-E619-4BCA-83A4-AF3B0BC978E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298684" y="1600022"/>
            <a:ext cx="2886478" cy="3791479"/>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Peripheral Nervous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26517" y="1543736"/>
            <a:ext cx="2757714" cy="369332"/>
          </a:xfrm>
          <a:prstGeom prst="rect">
            <a:avLst/>
          </a:prstGeom>
          <a:noFill/>
        </p:spPr>
        <p:txBody>
          <a:bodyPr wrap="square" rtlCol="0">
            <a:spAutoFit/>
          </a:bodyPr>
          <a:lstStyle/>
          <a:p>
            <a:pPr algn="ctr"/>
            <a:r>
              <a:rPr lang="en-US" dirty="0"/>
              <a:t>Somatic Nervous System</a:t>
            </a:r>
          </a:p>
        </p:txBody>
      </p:sp>
      <p:sp>
        <p:nvSpPr>
          <p:cNvPr id="9" name="TextBox 8">
            <a:extLst>
              <a:ext uri="{FF2B5EF4-FFF2-40B4-BE49-F238E27FC236}">
                <a16:creationId xmlns:a16="http://schemas.microsoft.com/office/drawing/2014/main" id="{38AF1504-6CE8-4AE6-BFBF-D3474D4102A3}"/>
              </a:ext>
            </a:extLst>
          </p:cNvPr>
          <p:cNvSpPr txBox="1"/>
          <p:nvPr/>
        </p:nvSpPr>
        <p:spPr>
          <a:xfrm>
            <a:off x="347660" y="2203307"/>
            <a:ext cx="2757714" cy="307777"/>
          </a:xfrm>
          <a:prstGeom prst="rect">
            <a:avLst/>
          </a:prstGeom>
          <a:noFill/>
        </p:spPr>
        <p:txBody>
          <a:bodyPr wrap="square" rtlCol="0">
            <a:spAutoFit/>
          </a:bodyPr>
          <a:lstStyle/>
          <a:p>
            <a:pPr algn="ctr"/>
            <a:r>
              <a:rPr lang="en-US" sz="1400" dirty="0"/>
              <a:t>Sensory Neurons</a:t>
            </a:r>
          </a:p>
        </p:txBody>
      </p:sp>
      <p:sp>
        <p:nvSpPr>
          <p:cNvPr id="10" name="TextBox 9">
            <a:extLst>
              <a:ext uri="{FF2B5EF4-FFF2-40B4-BE49-F238E27FC236}">
                <a16:creationId xmlns:a16="http://schemas.microsoft.com/office/drawing/2014/main" id="{83107D98-B20B-4604-9B87-EC5459251E12}"/>
              </a:ext>
            </a:extLst>
          </p:cNvPr>
          <p:cNvSpPr txBox="1"/>
          <p:nvPr/>
        </p:nvSpPr>
        <p:spPr>
          <a:xfrm>
            <a:off x="2974319" y="2203306"/>
            <a:ext cx="2757714" cy="307777"/>
          </a:xfrm>
          <a:prstGeom prst="rect">
            <a:avLst/>
          </a:prstGeom>
          <a:noFill/>
        </p:spPr>
        <p:txBody>
          <a:bodyPr wrap="square" rtlCol="0">
            <a:spAutoFit/>
          </a:bodyPr>
          <a:lstStyle/>
          <a:p>
            <a:pPr algn="ctr"/>
            <a:r>
              <a:rPr lang="en-US" sz="1400" dirty="0"/>
              <a:t>Motor Neurons</a:t>
            </a:r>
          </a:p>
        </p:txBody>
      </p:sp>
      <p:sp>
        <p:nvSpPr>
          <p:cNvPr id="11" name="TextBox 10">
            <a:extLst>
              <a:ext uri="{FF2B5EF4-FFF2-40B4-BE49-F238E27FC236}">
                <a16:creationId xmlns:a16="http://schemas.microsoft.com/office/drawing/2014/main" id="{3D19349F-5EBF-4A0B-883E-81D8962030FA}"/>
              </a:ext>
            </a:extLst>
          </p:cNvPr>
          <p:cNvSpPr txBox="1"/>
          <p:nvPr/>
        </p:nvSpPr>
        <p:spPr>
          <a:xfrm>
            <a:off x="347660" y="2801321"/>
            <a:ext cx="2757714" cy="307777"/>
          </a:xfrm>
          <a:prstGeom prst="rect">
            <a:avLst/>
          </a:prstGeom>
          <a:noFill/>
          <a:ln>
            <a:noFill/>
          </a:ln>
        </p:spPr>
        <p:txBody>
          <a:bodyPr wrap="square" rtlCol="0">
            <a:spAutoFit/>
          </a:bodyPr>
          <a:lstStyle/>
          <a:p>
            <a:pPr algn="ctr"/>
            <a:r>
              <a:rPr lang="en-US" sz="1400" dirty="0">
                <a:solidFill>
                  <a:srgbClr val="FFC000"/>
                </a:solidFill>
              </a:rPr>
              <a:t>Afferent pathway</a:t>
            </a:r>
          </a:p>
        </p:txBody>
      </p:sp>
      <p:sp>
        <p:nvSpPr>
          <p:cNvPr id="12" name="TextBox 11">
            <a:extLst>
              <a:ext uri="{FF2B5EF4-FFF2-40B4-BE49-F238E27FC236}">
                <a16:creationId xmlns:a16="http://schemas.microsoft.com/office/drawing/2014/main" id="{37B8A21B-A0F8-4350-B366-53381B0B9984}"/>
              </a:ext>
            </a:extLst>
          </p:cNvPr>
          <p:cNvSpPr txBox="1"/>
          <p:nvPr/>
        </p:nvSpPr>
        <p:spPr>
          <a:xfrm>
            <a:off x="2974319" y="2801320"/>
            <a:ext cx="2757714" cy="307777"/>
          </a:xfrm>
          <a:prstGeom prst="rect">
            <a:avLst/>
          </a:prstGeom>
          <a:noFill/>
          <a:ln>
            <a:noFill/>
          </a:ln>
        </p:spPr>
        <p:txBody>
          <a:bodyPr wrap="square" rtlCol="0">
            <a:spAutoFit/>
          </a:bodyPr>
          <a:lstStyle/>
          <a:p>
            <a:pPr algn="ctr"/>
            <a:r>
              <a:rPr lang="en-US" sz="1400" dirty="0">
                <a:solidFill>
                  <a:srgbClr val="FFC000"/>
                </a:solidFill>
              </a:rPr>
              <a:t>Efferent pathway</a:t>
            </a:r>
          </a:p>
        </p:txBody>
      </p:sp>
      <p:sp>
        <p:nvSpPr>
          <p:cNvPr id="13" name="TextBox 12">
            <a:extLst>
              <a:ext uri="{FF2B5EF4-FFF2-40B4-BE49-F238E27FC236}">
                <a16:creationId xmlns:a16="http://schemas.microsoft.com/office/drawing/2014/main" id="{56DDA3C1-3950-4134-B848-7214B200EB9E}"/>
              </a:ext>
            </a:extLst>
          </p:cNvPr>
          <p:cNvSpPr txBox="1"/>
          <p:nvPr/>
        </p:nvSpPr>
        <p:spPr>
          <a:xfrm>
            <a:off x="7707771" y="1539482"/>
            <a:ext cx="2757714" cy="369332"/>
          </a:xfrm>
          <a:prstGeom prst="rect">
            <a:avLst/>
          </a:prstGeom>
          <a:noFill/>
        </p:spPr>
        <p:txBody>
          <a:bodyPr wrap="square" rtlCol="0">
            <a:spAutoFit/>
          </a:bodyPr>
          <a:lstStyle/>
          <a:p>
            <a:pPr algn="ctr"/>
            <a:r>
              <a:rPr lang="en-US" dirty="0"/>
              <a:t>Autonomic Nervous System</a:t>
            </a:r>
          </a:p>
        </p:txBody>
      </p:sp>
      <p:sp>
        <p:nvSpPr>
          <p:cNvPr id="14" name="TextBox 13">
            <a:extLst>
              <a:ext uri="{FF2B5EF4-FFF2-40B4-BE49-F238E27FC236}">
                <a16:creationId xmlns:a16="http://schemas.microsoft.com/office/drawing/2014/main" id="{424C74A4-3DDA-4984-8F1D-498720DA474E}"/>
              </a:ext>
            </a:extLst>
          </p:cNvPr>
          <p:cNvSpPr txBox="1"/>
          <p:nvPr/>
        </p:nvSpPr>
        <p:spPr>
          <a:xfrm>
            <a:off x="8716189" y="2322909"/>
            <a:ext cx="2757714" cy="307777"/>
          </a:xfrm>
          <a:prstGeom prst="rect">
            <a:avLst/>
          </a:prstGeom>
          <a:noFill/>
          <a:ln>
            <a:noFill/>
          </a:ln>
        </p:spPr>
        <p:txBody>
          <a:bodyPr wrap="square" rtlCol="0">
            <a:spAutoFit/>
          </a:bodyPr>
          <a:lstStyle/>
          <a:p>
            <a:pPr algn="ctr"/>
            <a:r>
              <a:rPr lang="en-US" sz="1400" dirty="0">
                <a:solidFill>
                  <a:srgbClr val="FFC000"/>
                </a:solidFill>
              </a:rPr>
              <a:t>Not voluntary</a:t>
            </a:r>
          </a:p>
        </p:txBody>
      </p:sp>
      <p:pic>
        <p:nvPicPr>
          <p:cNvPr id="6" name="Picture 5" descr="A picture containing text, map&#10;&#10;Description automatically generated">
            <a:extLst>
              <a:ext uri="{FF2B5EF4-FFF2-40B4-BE49-F238E27FC236}">
                <a16:creationId xmlns:a16="http://schemas.microsoft.com/office/drawing/2014/main" id="{DC40215E-8C9A-4AD7-A0FC-101B26BEF9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68387" y="2123156"/>
            <a:ext cx="1780610" cy="1624224"/>
          </a:xfrm>
          <a:prstGeom prst="rect">
            <a:avLst/>
          </a:prstGeom>
        </p:spPr>
      </p:pic>
      <p:cxnSp>
        <p:nvCxnSpPr>
          <p:cNvPr id="16" name="Straight Connector 15">
            <a:extLst>
              <a:ext uri="{FF2B5EF4-FFF2-40B4-BE49-F238E27FC236}">
                <a16:creationId xmlns:a16="http://schemas.microsoft.com/office/drawing/2014/main" id="{5C1E6993-7CE9-4D87-B679-27353D278AF1}"/>
              </a:ext>
            </a:extLst>
          </p:cNvPr>
          <p:cNvCxnSpPr>
            <a:cxnSpLocks/>
          </p:cNvCxnSpPr>
          <p:nvPr/>
        </p:nvCxnSpPr>
        <p:spPr>
          <a:xfrm>
            <a:off x="1636955" y="1988251"/>
            <a:ext cx="2936838"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F1178E3-0A4A-421D-92A6-217C539FDD69}"/>
              </a:ext>
            </a:extLst>
          </p:cNvPr>
          <p:cNvCxnSpPr>
            <a:cxnSpLocks/>
          </p:cNvCxnSpPr>
          <p:nvPr/>
        </p:nvCxnSpPr>
        <p:spPr>
          <a:xfrm>
            <a:off x="7439615" y="1988251"/>
            <a:ext cx="3294026"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010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Somatic Nervous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3" name="TextBox 22">
            <a:extLst>
              <a:ext uri="{FF2B5EF4-FFF2-40B4-BE49-F238E27FC236}">
                <a16:creationId xmlns:a16="http://schemas.microsoft.com/office/drawing/2014/main" id="{FBDEFCF9-DB2A-4164-BBC7-92DBA6D8AC27}"/>
              </a:ext>
            </a:extLst>
          </p:cNvPr>
          <p:cNvSpPr txBox="1"/>
          <p:nvPr/>
        </p:nvSpPr>
        <p:spPr>
          <a:xfrm>
            <a:off x="2823882" y="2392384"/>
            <a:ext cx="2757714" cy="523220"/>
          </a:xfrm>
          <a:prstGeom prst="rect">
            <a:avLst/>
          </a:prstGeom>
          <a:noFill/>
        </p:spPr>
        <p:txBody>
          <a:bodyPr wrap="square" rtlCol="0">
            <a:spAutoFit/>
          </a:bodyPr>
          <a:lstStyle/>
          <a:p>
            <a:pPr algn="ctr"/>
            <a:r>
              <a:rPr lang="en-US" sz="2800" dirty="0"/>
              <a:t>Sensory Neurons</a:t>
            </a:r>
          </a:p>
        </p:txBody>
      </p:sp>
      <p:sp>
        <p:nvSpPr>
          <p:cNvPr id="24" name="TextBox 23">
            <a:extLst>
              <a:ext uri="{FF2B5EF4-FFF2-40B4-BE49-F238E27FC236}">
                <a16:creationId xmlns:a16="http://schemas.microsoft.com/office/drawing/2014/main" id="{B7E79562-0BAF-41C5-981E-EF6D271093F6}"/>
              </a:ext>
            </a:extLst>
          </p:cNvPr>
          <p:cNvSpPr txBox="1"/>
          <p:nvPr/>
        </p:nvSpPr>
        <p:spPr>
          <a:xfrm>
            <a:off x="6610404" y="2371770"/>
            <a:ext cx="2757714" cy="523220"/>
          </a:xfrm>
          <a:prstGeom prst="rect">
            <a:avLst/>
          </a:prstGeom>
          <a:noFill/>
        </p:spPr>
        <p:txBody>
          <a:bodyPr wrap="square" rtlCol="0">
            <a:spAutoFit/>
          </a:bodyPr>
          <a:lstStyle/>
          <a:p>
            <a:pPr algn="ctr"/>
            <a:r>
              <a:rPr lang="en-US" sz="2800" dirty="0"/>
              <a:t>Motor Neurons</a:t>
            </a:r>
          </a:p>
        </p:txBody>
      </p:sp>
      <p:sp>
        <p:nvSpPr>
          <p:cNvPr id="39" name="TextBox 38">
            <a:extLst>
              <a:ext uri="{FF2B5EF4-FFF2-40B4-BE49-F238E27FC236}">
                <a16:creationId xmlns:a16="http://schemas.microsoft.com/office/drawing/2014/main" id="{FA9DF8E2-EC2B-4D1D-BFB1-0F47B3826A96}"/>
              </a:ext>
            </a:extLst>
          </p:cNvPr>
          <p:cNvSpPr txBox="1"/>
          <p:nvPr/>
        </p:nvSpPr>
        <p:spPr>
          <a:xfrm>
            <a:off x="2823882" y="4173446"/>
            <a:ext cx="2757714" cy="523220"/>
          </a:xfrm>
          <a:prstGeom prst="rect">
            <a:avLst/>
          </a:prstGeom>
          <a:noFill/>
          <a:ln>
            <a:noFill/>
          </a:ln>
        </p:spPr>
        <p:txBody>
          <a:bodyPr wrap="square" rtlCol="0">
            <a:spAutoFit/>
          </a:bodyPr>
          <a:lstStyle/>
          <a:p>
            <a:pPr algn="ctr"/>
            <a:r>
              <a:rPr lang="en-US" sz="2800" dirty="0">
                <a:solidFill>
                  <a:srgbClr val="FFC000"/>
                </a:solidFill>
              </a:rPr>
              <a:t>Afferent pathway</a:t>
            </a:r>
          </a:p>
        </p:txBody>
      </p:sp>
      <p:sp>
        <p:nvSpPr>
          <p:cNvPr id="43" name="TextBox 42">
            <a:extLst>
              <a:ext uri="{FF2B5EF4-FFF2-40B4-BE49-F238E27FC236}">
                <a16:creationId xmlns:a16="http://schemas.microsoft.com/office/drawing/2014/main" id="{236229BE-3431-4AEF-ABB8-960D1F52B459}"/>
              </a:ext>
            </a:extLst>
          </p:cNvPr>
          <p:cNvSpPr txBox="1"/>
          <p:nvPr/>
        </p:nvSpPr>
        <p:spPr>
          <a:xfrm>
            <a:off x="6610404" y="4173446"/>
            <a:ext cx="2757714" cy="523220"/>
          </a:xfrm>
          <a:prstGeom prst="rect">
            <a:avLst/>
          </a:prstGeom>
          <a:noFill/>
          <a:ln>
            <a:noFill/>
          </a:ln>
        </p:spPr>
        <p:txBody>
          <a:bodyPr wrap="square" rtlCol="0">
            <a:spAutoFit/>
          </a:bodyPr>
          <a:lstStyle/>
          <a:p>
            <a:pPr algn="ctr"/>
            <a:r>
              <a:rPr lang="en-US" sz="2800" dirty="0">
                <a:solidFill>
                  <a:srgbClr val="FFC000"/>
                </a:solidFill>
              </a:rPr>
              <a:t>Efferent pathway</a:t>
            </a:r>
          </a:p>
        </p:txBody>
      </p:sp>
    </p:spTree>
    <p:extLst>
      <p:ext uri="{BB962C8B-B14F-4D97-AF65-F5344CB8AC3E}">
        <p14:creationId xmlns:p14="http://schemas.microsoft.com/office/powerpoint/2010/main" val="1243765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Autonomic Nervous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60ED8110-71E8-4B5B-BA47-58A9340B98AE}"/>
              </a:ext>
            </a:extLst>
          </p:cNvPr>
          <p:cNvSpPr txBox="1"/>
          <p:nvPr/>
        </p:nvSpPr>
        <p:spPr>
          <a:xfrm>
            <a:off x="6882707" y="1970523"/>
            <a:ext cx="2757714" cy="523220"/>
          </a:xfrm>
          <a:prstGeom prst="rect">
            <a:avLst/>
          </a:prstGeom>
          <a:noFill/>
          <a:ln>
            <a:noFill/>
          </a:ln>
        </p:spPr>
        <p:txBody>
          <a:bodyPr wrap="square" rtlCol="0">
            <a:spAutoFit/>
          </a:bodyPr>
          <a:lstStyle/>
          <a:p>
            <a:pPr algn="ctr"/>
            <a:r>
              <a:rPr lang="en-US" sz="2800" dirty="0">
                <a:solidFill>
                  <a:srgbClr val="FFC000"/>
                </a:solidFill>
              </a:rPr>
              <a:t>Not voluntary</a:t>
            </a:r>
          </a:p>
        </p:txBody>
      </p:sp>
      <p:pic>
        <p:nvPicPr>
          <p:cNvPr id="31" name="Picture 30" descr="A picture containing text, map&#10;&#10;Description automatically generated">
            <a:extLst>
              <a:ext uri="{FF2B5EF4-FFF2-40B4-BE49-F238E27FC236}">
                <a16:creationId xmlns:a16="http://schemas.microsoft.com/office/drawing/2014/main" id="{79E2783D-6B2E-4FB4-B884-875E89D080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1188" y="1383374"/>
            <a:ext cx="4287534" cy="3910972"/>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Sympathetic Nervous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E96086E0-F39F-459F-9BFD-58D0332E7BE0}"/>
              </a:ext>
            </a:extLst>
          </p:cNvPr>
          <p:cNvSpPr txBox="1"/>
          <p:nvPr/>
        </p:nvSpPr>
        <p:spPr>
          <a:xfrm rot="19350753">
            <a:off x="2522669" y="2338596"/>
            <a:ext cx="2757714" cy="646331"/>
          </a:xfrm>
          <a:prstGeom prst="rect">
            <a:avLst/>
          </a:prstGeom>
          <a:noFill/>
        </p:spPr>
        <p:txBody>
          <a:bodyPr wrap="square" rtlCol="0">
            <a:spAutoFit/>
          </a:bodyPr>
          <a:lstStyle/>
          <a:p>
            <a:pPr algn="ctr"/>
            <a:r>
              <a:rPr lang="en-US" sz="3600" b="1" dirty="0"/>
              <a:t>Stress</a:t>
            </a:r>
          </a:p>
        </p:txBody>
      </p:sp>
      <p:pic>
        <p:nvPicPr>
          <p:cNvPr id="5" name="Graphic 4" descr="Angry face with no fill">
            <a:extLst>
              <a:ext uri="{FF2B5EF4-FFF2-40B4-BE49-F238E27FC236}">
                <a16:creationId xmlns:a16="http://schemas.microsoft.com/office/drawing/2014/main" id="{FA54CCF6-14BA-4F14-8264-CD41BBFF81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79926" y="2584259"/>
            <a:ext cx="1353498" cy="1353498"/>
          </a:xfrm>
          <a:prstGeom prst="rect">
            <a:avLst/>
          </a:prstGeom>
        </p:spPr>
      </p:pic>
      <p:pic>
        <p:nvPicPr>
          <p:cNvPr id="7" name="Graphic 6" descr="Sad face with no fill">
            <a:extLst>
              <a:ext uri="{FF2B5EF4-FFF2-40B4-BE49-F238E27FC236}">
                <a16:creationId xmlns:a16="http://schemas.microsoft.com/office/drawing/2014/main" id="{19CF4721-61E5-4F6D-89C6-5DC5B8010E3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065468" y="1593265"/>
            <a:ext cx="1249680" cy="1249680"/>
          </a:xfrm>
          <a:prstGeom prst="rect">
            <a:avLst/>
          </a:prstGeom>
        </p:spPr>
      </p:pic>
      <p:pic>
        <p:nvPicPr>
          <p:cNvPr id="9" name="Graphic 8" descr="Eye">
            <a:extLst>
              <a:ext uri="{FF2B5EF4-FFF2-40B4-BE49-F238E27FC236}">
                <a16:creationId xmlns:a16="http://schemas.microsoft.com/office/drawing/2014/main" id="{CAB96BAB-AC35-4DF8-A32B-BA80DBD60AE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316993" y="1090733"/>
            <a:ext cx="1687158" cy="1687158"/>
          </a:xfrm>
          <a:prstGeom prst="rect">
            <a:avLst/>
          </a:prstGeom>
        </p:spPr>
      </p:pic>
      <p:pic>
        <p:nvPicPr>
          <p:cNvPr id="11" name="Graphic 10" descr="Heart">
            <a:extLst>
              <a:ext uri="{FF2B5EF4-FFF2-40B4-BE49-F238E27FC236}">
                <a16:creationId xmlns:a16="http://schemas.microsoft.com/office/drawing/2014/main" id="{C9126779-A4EE-4D0B-A70A-2B7F38CFBED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316993" y="2424039"/>
            <a:ext cx="1687158" cy="1687158"/>
          </a:xfrm>
          <a:prstGeom prst="rect">
            <a:avLst/>
          </a:prstGeom>
        </p:spPr>
      </p:pic>
      <p:cxnSp>
        <p:nvCxnSpPr>
          <p:cNvPr id="13" name="Straight Arrow Connector 12">
            <a:extLst>
              <a:ext uri="{FF2B5EF4-FFF2-40B4-BE49-F238E27FC236}">
                <a16:creationId xmlns:a16="http://schemas.microsoft.com/office/drawing/2014/main" id="{C4FA1A17-0E0C-4D80-8C26-CD5BC867AF40}"/>
              </a:ext>
            </a:extLst>
          </p:cNvPr>
          <p:cNvCxnSpPr>
            <a:endCxn id="11" idx="2"/>
          </p:cNvCxnSpPr>
          <p:nvPr/>
        </p:nvCxnSpPr>
        <p:spPr>
          <a:xfrm flipV="1">
            <a:off x="8160572" y="4111197"/>
            <a:ext cx="0" cy="1224596"/>
          </a:xfrm>
          <a:prstGeom prst="straightConnector1">
            <a:avLst/>
          </a:prstGeom>
          <a:ln w="1936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944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Parasympathetic Nervous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742C31D6-77B8-4CD9-B7FF-DEBF1B8829CD}"/>
              </a:ext>
            </a:extLst>
          </p:cNvPr>
          <p:cNvSpPr txBox="1"/>
          <p:nvPr/>
        </p:nvSpPr>
        <p:spPr>
          <a:xfrm>
            <a:off x="4717143" y="1914340"/>
            <a:ext cx="2757714" cy="646331"/>
          </a:xfrm>
          <a:prstGeom prst="rect">
            <a:avLst/>
          </a:prstGeom>
          <a:noFill/>
          <a:ln>
            <a:noFill/>
          </a:ln>
        </p:spPr>
        <p:txBody>
          <a:bodyPr wrap="square" rtlCol="0">
            <a:spAutoFit/>
          </a:bodyPr>
          <a:lstStyle/>
          <a:p>
            <a:pPr algn="ctr"/>
            <a:r>
              <a:rPr lang="en-US" sz="3600" dirty="0">
                <a:solidFill>
                  <a:srgbClr val="FFC000"/>
                </a:solidFill>
              </a:rPr>
              <a:t>Homeostasis</a:t>
            </a:r>
          </a:p>
        </p:txBody>
      </p:sp>
      <p:pic>
        <p:nvPicPr>
          <p:cNvPr id="5" name="Graphic 4" descr="Smiling face with no fill">
            <a:extLst>
              <a:ext uri="{FF2B5EF4-FFF2-40B4-BE49-F238E27FC236}">
                <a16:creationId xmlns:a16="http://schemas.microsoft.com/office/drawing/2014/main" id="{DE727EF0-CFC6-4B18-B416-4F7F969AB6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31889" y="2614482"/>
            <a:ext cx="2128221" cy="2128221"/>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406</Words>
  <Application>Microsoft Office PowerPoint</Application>
  <PresentationFormat>Widescreen</PresentationFormat>
  <Paragraphs>49</Paragraphs>
  <Slides>9</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10</cp:revision>
  <dcterms:created xsi:type="dcterms:W3CDTF">2017-06-16T13:06:21Z</dcterms:created>
  <dcterms:modified xsi:type="dcterms:W3CDTF">2019-05-14T15:33:59Z</dcterms:modified>
</cp:coreProperties>
</file>