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79" r:id="rId3"/>
    <p:sldId id="257" r:id="rId4"/>
    <p:sldId id="258" r:id="rId5"/>
    <p:sldId id="259" r:id="rId6"/>
    <p:sldId id="280" r:id="rId7"/>
    <p:sldId id="260" r:id="rId8"/>
    <p:sldId id="261" r:id="rId9"/>
    <p:sldId id="262" r:id="rId10"/>
    <p:sldId id="263" r:id="rId11"/>
    <p:sldId id="283" r:id="rId12"/>
    <p:sldId id="264" r:id="rId13"/>
    <p:sldId id="281" r:id="rId14"/>
    <p:sldId id="282" r:id="rId15"/>
    <p:sldId id="265" r:id="rId16"/>
    <p:sldId id="266" r:id="rId17"/>
    <p:sldId id="267" r:id="rId18"/>
    <p:sldId id="268" r:id="rId19"/>
    <p:sldId id="269" r:id="rId20"/>
    <p:sldId id="270" r:id="rId21"/>
    <p:sldId id="271" r:id="rId22"/>
    <p:sldId id="272"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5/14/2019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we will discuss the central nervous system.</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frontal lobe is involved in planning and coordinating movement, higher order processing, and speech production.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1432815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parietal lobe contains the somatosensory cortex, which processes our feelings of touch, temperature, and pain as well as other senses.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73200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temporal lobes are located above the ears and are associated with hearing, memory, emotions, and language comprehension.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3270438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lobe, the occipital, contains the primary visual cortex, which is responsible for organizing visual information.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282228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forebrain contains several other subcortical structures. The thalamus is a sensory relay center. The limbic system contains the hippocampus, responsible for memory; the amygdala, responsible for emotion, and the hypothalamus, responsible for regulating body temperature, appetite, and blood pressure.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1434939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midbrain also contains several structures. For example, the reticular formation regulates sleep, arousal, and alertness.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2062298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Also in the midbrain, the substantia </a:t>
            </a:r>
            <a:r>
              <a:rPr lang="en-US" sz="1200" kern="1200" dirty="0" err="1">
                <a:solidFill>
                  <a:schemeClr val="tx1"/>
                </a:solidFill>
                <a:effectLst/>
                <a:latin typeface="+mn-lt"/>
                <a:ea typeface="+mn-ea"/>
                <a:cs typeface="+mn-cs"/>
              </a:rPr>
              <a:t>nigra</a:t>
            </a:r>
            <a:r>
              <a:rPr lang="en-US" sz="1200" kern="1200" dirty="0">
                <a:solidFill>
                  <a:schemeClr val="tx1"/>
                </a:solidFill>
                <a:effectLst/>
                <a:latin typeface="+mn-lt"/>
                <a:ea typeface="+mn-ea"/>
                <a:cs typeface="+mn-cs"/>
              </a:rPr>
              <a:t> and ventral tegmental area are together responsible for dopamine release, mood, reward, and addiction.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7287361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hindbrain is the lowest part of the brain, nearest the spinal cord. It contains the medulla, which controls breathing, blood pressure, and heart rate; the pons, which connects the brain to the spinal cord; and the cerebellum, which is involved in balance, gait, and coordination.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3966448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that we can learn about the brain is to use newer imaging techniques, which allow researchers to see cortical structures or even activity in the brain as it occurs. These techniques use a variety of different means to obtain this information, such as radiation, magnetic fields, or monitoring electrical activity.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18</a:t>
            </a:fld>
            <a:endParaRPr lang="en-US"/>
          </a:p>
        </p:txBody>
      </p:sp>
    </p:spTree>
    <p:extLst>
      <p:ext uri="{BB962C8B-B14F-4D97-AF65-F5344CB8AC3E}">
        <p14:creationId xmlns:p14="http://schemas.microsoft.com/office/powerpoint/2010/main" val="804543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techniques that use radiation include the computerized tomography (CT) and positron emission tomography (PET) scans. The CT scan depicts an x-ray of the brain, whereas a PET scan can show which areas are more active at a given time.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19</a:t>
            </a:fld>
            <a:endParaRPr lang="en-US"/>
          </a:p>
        </p:txBody>
      </p:sp>
    </p:spTree>
    <p:extLst>
      <p:ext uri="{BB962C8B-B14F-4D97-AF65-F5344CB8AC3E}">
        <p14:creationId xmlns:p14="http://schemas.microsoft.com/office/powerpoint/2010/main" val="2282272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Specifically, we will focus on the overall organization of the brain and the functions of each area. We will begin with the spinal cord.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techniques </a:t>
            </a:r>
            <a:r>
              <a:rPr lang="en-US" sz="1200" kern="1200" dirty="0">
                <a:solidFill>
                  <a:schemeClr val="tx1"/>
                </a:solidFill>
                <a:effectLst/>
                <a:latin typeface="+mn-lt"/>
                <a:ea typeface="+mn-ea"/>
                <a:cs typeface="+mn-cs"/>
              </a:rPr>
              <a:t>that use magnetic fields include magnetic resonance imaging (MRI) and functional magnetic resonance imaging (fMRI). Similar to our radioactive scans, the MRI shows x-ray images, whereas the fMRI shows activity.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20</a:t>
            </a:fld>
            <a:endParaRPr lang="en-US"/>
          </a:p>
        </p:txBody>
      </p:sp>
    </p:spTree>
    <p:extLst>
      <p:ext uri="{BB962C8B-B14F-4D97-AF65-F5344CB8AC3E}">
        <p14:creationId xmlns:p14="http://schemas.microsoft.com/office/powerpoint/2010/main" val="1531509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the electroencephalogram monitors the brain’s electrical activity using an array of electrodes placed on the head. Brain waves are then recorded, allowing researchers to see the frequency and amplitude of different wave forms.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21</a:t>
            </a:fld>
            <a:endParaRPr lang="en-US"/>
          </a:p>
        </p:txBody>
      </p:sp>
    </p:spTree>
    <p:extLst>
      <p:ext uri="{BB962C8B-B14F-4D97-AF65-F5344CB8AC3E}">
        <p14:creationId xmlns:p14="http://schemas.microsoft.com/office/powerpoint/2010/main" val="3558631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spinal cord acts like a relay station, connecting the brain to the outside world. It routes messages to and from the brain and also has its own system of automatic processes, called reflexes.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top of the spinal cord merges with the brain stem, which is where basic processes of life are controlled. The spinal cord is segmented into 30 different areas, each connected to a different part of the peripheral nervous system. Sensory nerves bring messages in; motor nerves bring messages out.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brain itself is divided into several different subgroups, such as the forebrain, the midbrain, and the hindbrain. We will start with the forebrain.</a:t>
            </a:r>
          </a:p>
        </p:txBody>
      </p:sp>
      <p:sp>
        <p:nvSpPr>
          <p:cNvPr id="4" name="Slide Number Placeholder 3"/>
          <p:cNvSpPr>
            <a:spLocks noGrp="1"/>
          </p:cNvSpPr>
          <p:nvPr>
            <p:ph type="sldNum" sz="quarter" idx="5"/>
          </p:nvPr>
        </p:nvSpPr>
        <p:spPr/>
        <p:txBody>
          <a:bodyPr/>
          <a:lstStyle/>
          <a:p>
            <a:fld id="{CF546B78-D64A-43CB-A1E1-9652ECAA69AC}" type="slidenum">
              <a:rPr lang="en-US" smtClean="0"/>
              <a:t>5</a:t>
            </a:fld>
            <a:endParaRPr lang="en-US"/>
          </a:p>
        </p:txBody>
      </p:sp>
    </p:spTree>
    <p:extLst>
      <p:ext uri="{BB962C8B-B14F-4D97-AF65-F5344CB8AC3E}">
        <p14:creationId xmlns:p14="http://schemas.microsoft.com/office/powerpoint/2010/main" val="848536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surface of the brain, known as the cerebral cortex, is characterized by bumps (gyri) and grooves (sulci). These allow reference points to separate the brain into different regions. For example, the longitudinal fissure is a deep groove that separates the brain into two halves or hemispheres. The cerebral cortex is responsible for higher order processing, like thought and language.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note that the hemispheres are lateralized, which means that each half does something different than the other half. For instance, the left side of the brain controls the right half of the body and vice versa.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two halves are connected by the corpus callosum, a thick bundle of fibers that allows the two halves of the brain to talk to each other. In cases when the corpus callosum has been cut to prevent seizures, the two halves of the brain no longer communicate.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this person, if an object is shown in the left visual field, the right brain sees it. That means the person cannot verbally identify the object because the left brain has language.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cerebral cortex can be further divided into different lobes or areas of specialization.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25074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3" Type="http://schemas.openxmlformats.org/officeDocument/2006/relationships/image" Target="../media/image32.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3.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2.jpg"/></Relationships>
</file>

<file path=ppt/slides/_rels/slide21.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12.xml"/><Relationship Id="rId5" Type="http://schemas.openxmlformats.org/officeDocument/2006/relationships/image" Target="../media/image39.png"/><Relationship Id="rId4" Type="http://schemas.openxmlformats.org/officeDocument/2006/relationships/image" Target="../media/image38.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Brain and the Spinal Cord</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Lobes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CE51F879-5935-4CDD-B905-C4C590D2D971}"/>
              </a:ext>
            </a:extLst>
          </p:cNvPr>
          <p:cNvPicPr>
            <a:picLocks noChangeAspect="1"/>
          </p:cNvPicPr>
          <p:nvPr/>
        </p:nvPicPr>
        <p:blipFill rotWithShape="1">
          <a:blip r:embed="rId3">
            <a:extLst>
              <a:ext uri="{28A0092B-C50C-407E-A947-70E740481C1C}">
                <a14:useLocalDpi xmlns:a14="http://schemas.microsoft.com/office/drawing/2010/main" val="0"/>
              </a:ext>
            </a:extLst>
          </a:blip>
          <a:srcRect l="8803" r="23025" b="33380"/>
          <a:stretch/>
        </p:blipFill>
        <p:spPr>
          <a:xfrm>
            <a:off x="3885303" y="1738078"/>
            <a:ext cx="4421393" cy="3149616"/>
          </a:xfrm>
          <a:prstGeom prst="rect">
            <a:avLst/>
          </a:prstGeom>
        </p:spPr>
      </p:pic>
    </p:spTree>
    <p:extLst>
      <p:ext uri="{BB962C8B-B14F-4D97-AF65-F5344CB8AC3E}">
        <p14:creationId xmlns:p14="http://schemas.microsoft.com/office/powerpoint/2010/main" val="1321561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Lobes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close up of a logo&#10;&#10;Description automatically generated">
            <a:extLst>
              <a:ext uri="{FF2B5EF4-FFF2-40B4-BE49-F238E27FC236}">
                <a16:creationId xmlns:a16="http://schemas.microsoft.com/office/drawing/2014/main" id="{C64BE87C-F621-4BFA-B8BF-26B4DA20B57B}"/>
              </a:ext>
            </a:extLst>
          </p:cNvPr>
          <p:cNvPicPr>
            <a:picLocks noChangeAspect="1"/>
          </p:cNvPicPr>
          <p:nvPr/>
        </p:nvPicPr>
        <p:blipFill rotWithShape="1">
          <a:blip r:embed="rId3">
            <a:extLst>
              <a:ext uri="{28A0092B-C50C-407E-A947-70E740481C1C}">
                <a14:useLocalDpi xmlns:a14="http://schemas.microsoft.com/office/drawing/2010/main" val="0"/>
              </a:ext>
            </a:extLst>
          </a:blip>
          <a:srcRect l="39874" r="21865" b="52783"/>
          <a:stretch/>
        </p:blipFill>
        <p:spPr>
          <a:xfrm>
            <a:off x="4369397" y="1612191"/>
            <a:ext cx="3453205" cy="3106490"/>
          </a:xfrm>
          <a:prstGeom prst="rect">
            <a:avLst/>
          </a:prstGeom>
        </p:spPr>
      </p:pic>
    </p:spTree>
    <p:extLst>
      <p:ext uri="{BB962C8B-B14F-4D97-AF65-F5344CB8AC3E}">
        <p14:creationId xmlns:p14="http://schemas.microsoft.com/office/powerpoint/2010/main" val="4033954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Lobes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CE51F879-5935-4CDD-B905-C4C590D2D971}"/>
              </a:ext>
            </a:extLst>
          </p:cNvPr>
          <p:cNvPicPr>
            <a:picLocks noChangeAspect="1"/>
          </p:cNvPicPr>
          <p:nvPr/>
        </p:nvPicPr>
        <p:blipFill rotWithShape="1">
          <a:blip r:embed="rId3">
            <a:extLst>
              <a:ext uri="{28A0092B-C50C-407E-A947-70E740481C1C}">
                <a14:useLocalDpi xmlns:a14="http://schemas.microsoft.com/office/drawing/2010/main" val="0"/>
              </a:ext>
            </a:extLst>
          </a:blip>
          <a:srcRect l="7876" t="24314" r="14213" b="19065"/>
          <a:stretch/>
        </p:blipFill>
        <p:spPr>
          <a:xfrm>
            <a:off x="3608439" y="1942165"/>
            <a:ext cx="4975122" cy="2635620"/>
          </a:xfrm>
          <a:prstGeom prst="rect">
            <a:avLst/>
          </a:prstGeom>
        </p:spPr>
      </p:pic>
    </p:spTree>
    <p:extLst>
      <p:ext uri="{BB962C8B-B14F-4D97-AF65-F5344CB8AC3E}">
        <p14:creationId xmlns:p14="http://schemas.microsoft.com/office/powerpoint/2010/main" val="1598267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Lobes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CE51F879-5935-4CDD-B905-C4C590D2D971}"/>
              </a:ext>
            </a:extLst>
          </p:cNvPr>
          <p:cNvPicPr>
            <a:picLocks noChangeAspect="1"/>
          </p:cNvPicPr>
          <p:nvPr/>
        </p:nvPicPr>
        <p:blipFill rotWithShape="1">
          <a:blip r:embed="rId3">
            <a:extLst>
              <a:ext uri="{28A0092B-C50C-407E-A947-70E740481C1C}">
                <a14:useLocalDpi xmlns:a14="http://schemas.microsoft.com/office/drawing/2010/main" val="0"/>
              </a:ext>
            </a:extLst>
          </a:blip>
          <a:srcRect l="44744" t="8090" r="14909" b="31789"/>
          <a:stretch/>
        </p:blipFill>
        <p:spPr>
          <a:xfrm>
            <a:off x="4240305" y="1251951"/>
            <a:ext cx="3711390" cy="4031334"/>
          </a:xfrm>
          <a:prstGeom prst="rect">
            <a:avLst/>
          </a:prstGeom>
        </p:spPr>
      </p:pic>
    </p:spTree>
    <p:extLst>
      <p:ext uri="{BB962C8B-B14F-4D97-AF65-F5344CB8AC3E}">
        <p14:creationId xmlns:p14="http://schemas.microsoft.com/office/powerpoint/2010/main" val="306353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Forebrain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DBBD8D3-120F-4A0E-BDAB-414D1FB9A13B}"/>
              </a:ext>
            </a:extLst>
          </p:cNvPr>
          <p:cNvSpPr txBox="1"/>
          <p:nvPr/>
        </p:nvSpPr>
        <p:spPr>
          <a:xfrm>
            <a:off x="4901675" y="1612191"/>
            <a:ext cx="2388649" cy="523220"/>
          </a:xfrm>
          <a:prstGeom prst="rect">
            <a:avLst/>
          </a:prstGeom>
          <a:noFill/>
        </p:spPr>
        <p:txBody>
          <a:bodyPr wrap="square" rtlCol="0">
            <a:spAutoFit/>
          </a:bodyPr>
          <a:lstStyle/>
          <a:p>
            <a:pPr algn="ctr"/>
            <a:r>
              <a:rPr lang="en-US" sz="2800" dirty="0"/>
              <a:t>Thalamus</a:t>
            </a:r>
          </a:p>
        </p:txBody>
      </p:sp>
      <p:sp>
        <p:nvSpPr>
          <p:cNvPr id="16" name="TextBox 15">
            <a:extLst>
              <a:ext uri="{FF2B5EF4-FFF2-40B4-BE49-F238E27FC236}">
                <a16:creationId xmlns:a16="http://schemas.microsoft.com/office/drawing/2014/main" id="{E49EC294-ED6B-4818-9D76-91379E112169}"/>
              </a:ext>
            </a:extLst>
          </p:cNvPr>
          <p:cNvSpPr txBox="1"/>
          <p:nvPr/>
        </p:nvSpPr>
        <p:spPr>
          <a:xfrm>
            <a:off x="4901674" y="2605521"/>
            <a:ext cx="2388649" cy="523220"/>
          </a:xfrm>
          <a:prstGeom prst="rect">
            <a:avLst/>
          </a:prstGeom>
          <a:noFill/>
        </p:spPr>
        <p:txBody>
          <a:bodyPr wrap="square" rtlCol="0">
            <a:spAutoFit/>
          </a:bodyPr>
          <a:lstStyle/>
          <a:p>
            <a:pPr algn="ctr"/>
            <a:r>
              <a:rPr lang="en-US" sz="2800" dirty="0"/>
              <a:t>Limbic system</a:t>
            </a:r>
          </a:p>
        </p:txBody>
      </p:sp>
      <p:sp>
        <p:nvSpPr>
          <p:cNvPr id="17" name="TextBox 16">
            <a:extLst>
              <a:ext uri="{FF2B5EF4-FFF2-40B4-BE49-F238E27FC236}">
                <a16:creationId xmlns:a16="http://schemas.microsoft.com/office/drawing/2014/main" id="{C9D8FBAC-D6DD-4835-85B8-DEFE69DAA5F1}"/>
              </a:ext>
            </a:extLst>
          </p:cNvPr>
          <p:cNvSpPr txBox="1"/>
          <p:nvPr/>
        </p:nvSpPr>
        <p:spPr>
          <a:xfrm>
            <a:off x="2513025" y="3460580"/>
            <a:ext cx="2388649" cy="523220"/>
          </a:xfrm>
          <a:prstGeom prst="rect">
            <a:avLst/>
          </a:prstGeom>
          <a:noFill/>
        </p:spPr>
        <p:txBody>
          <a:bodyPr wrap="square" rtlCol="0">
            <a:spAutoFit/>
          </a:bodyPr>
          <a:lstStyle/>
          <a:p>
            <a:pPr algn="ctr"/>
            <a:r>
              <a:rPr lang="en-US" sz="2800" dirty="0"/>
              <a:t>Hippocampus</a:t>
            </a:r>
          </a:p>
        </p:txBody>
      </p:sp>
      <p:sp>
        <p:nvSpPr>
          <p:cNvPr id="18" name="TextBox 17">
            <a:extLst>
              <a:ext uri="{FF2B5EF4-FFF2-40B4-BE49-F238E27FC236}">
                <a16:creationId xmlns:a16="http://schemas.microsoft.com/office/drawing/2014/main" id="{406A93FE-278B-4D73-BD03-F1E665263CD6}"/>
              </a:ext>
            </a:extLst>
          </p:cNvPr>
          <p:cNvSpPr txBox="1"/>
          <p:nvPr/>
        </p:nvSpPr>
        <p:spPr>
          <a:xfrm>
            <a:off x="4901674" y="3467650"/>
            <a:ext cx="2388649" cy="523220"/>
          </a:xfrm>
          <a:prstGeom prst="rect">
            <a:avLst/>
          </a:prstGeom>
          <a:noFill/>
        </p:spPr>
        <p:txBody>
          <a:bodyPr wrap="square" rtlCol="0">
            <a:spAutoFit/>
          </a:bodyPr>
          <a:lstStyle/>
          <a:p>
            <a:pPr algn="ctr"/>
            <a:r>
              <a:rPr lang="en-US" sz="2800" dirty="0"/>
              <a:t>Amygdala</a:t>
            </a:r>
          </a:p>
        </p:txBody>
      </p:sp>
      <p:sp>
        <p:nvSpPr>
          <p:cNvPr id="19" name="TextBox 18">
            <a:extLst>
              <a:ext uri="{FF2B5EF4-FFF2-40B4-BE49-F238E27FC236}">
                <a16:creationId xmlns:a16="http://schemas.microsoft.com/office/drawing/2014/main" id="{BA20552C-1619-4F40-BD6A-C372AB762407}"/>
              </a:ext>
            </a:extLst>
          </p:cNvPr>
          <p:cNvSpPr txBox="1"/>
          <p:nvPr/>
        </p:nvSpPr>
        <p:spPr>
          <a:xfrm>
            <a:off x="7290323" y="3467650"/>
            <a:ext cx="2388649" cy="523220"/>
          </a:xfrm>
          <a:prstGeom prst="rect">
            <a:avLst/>
          </a:prstGeom>
          <a:noFill/>
        </p:spPr>
        <p:txBody>
          <a:bodyPr wrap="square" rtlCol="0">
            <a:spAutoFit/>
          </a:bodyPr>
          <a:lstStyle/>
          <a:p>
            <a:pPr algn="ctr"/>
            <a:r>
              <a:rPr lang="en-US" sz="2800" dirty="0"/>
              <a:t>Hypothalamus</a:t>
            </a:r>
          </a:p>
        </p:txBody>
      </p:sp>
      <p:cxnSp>
        <p:nvCxnSpPr>
          <p:cNvPr id="20" name="Straight Arrow Connector 19">
            <a:extLst>
              <a:ext uri="{FF2B5EF4-FFF2-40B4-BE49-F238E27FC236}">
                <a16:creationId xmlns:a16="http://schemas.microsoft.com/office/drawing/2014/main" id="{7EDC0D22-037F-4603-A5D5-D832FA115FAE}"/>
              </a:ext>
            </a:extLst>
          </p:cNvPr>
          <p:cNvCxnSpPr>
            <a:cxnSpLocks/>
            <a:stCxn id="16" idx="1"/>
          </p:cNvCxnSpPr>
          <p:nvPr/>
        </p:nvCxnSpPr>
        <p:spPr>
          <a:xfrm flipH="1">
            <a:off x="3578482" y="2867131"/>
            <a:ext cx="1323192" cy="665440"/>
          </a:xfrm>
          <a:prstGeom prst="straightConnector1">
            <a:avLst/>
          </a:prstGeom>
          <a:ln w="117475" cap="rnd">
            <a:solidFill>
              <a:schemeClr val="accent6">
                <a:lumMod val="60000"/>
                <a:lumOff val="4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31D16C6-6D2F-4CDE-9C5E-C38B3AD11206}"/>
              </a:ext>
            </a:extLst>
          </p:cNvPr>
          <p:cNvCxnSpPr>
            <a:cxnSpLocks/>
          </p:cNvCxnSpPr>
          <p:nvPr/>
        </p:nvCxnSpPr>
        <p:spPr>
          <a:xfrm>
            <a:off x="6092410" y="3036752"/>
            <a:ext cx="0" cy="593449"/>
          </a:xfrm>
          <a:prstGeom prst="straightConnector1">
            <a:avLst/>
          </a:prstGeom>
          <a:ln w="117475" cap="rnd">
            <a:solidFill>
              <a:schemeClr val="accent6">
                <a:lumMod val="60000"/>
                <a:lumOff val="4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EFE381E-A79A-4718-95F2-7334D352992B}"/>
              </a:ext>
            </a:extLst>
          </p:cNvPr>
          <p:cNvCxnSpPr>
            <a:cxnSpLocks/>
            <a:stCxn id="16" idx="3"/>
            <a:endCxn id="19" idx="0"/>
          </p:cNvCxnSpPr>
          <p:nvPr/>
        </p:nvCxnSpPr>
        <p:spPr>
          <a:xfrm>
            <a:off x="7290323" y="2867131"/>
            <a:ext cx="1194325" cy="600519"/>
          </a:xfrm>
          <a:prstGeom prst="straightConnector1">
            <a:avLst/>
          </a:prstGeom>
          <a:ln w="117475" cap="rnd">
            <a:solidFill>
              <a:schemeClr val="accent6">
                <a:lumMod val="60000"/>
                <a:lumOff val="40000"/>
              </a:schemeClr>
            </a:solidFill>
            <a:tailEnd type="stealth"/>
          </a:ln>
        </p:spPr>
        <p:style>
          <a:lnRef idx="1">
            <a:schemeClr val="accent1"/>
          </a:lnRef>
          <a:fillRef idx="0">
            <a:schemeClr val="accent1"/>
          </a:fillRef>
          <a:effectRef idx="0">
            <a:schemeClr val="accent1"/>
          </a:effectRef>
          <a:fontRef idx="minor">
            <a:schemeClr val="tx1"/>
          </a:fontRef>
        </p:style>
      </p:cxnSp>
      <p:pic>
        <p:nvPicPr>
          <p:cNvPr id="31" name="Graphic 30" descr="Brain">
            <a:extLst>
              <a:ext uri="{FF2B5EF4-FFF2-40B4-BE49-F238E27FC236}">
                <a16:creationId xmlns:a16="http://schemas.microsoft.com/office/drawing/2014/main" id="{470320DC-17A5-4CF6-96CB-4F5683419A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03621" y="3981548"/>
            <a:ext cx="1407458" cy="1407458"/>
          </a:xfrm>
          <a:prstGeom prst="rect">
            <a:avLst/>
          </a:prstGeom>
        </p:spPr>
      </p:pic>
      <p:pic>
        <p:nvPicPr>
          <p:cNvPr id="32" name="Graphic 31" descr="Smiling face with no fill">
            <a:extLst>
              <a:ext uri="{FF2B5EF4-FFF2-40B4-BE49-F238E27FC236}">
                <a16:creationId xmlns:a16="http://schemas.microsoft.com/office/drawing/2014/main" id="{60397720-487B-41D4-8067-7B98D02792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2410" y="4055611"/>
            <a:ext cx="914400" cy="914400"/>
          </a:xfrm>
          <a:prstGeom prst="rect">
            <a:avLst/>
          </a:prstGeom>
        </p:spPr>
      </p:pic>
      <p:pic>
        <p:nvPicPr>
          <p:cNvPr id="34" name="Graphic 33" descr="Sad face with no fill">
            <a:extLst>
              <a:ext uri="{FF2B5EF4-FFF2-40B4-BE49-F238E27FC236}">
                <a16:creationId xmlns:a16="http://schemas.microsoft.com/office/drawing/2014/main" id="{22040141-7B2B-4BC1-8B9F-34D5FBC954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84956" y="4055611"/>
            <a:ext cx="914400" cy="914400"/>
          </a:xfrm>
          <a:prstGeom prst="rect">
            <a:avLst/>
          </a:prstGeom>
        </p:spPr>
      </p:pic>
      <p:pic>
        <p:nvPicPr>
          <p:cNvPr id="36" name="Graphic 35" descr="Whole pizza">
            <a:extLst>
              <a:ext uri="{FF2B5EF4-FFF2-40B4-BE49-F238E27FC236}">
                <a16:creationId xmlns:a16="http://schemas.microsoft.com/office/drawing/2014/main" id="{87337E88-5474-4264-8F74-35D52503B4A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780918" y="3989869"/>
            <a:ext cx="1407458" cy="1407458"/>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Midbrain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B06301F-FD87-4D2B-AE31-20FF0210B71B}"/>
              </a:ext>
            </a:extLst>
          </p:cNvPr>
          <p:cNvSpPr txBox="1"/>
          <p:nvPr/>
        </p:nvSpPr>
        <p:spPr>
          <a:xfrm>
            <a:off x="4380155" y="1612191"/>
            <a:ext cx="3431689" cy="523220"/>
          </a:xfrm>
          <a:prstGeom prst="rect">
            <a:avLst/>
          </a:prstGeom>
          <a:noFill/>
        </p:spPr>
        <p:txBody>
          <a:bodyPr wrap="square" rtlCol="0">
            <a:spAutoFit/>
          </a:bodyPr>
          <a:lstStyle/>
          <a:p>
            <a:pPr algn="ctr"/>
            <a:r>
              <a:rPr lang="en-US" sz="2800" dirty="0"/>
              <a:t>Reticular formation</a:t>
            </a:r>
          </a:p>
        </p:txBody>
      </p:sp>
      <p:grpSp>
        <p:nvGrpSpPr>
          <p:cNvPr id="13" name="Group 12">
            <a:extLst>
              <a:ext uri="{FF2B5EF4-FFF2-40B4-BE49-F238E27FC236}">
                <a16:creationId xmlns:a16="http://schemas.microsoft.com/office/drawing/2014/main" id="{2F93A85D-8232-4243-B983-43C8462EDF78}"/>
              </a:ext>
            </a:extLst>
          </p:cNvPr>
          <p:cNvGrpSpPr/>
          <p:nvPr/>
        </p:nvGrpSpPr>
        <p:grpSpPr>
          <a:xfrm>
            <a:off x="3635195" y="2743173"/>
            <a:ext cx="1489919" cy="1294355"/>
            <a:chOff x="1149290" y="3617528"/>
            <a:chExt cx="2080340" cy="1617913"/>
          </a:xfrm>
          <a:solidFill>
            <a:schemeClr val="tx2"/>
          </a:solidFill>
        </p:grpSpPr>
        <p:sp>
          <p:nvSpPr>
            <p:cNvPr id="14" name="Rectangle 13">
              <a:extLst>
                <a:ext uri="{FF2B5EF4-FFF2-40B4-BE49-F238E27FC236}">
                  <a16:creationId xmlns:a16="http://schemas.microsoft.com/office/drawing/2014/main" id="{152FB6B5-C78C-4C87-97E1-14B9B2B3740C}"/>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280CF06D-0D7A-4BA7-B296-A9BB7E6454AF}"/>
                </a:ext>
              </a:extLst>
            </p:cNvPr>
            <p:cNvSpPr txBox="1"/>
            <p:nvPr/>
          </p:nvSpPr>
          <p:spPr>
            <a:xfrm>
              <a:off x="1357203" y="4062982"/>
              <a:ext cx="1664515" cy="730955"/>
            </a:xfrm>
            <a:prstGeom prst="rect">
              <a:avLst/>
            </a:prstGeom>
            <a:grpFill/>
          </p:spPr>
          <p:txBody>
            <a:bodyPr wrap="square" rtlCol="0" anchor="ctr">
              <a:spAutoFit/>
            </a:bodyPr>
            <a:lstStyle/>
            <a:p>
              <a:pPr algn="ctr"/>
              <a:r>
                <a:rPr lang="en-US" sz="3200" dirty="0">
                  <a:solidFill>
                    <a:srgbClr val="00B0F0"/>
                  </a:solidFill>
                </a:rPr>
                <a:t>SLEEP</a:t>
              </a:r>
            </a:p>
          </p:txBody>
        </p:sp>
      </p:grpSp>
      <p:grpSp>
        <p:nvGrpSpPr>
          <p:cNvPr id="16" name="Group 15">
            <a:extLst>
              <a:ext uri="{FF2B5EF4-FFF2-40B4-BE49-F238E27FC236}">
                <a16:creationId xmlns:a16="http://schemas.microsoft.com/office/drawing/2014/main" id="{7AF3F560-C28B-4D94-B17D-BC339BBE0AE4}"/>
              </a:ext>
            </a:extLst>
          </p:cNvPr>
          <p:cNvGrpSpPr/>
          <p:nvPr/>
        </p:nvGrpSpPr>
        <p:grpSpPr>
          <a:xfrm>
            <a:off x="7066888" y="2743172"/>
            <a:ext cx="2238481" cy="1294355"/>
            <a:chOff x="1149290" y="3617528"/>
            <a:chExt cx="2080340" cy="1617913"/>
          </a:xfrm>
          <a:solidFill>
            <a:schemeClr val="tx2"/>
          </a:solidFill>
        </p:grpSpPr>
        <p:sp>
          <p:nvSpPr>
            <p:cNvPr id="17" name="Rectangle 16">
              <a:extLst>
                <a:ext uri="{FF2B5EF4-FFF2-40B4-BE49-F238E27FC236}">
                  <a16:creationId xmlns:a16="http://schemas.microsoft.com/office/drawing/2014/main" id="{C26CD9EE-D3BF-479E-B1EE-C9FD9171004A}"/>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5BA60130-FA87-4BA9-B64E-6258D05B6258}"/>
                </a:ext>
              </a:extLst>
            </p:cNvPr>
            <p:cNvSpPr txBox="1"/>
            <p:nvPr/>
          </p:nvSpPr>
          <p:spPr>
            <a:xfrm>
              <a:off x="1357203" y="3755212"/>
              <a:ext cx="1664515" cy="1346497"/>
            </a:xfrm>
            <a:prstGeom prst="rect">
              <a:avLst/>
            </a:prstGeom>
            <a:grpFill/>
          </p:spPr>
          <p:txBody>
            <a:bodyPr wrap="square" rtlCol="0" anchor="ctr">
              <a:spAutoFit/>
            </a:bodyPr>
            <a:lstStyle/>
            <a:p>
              <a:pPr algn="ctr"/>
              <a:r>
                <a:rPr lang="en-US" sz="3200" dirty="0">
                  <a:solidFill>
                    <a:srgbClr val="00B0F0"/>
                  </a:solidFill>
                </a:rPr>
                <a:t>AROUSAL</a:t>
              </a:r>
            </a:p>
          </p:txBody>
        </p:sp>
      </p:grpSp>
    </p:spTree>
    <p:extLst>
      <p:ext uri="{BB962C8B-B14F-4D97-AF65-F5344CB8AC3E}">
        <p14:creationId xmlns:p14="http://schemas.microsoft.com/office/powerpoint/2010/main" val="3925676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Midbrain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3E6F1A5-8374-4100-AC8F-403F04A3CEFA}"/>
              </a:ext>
            </a:extLst>
          </p:cNvPr>
          <p:cNvGrpSpPr/>
          <p:nvPr/>
        </p:nvGrpSpPr>
        <p:grpSpPr>
          <a:xfrm>
            <a:off x="2436622" y="1527197"/>
            <a:ext cx="2651745" cy="1051354"/>
            <a:chOff x="1149290" y="3617528"/>
            <a:chExt cx="2080340" cy="1617913"/>
          </a:xfrm>
          <a:solidFill>
            <a:srgbClr val="627981"/>
          </a:solidFill>
        </p:grpSpPr>
        <p:sp>
          <p:nvSpPr>
            <p:cNvPr id="11" name="Rectangle 10">
              <a:extLst>
                <a:ext uri="{FF2B5EF4-FFF2-40B4-BE49-F238E27FC236}">
                  <a16:creationId xmlns:a16="http://schemas.microsoft.com/office/drawing/2014/main" id="{A11C7E0B-DBD6-4A66-998B-6319DB9B2A1B}"/>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300D6D76-4908-4B93-A6FD-001D6B6DB05C}"/>
                </a:ext>
              </a:extLst>
            </p:cNvPr>
            <p:cNvSpPr txBox="1"/>
            <p:nvPr/>
          </p:nvSpPr>
          <p:spPr>
            <a:xfrm>
              <a:off x="1357203" y="3755212"/>
              <a:ext cx="1664515" cy="1346497"/>
            </a:xfrm>
            <a:prstGeom prst="rect">
              <a:avLst/>
            </a:prstGeom>
            <a:grpFill/>
          </p:spPr>
          <p:txBody>
            <a:bodyPr wrap="square" rtlCol="0" anchor="ctr">
              <a:spAutoFit/>
            </a:bodyPr>
            <a:lstStyle/>
            <a:p>
              <a:pPr algn="ctr"/>
              <a:r>
                <a:rPr lang="en-US" sz="3200" dirty="0">
                  <a:solidFill>
                    <a:schemeClr val="bg1"/>
                  </a:solidFill>
                </a:rPr>
                <a:t>Substantia </a:t>
              </a:r>
              <a:r>
                <a:rPr lang="en-US" sz="3200" dirty="0" err="1">
                  <a:solidFill>
                    <a:schemeClr val="bg1"/>
                  </a:solidFill>
                </a:rPr>
                <a:t>nigra</a:t>
              </a:r>
              <a:endParaRPr lang="en-US" sz="3200" dirty="0">
                <a:solidFill>
                  <a:schemeClr val="bg1"/>
                </a:solidFill>
              </a:endParaRPr>
            </a:p>
          </p:txBody>
        </p:sp>
      </p:grpSp>
      <p:grpSp>
        <p:nvGrpSpPr>
          <p:cNvPr id="13" name="Group 12">
            <a:extLst>
              <a:ext uri="{FF2B5EF4-FFF2-40B4-BE49-F238E27FC236}">
                <a16:creationId xmlns:a16="http://schemas.microsoft.com/office/drawing/2014/main" id="{6C0DD9E7-87DE-48DF-9E6D-F5C97A82E87F}"/>
              </a:ext>
            </a:extLst>
          </p:cNvPr>
          <p:cNvGrpSpPr/>
          <p:nvPr/>
        </p:nvGrpSpPr>
        <p:grpSpPr>
          <a:xfrm>
            <a:off x="6838613" y="1193950"/>
            <a:ext cx="2651745" cy="1717848"/>
            <a:chOff x="1149290" y="3099888"/>
            <a:chExt cx="2080340" cy="2643571"/>
          </a:xfrm>
          <a:solidFill>
            <a:srgbClr val="627981"/>
          </a:solidFill>
        </p:grpSpPr>
        <p:sp>
          <p:nvSpPr>
            <p:cNvPr id="14" name="Rectangle 13">
              <a:extLst>
                <a:ext uri="{FF2B5EF4-FFF2-40B4-BE49-F238E27FC236}">
                  <a16:creationId xmlns:a16="http://schemas.microsoft.com/office/drawing/2014/main" id="{6B52EB44-88C2-47DB-910B-D74BE6968C56}"/>
                </a:ext>
              </a:extLst>
            </p:cNvPr>
            <p:cNvSpPr/>
            <p:nvPr/>
          </p:nvSpPr>
          <p:spPr>
            <a:xfrm>
              <a:off x="1149290" y="3099888"/>
              <a:ext cx="2080340" cy="26435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1F29E6AB-FF84-424D-A94A-F14263412C3B}"/>
                </a:ext>
              </a:extLst>
            </p:cNvPr>
            <p:cNvSpPr txBox="1"/>
            <p:nvPr/>
          </p:nvSpPr>
          <p:spPr>
            <a:xfrm>
              <a:off x="1357203" y="3220697"/>
              <a:ext cx="1664515" cy="2415527"/>
            </a:xfrm>
            <a:prstGeom prst="rect">
              <a:avLst/>
            </a:prstGeom>
            <a:grpFill/>
          </p:spPr>
          <p:txBody>
            <a:bodyPr wrap="square" rtlCol="0" anchor="ctr">
              <a:spAutoFit/>
            </a:bodyPr>
            <a:lstStyle/>
            <a:p>
              <a:pPr algn="ctr"/>
              <a:r>
                <a:rPr lang="en-US" sz="3200" dirty="0">
                  <a:solidFill>
                    <a:schemeClr val="bg1"/>
                  </a:solidFill>
                </a:rPr>
                <a:t>Ventral tegmental area</a:t>
              </a:r>
            </a:p>
          </p:txBody>
        </p:sp>
      </p:grpSp>
      <p:pic>
        <p:nvPicPr>
          <p:cNvPr id="5" name="Graphic 4" descr="Trophy">
            <a:extLst>
              <a:ext uri="{FF2B5EF4-FFF2-40B4-BE49-F238E27FC236}">
                <a16:creationId xmlns:a16="http://schemas.microsoft.com/office/drawing/2014/main" id="{453428D9-3C62-43FA-A958-F3CD484D88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23779" y="3511426"/>
            <a:ext cx="1944441" cy="1944441"/>
          </a:xfrm>
          <a:prstGeom prst="rect">
            <a:avLst/>
          </a:prstGeom>
        </p:spPr>
      </p:pic>
      <p:pic>
        <p:nvPicPr>
          <p:cNvPr id="7" name="Graphic 6" descr="Crying face with no fill">
            <a:extLst>
              <a:ext uri="{FF2B5EF4-FFF2-40B4-BE49-F238E27FC236}">
                <a16:creationId xmlns:a16="http://schemas.microsoft.com/office/drawing/2014/main" id="{57CDC42E-B4C8-4E34-9E5E-D439EFEF5C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65491" y="2827531"/>
            <a:ext cx="1394006" cy="1394006"/>
          </a:xfrm>
          <a:prstGeom prst="rect">
            <a:avLst/>
          </a:prstGeom>
        </p:spPr>
      </p:pic>
      <p:pic>
        <p:nvPicPr>
          <p:cNvPr id="17" name="Graphic 16" descr="Angry face with no fill">
            <a:extLst>
              <a:ext uri="{FF2B5EF4-FFF2-40B4-BE49-F238E27FC236}">
                <a16:creationId xmlns:a16="http://schemas.microsoft.com/office/drawing/2014/main" id="{AC9DAE20-47F9-4E11-9E3A-1EFC6214A7F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65492" y="4155325"/>
            <a:ext cx="1394005" cy="1394005"/>
          </a:xfrm>
          <a:prstGeom prst="rect">
            <a:avLst/>
          </a:prstGeom>
        </p:spPr>
      </p:pic>
      <p:pic>
        <p:nvPicPr>
          <p:cNvPr id="19" name="Graphic 18" descr="Beer">
            <a:extLst>
              <a:ext uri="{FF2B5EF4-FFF2-40B4-BE49-F238E27FC236}">
                <a16:creationId xmlns:a16="http://schemas.microsoft.com/office/drawing/2014/main" id="{D8755371-93B8-4F52-BC9C-0D1A974275D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164485" y="3141397"/>
            <a:ext cx="1325873" cy="1325873"/>
          </a:xfrm>
          <a:prstGeom prst="rect">
            <a:avLst/>
          </a:prstGeom>
        </p:spPr>
      </p:pic>
      <p:pic>
        <p:nvPicPr>
          <p:cNvPr id="21" name="Graphic 20" descr="Smoking">
            <a:extLst>
              <a:ext uri="{FF2B5EF4-FFF2-40B4-BE49-F238E27FC236}">
                <a16:creationId xmlns:a16="http://schemas.microsoft.com/office/drawing/2014/main" id="{46C99875-B7C6-4507-A568-B593B35F31C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7161369" y="3804334"/>
            <a:ext cx="1673152" cy="1673152"/>
          </a:xfrm>
          <a:prstGeom prst="rect">
            <a:avLst/>
          </a:prstGeom>
        </p:spPr>
      </p:pic>
      <p:cxnSp>
        <p:nvCxnSpPr>
          <p:cNvPr id="24" name="Straight Arrow Connector 23">
            <a:extLst>
              <a:ext uri="{FF2B5EF4-FFF2-40B4-BE49-F238E27FC236}">
                <a16:creationId xmlns:a16="http://schemas.microsoft.com/office/drawing/2014/main" id="{388493FD-CF30-4B21-80B4-6F558F30052A}"/>
              </a:ext>
            </a:extLst>
          </p:cNvPr>
          <p:cNvCxnSpPr>
            <a:cxnSpLocks/>
          </p:cNvCxnSpPr>
          <p:nvPr/>
        </p:nvCxnSpPr>
        <p:spPr>
          <a:xfrm>
            <a:off x="4027516" y="2702675"/>
            <a:ext cx="1437369" cy="987198"/>
          </a:xfrm>
          <a:prstGeom prst="straightConnector1">
            <a:avLst/>
          </a:prstGeom>
          <a:ln w="117475" cap="rnd">
            <a:solidFill>
              <a:schemeClr val="accent6">
                <a:lumMod val="60000"/>
                <a:lumOff val="4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E8E9AA5D-C9DD-430B-88F7-38F5344DFA09}"/>
              </a:ext>
            </a:extLst>
          </p:cNvPr>
          <p:cNvCxnSpPr>
            <a:cxnSpLocks/>
          </p:cNvCxnSpPr>
          <p:nvPr/>
        </p:nvCxnSpPr>
        <p:spPr>
          <a:xfrm flipH="1">
            <a:off x="6699350" y="3005261"/>
            <a:ext cx="1465135" cy="684612"/>
          </a:xfrm>
          <a:prstGeom prst="straightConnector1">
            <a:avLst/>
          </a:prstGeom>
          <a:ln w="117475" cap="rnd">
            <a:solidFill>
              <a:schemeClr val="accent6">
                <a:lumMod val="60000"/>
                <a:lumOff val="40000"/>
              </a:schemeClr>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117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Hindbrain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386B3E46-C937-4909-9890-5267FEC784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6662" y="1847850"/>
            <a:ext cx="4638675" cy="3162300"/>
          </a:xfrm>
          <a:prstGeom prst="rect">
            <a:avLst/>
          </a:prstGeom>
        </p:spPr>
      </p:pic>
      <p:cxnSp>
        <p:nvCxnSpPr>
          <p:cNvPr id="10" name="Straight Arrow Connector 9">
            <a:extLst>
              <a:ext uri="{FF2B5EF4-FFF2-40B4-BE49-F238E27FC236}">
                <a16:creationId xmlns:a16="http://schemas.microsoft.com/office/drawing/2014/main" id="{E89A8A4D-F85A-4DF7-B235-3A99CE7423EF}"/>
              </a:ext>
            </a:extLst>
          </p:cNvPr>
          <p:cNvCxnSpPr>
            <a:cxnSpLocks/>
          </p:cNvCxnSpPr>
          <p:nvPr/>
        </p:nvCxnSpPr>
        <p:spPr>
          <a:xfrm flipV="1">
            <a:off x="5346551" y="4001846"/>
            <a:ext cx="871369" cy="828338"/>
          </a:xfrm>
          <a:prstGeom prst="straightConnector1">
            <a:avLst/>
          </a:prstGeom>
          <a:ln w="117475" cap="rnd">
            <a:solidFill>
              <a:srgbClr val="FF0066"/>
            </a:solidFill>
            <a:tailEnd type="stealth"/>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15C2B15-8252-4DE4-9641-9B8B24287720}"/>
              </a:ext>
            </a:extLst>
          </p:cNvPr>
          <p:cNvCxnSpPr>
            <a:cxnSpLocks/>
          </p:cNvCxnSpPr>
          <p:nvPr/>
        </p:nvCxnSpPr>
        <p:spPr>
          <a:xfrm flipV="1">
            <a:off x="5905948" y="4416015"/>
            <a:ext cx="464372" cy="844474"/>
          </a:xfrm>
          <a:prstGeom prst="straightConnector1">
            <a:avLst/>
          </a:prstGeom>
          <a:ln w="117475" cap="rnd">
            <a:solidFill>
              <a:srgbClr val="FF0066"/>
            </a:solidFill>
            <a:tailEnd type="stealth"/>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1E1EE85-2FCF-4839-A180-FC8DA78A2EBB}"/>
              </a:ext>
            </a:extLst>
          </p:cNvPr>
          <p:cNvCxnSpPr>
            <a:cxnSpLocks/>
          </p:cNvCxnSpPr>
          <p:nvPr/>
        </p:nvCxnSpPr>
        <p:spPr>
          <a:xfrm flipH="1" flipV="1">
            <a:off x="6777317" y="4001846"/>
            <a:ext cx="785309" cy="662313"/>
          </a:xfrm>
          <a:prstGeom prst="straightConnector1">
            <a:avLst/>
          </a:prstGeom>
          <a:ln w="117475" cap="rnd">
            <a:solidFill>
              <a:srgbClr val="FF0066"/>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3061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Brain Imaging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Brain">
            <a:extLst>
              <a:ext uri="{FF2B5EF4-FFF2-40B4-BE49-F238E27FC236}">
                <a16:creationId xmlns:a16="http://schemas.microsoft.com/office/drawing/2014/main" id="{73C9CFFA-1023-44F3-8E45-DB9589E1B7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2029" y="2654547"/>
            <a:ext cx="2587940" cy="2587940"/>
          </a:xfrm>
          <a:prstGeom prst="rect">
            <a:avLst/>
          </a:prstGeom>
        </p:spPr>
      </p:pic>
      <p:sp>
        <p:nvSpPr>
          <p:cNvPr id="11" name="TextBox 10">
            <a:extLst>
              <a:ext uri="{FF2B5EF4-FFF2-40B4-BE49-F238E27FC236}">
                <a16:creationId xmlns:a16="http://schemas.microsoft.com/office/drawing/2014/main" id="{E78A8EB5-3734-43A5-8B38-D5CA544804C0}"/>
              </a:ext>
            </a:extLst>
          </p:cNvPr>
          <p:cNvSpPr txBox="1"/>
          <p:nvPr/>
        </p:nvSpPr>
        <p:spPr>
          <a:xfrm>
            <a:off x="1584234" y="1880258"/>
            <a:ext cx="3431689" cy="523220"/>
          </a:xfrm>
          <a:prstGeom prst="rect">
            <a:avLst/>
          </a:prstGeom>
          <a:noFill/>
        </p:spPr>
        <p:txBody>
          <a:bodyPr wrap="square" rtlCol="0">
            <a:spAutoFit/>
          </a:bodyPr>
          <a:lstStyle/>
          <a:p>
            <a:pPr algn="ctr"/>
            <a:r>
              <a:rPr lang="en-US" sz="2800" dirty="0"/>
              <a:t>Radiation</a:t>
            </a:r>
          </a:p>
        </p:txBody>
      </p:sp>
      <p:sp>
        <p:nvSpPr>
          <p:cNvPr id="14" name="TextBox 13">
            <a:extLst>
              <a:ext uri="{FF2B5EF4-FFF2-40B4-BE49-F238E27FC236}">
                <a16:creationId xmlns:a16="http://schemas.microsoft.com/office/drawing/2014/main" id="{A84D30D7-953B-4909-888E-8406B12BDD34}"/>
              </a:ext>
            </a:extLst>
          </p:cNvPr>
          <p:cNvSpPr txBox="1"/>
          <p:nvPr/>
        </p:nvSpPr>
        <p:spPr>
          <a:xfrm>
            <a:off x="4380155" y="1864114"/>
            <a:ext cx="3431689" cy="523220"/>
          </a:xfrm>
          <a:prstGeom prst="rect">
            <a:avLst/>
          </a:prstGeom>
          <a:noFill/>
        </p:spPr>
        <p:txBody>
          <a:bodyPr wrap="square" rtlCol="0">
            <a:spAutoFit/>
          </a:bodyPr>
          <a:lstStyle/>
          <a:p>
            <a:pPr algn="ctr"/>
            <a:r>
              <a:rPr lang="en-US" sz="2800" dirty="0"/>
              <a:t>Magnetic Fields</a:t>
            </a:r>
          </a:p>
        </p:txBody>
      </p:sp>
      <p:sp>
        <p:nvSpPr>
          <p:cNvPr id="15" name="TextBox 14">
            <a:extLst>
              <a:ext uri="{FF2B5EF4-FFF2-40B4-BE49-F238E27FC236}">
                <a16:creationId xmlns:a16="http://schemas.microsoft.com/office/drawing/2014/main" id="{AEECD7A6-38DC-4C79-A2BB-15435C2644FC}"/>
              </a:ext>
            </a:extLst>
          </p:cNvPr>
          <p:cNvSpPr txBox="1"/>
          <p:nvPr/>
        </p:nvSpPr>
        <p:spPr>
          <a:xfrm>
            <a:off x="7811844" y="1847970"/>
            <a:ext cx="3431689" cy="523220"/>
          </a:xfrm>
          <a:prstGeom prst="rect">
            <a:avLst/>
          </a:prstGeom>
          <a:noFill/>
        </p:spPr>
        <p:txBody>
          <a:bodyPr wrap="square" rtlCol="0">
            <a:spAutoFit/>
          </a:bodyPr>
          <a:lstStyle/>
          <a:p>
            <a:pPr algn="ctr"/>
            <a:r>
              <a:rPr lang="en-US" sz="2800" dirty="0"/>
              <a:t>Electrical Activity</a:t>
            </a:r>
          </a:p>
        </p:txBody>
      </p:sp>
    </p:spTree>
    <p:extLst>
      <p:ext uri="{BB962C8B-B14F-4D97-AF65-F5344CB8AC3E}">
        <p14:creationId xmlns:p14="http://schemas.microsoft.com/office/powerpoint/2010/main" val="1273047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Radiation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CD028E0-587B-4421-903D-5CB22C30E1C2}"/>
              </a:ext>
            </a:extLst>
          </p:cNvPr>
          <p:cNvSpPr txBox="1"/>
          <p:nvPr/>
        </p:nvSpPr>
        <p:spPr>
          <a:xfrm>
            <a:off x="6096000" y="1968112"/>
            <a:ext cx="3431689" cy="954107"/>
          </a:xfrm>
          <a:prstGeom prst="rect">
            <a:avLst/>
          </a:prstGeom>
          <a:noFill/>
        </p:spPr>
        <p:txBody>
          <a:bodyPr wrap="square" rtlCol="0">
            <a:spAutoFit/>
          </a:bodyPr>
          <a:lstStyle/>
          <a:p>
            <a:pPr algn="ctr"/>
            <a:r>
              <a:rPr lang="en-US" sz="2800" dirty="0">
                <a:solidFill>
                  <a:srgbClr val="92D050"/>
                </a:solidFill>
              </a:rPr>
              <a:t>Positron emission tomography</a:t>
            </a:r>
          </a:p>
        </p:txBody>
      </p:sp>
      <p:sp>
        <p:nvSpPr>
          <p:cNvPr id="11" name="TextBox 10">
            <a:extLst>
              <a:ext uri="{FF2B5EF4-FFF2-40B4-BE49-F238E27FC236}">
                <a16:creationId xmlns:a16="http://schemas.microsoft.com/office/drawing/2014/main" id="{29FF3349-CC14-4CD2-A462-B0FB94B55AFE}"/>
              </a:ext>
            </a:extLst>
          </p:cNvPr>
          <p:cNvSpPr txBox="1"/>
          <p:nvPr/>
        </p:nvSpPr>
        <p:spPr>
          <a:xfrm>
            <a:off x="2392850" y="1968112"/>
            <a:ext cx="3431689" cy="954107"/>
          </a:xfrm>
          <a:prstGeom prst="rect">
            <a:avLst/>
          </a:prstGeom>
          <a:noFill/>
        </p:spPr>
        <p:txBody>
          <a:bodyPr wrap="square" rtlCol="0">
            <a:spAutoFit/>
          </a:bodyPr>
          <a:lstStyle/>
          <a:p>
            <a:pPr algn="ctr"/>
            <a:r>
              <a:rPr lang="en-US" sz="2800" dirty="0">
                <a:solidFill>
                  <a:srgbClr val="FFC000"/>
                </a:solidFill>
              </a:rPr>
              <a:t>Computerized tomography</a:t>
            </a:r>
          </a:p>
        </p:txBody>
      </p:sp>
      <p:pic>
        <p:nvPicPr>
          <p:cNvPr id="5" name="Picture 4">
            <a:extLst>
              <a:ext uri="{FF2B5EF4-FFF2-40B4-BE49-F238E27FC236}">
                <a16:creationId xmlns:a16="http://schemas.microsoft.com/office/drawing/2014/main" id="{64A1D6EC-C0EA-4931-85CD-1E02751771AE}"/>
              </a:ext>
            </a:extLst>
          </p:cNvPr>
          <p:cNvPicPr>
            <a:picLocks noChangeAspect="1"/>
          </p:cNvPicPr>
          <p:nvPr/>
        </p:nvPicPr>
        <p:blipFill rotWithShape="1">
          <a:blip r:embed="rId3">
            <a:extLst>
              <a:ext uri="{28A0092B-C50C-407E-A947-70E740481C1C}">
                <a14:useLocalDpi xmlns:a14="http://schemas.microsoft.com/office/drawing/2010/main" val="0"/>
              </a:ext>
            </a:extLst>
          </a:blip>
          <a:srcRect r="57835" b="16325"/>
          <a:stretch/>
        </p:blipFill>
        <p:spPr>
          <a:xfrm>
            <a:off x="3099626" y="3029413"/>
            <a:ext cx="2018135" cy="2256889"/>
          </a:xfrm>
          <a:prstGeom prst="rect">
            <a:avLst/>
          </a:prstGeom>
        </p:spPr>
      </p:pic>
      <p:pic>
        <p:nvPicPr>
          <p:cNvPr id="7" name="Picture 6" descr="A close up of a logo&#10;&#10;Description automatically generated">
            <a:extLst>
              <a:ext uri="{FF2B5EF4-FFF2-40B4-BE49-F238E27FC236}">
                <a16:creationId xmlns:a16="http://schemas.microsoft.com/office/drawing/2014/main" id="{7DA77CED-03ED-40E8-90CC-2FDC94E9B2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25737" y="3021102"/>
            <a:ext cx="1777199" cy="2265200"/>
          </a:xfrm>
          <a:prstGeom prst="rect">
            <a:avLst/>
          </a:prstGeom>
        </p:spPr>
      </p:pic>
    </p:spTree>
    <p:extLst>
      <p:ext uri="{BB962C8B-B14F-4D97-AF65-F5344CB8AC3E}">
        <p14:creationId xmlns:p14="http://schemas.microsoft.com/office/powerpoint/2010/main" val="1657746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Central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Brain">
            <a:extLst>
              <a:ext uri="{FF2B5EF4-FFF2-40B4-BE49-F238E27FC236}">
                <a16:creationId xmlns:a16="http://schemas.microsoft.com/office/drawing/2014/main" id="{CB8BDEF8-F8DD-439C-83F7-61D41B1877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08276" y="1601433"/>
            <a:ext cx="2287724" cy="2287724"/>
          </a:xfrm>
          <a:prstGeom prst="rect">
            <a:avLst/>
          </a:prstGeom>
        </p:spPr>
      </p:pic>
      <p:pic>
        <p:nvPicPr>
          <p:cNvPr id="9" name="Picture 8" descr="A close up of a lamp&#10;&#10;Description automatically generated">
            <a:extLst>
              <a:ext uri="{FF2B5EF4-FFF2-40B4-BE49-F238E27FC236}">
                <a16:creationId xmlns:a16="http://schemas.microsoft.com/office/drawing/2014/main" id="{6193E00B-C2DB-4304-BBB4-494DC9014B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7588" y="1508995"/>
            <a:ext cx="1914792" cy="2743583"/>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Magnetic Fields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022F2B3-C092-4CA1-B204-1A34ACD5C215}"/>
              </a:ext>
            </a:extLst>
          </p:cNvPr>
          <p:cNvSpPr txBox="1"/>
          <p:nvPr/>
        </p:nvSpPr>
        <p:spPr>
          <a:xfrm>
            <a:off x="1984060" y="1968112"/>
            <a:ext cx="3431689" cy="954107"/>
          </a:xfrm>
          <a:prstGeom prst="rect">
            <a:avLst/>
          </a:prstGeom>
          <a:noFill/>
        </p:spPr>
        <p:txBody>
          <a:bodyPr wrap="square" rtlCol="0">
            <a:spAutoFit/>
          </a:bodyPr>
          <a:lstStyle/>
          <a:p>
            <a:pPr algn="ctr"/>
            <a:r>
              <a:rPr lang="en-US" sz="2800" dirty="0">
                <a:solidFill>
                  <a:srgbClr val="FFC000"/>
                </a:solidFill>
              </a:rPr>
              <a:t>Magnetic resonance imaging</a:t>
            </a:r>
          </a:p>
        </p:txBody>
      </p:sp>
      <p:sp>
        <p:nvSpPr>
          <p:cNvPr id="10" name="TextBox 9">
            <a:extLst>
              <a:ext uri="{FF2B5EF4-FFF2-40B4-BE49-F238E27FC236}">
                <a16:creationId xmlns:a16="http://schemas.microsoft.com/office/drawing/2014/main" id="{21FAB58F-634E-49CB-BC26-2B5DA19E50B5}"/>
              </a:ext>
            </a:extLst>
          </p:cNvPr>
          <p:cNvSpPr txBox="1"/>
          <p:nvPr/>
        </p:nvSpPr>
        <p:spPr>
          <a:xfrm>
            <a:off x="6776253" y="1969410"/>
            <a:ext cx="3431689" cy="954107"/>
          </a:xfrm>
          <a:prstGeom prst="rect">
            <a:avLst/>
          </a:prstGeom>
          <a:noFill/>
        </p:spPr>
        <p:txBody>
          <a:bodyPr wrap="square" rtlCol="0">
            <a:spAutoFit/>
          </a:bodyPr>
          <a:lstStyle/>
          <a:p>
            <a:pPr algn="ctr"/>
            <a:r>
              <a:rPr lang="en-US" sz="2800" dirty="0">
                <a:solidFill>
                  <a:srgbClr val="92D050"/>
                </a:solidFill>
              </a:rPr>
              <a:t>Functional magnetic resonance imaging</a:t>
            </a:r>
          </a:p>
        </p:txBody>
      </p:sp>
      <p:pic>
        <p:nvPicPr>
          <p:cNvPr id="6" name="Picture 5" descr="A picture containing object&#10;&#10;Description automatically generated">
            <a:extLst>
              <a:ext uri="{FF2B5EF4-FFF2-40B4-BE49-F238E27FC236}">
                <a16:creationId xmlns:a16="http://schemas.microsoft.com/office/drawing/2014/main" id="{88384DD3-E95D-4FFE-903B-D6DFAAFEEA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23500" y="3027678"/>
            <a:ext cx="2175246" cy="2335716"/>
          </a:xfrm>
          <a:prstGeom prst="rect">
            <a:avLst/>
          </a:prstGeom>
        </p:spPr>
      </p:pic>
      <p:pic>
        <p:nvPicPr>
          <p:cNvPr id="11" name="Picture 10">
            <a:extLst>
              <a:ext uri="{FF2B5EF4-FFF2-40B4-BE49-F238E27FC236}">
                <a16:creationId xmlns:a16="http://schemas.microsoft.com/office/drawing/2014/main" id="{2091DC1E-8839-499C-9E7B-547273DB6BD3}"/>
              </a:ext>
            </a:extLst>
          </p:cNvPr>
          <p:cNvPicPr>
            <a:picLocks noChangeAspect="1"/>
          </p:cNvPicPr>
          <p:nvPr/>
        </p:nvPicPr>
        <p:blipFill rotWithShape="1">
          <a:blip r:embed="rId4">
            <a:extLst>
              <a:ext uri="{28A0092B-C50C-407E-A947-70E740481C1C}">
                <a14:useLocalDpi xmlns:a14="http://schemas.microsoft.com/office/drawing/2010/main" val="0"/>
              </a:ext>
            </a:extLst>
          </a:blip>
          <a:srcRect l="56268" b="15187"/>
          <a:stretch/>
        </p:blipFill>
        <p:spPr>
          <a:xfrm>
            <a:off x="2631305" y="3027678"/>
            <a:ext cx="2137197" cy="2335716"/>
          </a:xfrm>
          <a:prstGeom prst="rect">
            <a:avLst/>
          </a:prstGeom>
        </p:spPr>
      </p:pic>
    </p:spTree>
    <p:extLst>
      <p:ext uri="{BB962C8B-B14F-4D97-AF65-F5344CB8AC3E}">
        <p14:creationId xmlns:p14="http://schemas.microsoft.com/office/powerpoint/2010/main" val="2607975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Electrical Activity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computer&#10;&#10;Description automatically generated">
            <a:extLst>
              <a:ext uri="{FF2B5EF4-FFF2-40B4-BE49-F238E27FC236}">
                <a16:creationId xmlns:a16="http://schemas.microsoft.com/office/drawing/2014/main" id="{0DEB19AA-7E3B-4C4D-B02C-BAAA1BC1F7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1016" y="1553658"/>
            <a:ext cx="6089968" cy="3843669"/>
          </a:xfrm>
          <a:prstGeom prst="rect">
            <a:avLst/>
          </a:prstGeom>
        </p:spPr>
      </p:pic>
    </p:spTree>
    <p:extLst>
      <p:ext uri="{BB962C8B-B14F-4D97-AF65-F5344CB8AC3E}">
        <p14:creationId xmlns:p14="http://schemas.microsoft.com/office/powerpoint/2010/main" val="2699779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Spinal Cord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Graphic 27" descr="Brain">
            <a:extLst>
              <a:ext uri="{FF2B5EF4-FFF2-40B4-BE49-F238E27FC236}">
                <a16:creationId xmlns:a16="http://schemas.microsoft.com/office/drawing/2014/main" id="{2A68E004-0261-4C67-9C04-47ED5F4B85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74789" y="1944543"/>
            <a:ext cx="1744192" cy="1744192"/>
          </a:xfrm>
          <a:prstGeom prst="rect">
            <a:avLst/>
          </a:prstGeom>
        </p:spPr>
      </p:pic>
      <p:pic>
        <p:nvPicPr>
          <p:cNvPr id="5" name="Graphic 4" descr="Earth globe: Americas">
            <a:extLst>
              <a:ext uri="{FF2B5EF4-FFF2-40B4-BE49-F238E27FC236}">
                <a16:creationId xmlns:a16="http://schemas.microsoft.com/office/drawing/2014/main" id="{A5CF57D1-9092-4728-B9EE-0853A403BB9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73021" y="1944543"/>
            <a:ext cx="1744192" cy="1744192"/>
          </a:xfrm>
          <a:prstGeom prst="rect">
            <a:avLst/>
          </a:prstGeom>
        </p:spPr>
      </p:pic>
      <p:cxnSp>
        <p:nvCxnSpPr>
          <p:cNvPr id="7" name="Straight Arrow Connector 6">
            <a:extLst>
              <a:ext uri="{FF2B5EF4-FFF2-40B4-BE49-F238E27FC236}">
                <a16:creationId xmlns:a16="http://schemas.microsoft.com/office/drawing/2014/main" id="{D16685A1-67F7-4CA3-BE29-8ADD10B4A6FF}"/>
              </a:ext>
            </a:extLst>
          </p:cNvPr>
          <p:cNvCxnSpPr>
            <a:cxnSpLocks/>
          </p:cNvCxnSpPr>
          <p:nvPr/>
        </p:nvCxnSpPr>
        <p:spPr>
          <a:xfrm>
            <a:off x="5411096" y="2518255"/>
            <a:ext cx="1561925" cy="0"/>
          </a:xfrm>
          <a:prstGeom prst="straightConnector1">
            <a:avLst/>
          </a:prstGeom>
          <a:ln w="117475"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FABB9984-E9D0-4C2F-88CB-B121051360E0}"/>
              </a:ext>
            </a:extLst>
          </p:cNvPr>
          <p:cNvCxnSpPr>
            <a:cxnSpLocks/>
          </p:cNvCxnSpPr>
          <p:nvPr/>
        </p:nvCxnSpPr>
        <p:spPr>
          <a:xfrm flipH="1">
            <a:off x="5325035" y="3057931"/>
            <a:ext cx="1581041" cy="0"/>
          </a:xfrm>
          <a:prstGeom prst="straightConnector1">
            <a:avLst/>
          </a:prstGeom>
          <a:ln w="117475"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102261A-B2D9-4CB6-8062-ED0DE389873A}"/>
              </a:ext>
            </a:extLst>
          </p:cNvPr>
          <p:cNvSpPr txBox="1"/>
          <p:nvPr/>
        </p:nvSpPr>
        <p:spPr>
          <a:xfrm>
            <a:off x="4736698" y="1258689"/>
            <a:ext cx="2757714" cy="523220"/>
          </a:xfrm>
          <a:prstGeom prst="rect">
            <a:avLst/>
          </a:prstGeom>
          <a:noFill/>
          <a:ln>
            <a:noFill/>
          </a:ln>
        </p:spPr>
        <p:txBody>
          <a:bodyPr wrap="square" rtlCol="0">
            <a:spAutoFit/>
          </a:bodyPr>
          <a:lstStyle/>
          <a:p>
            <a:pPr algn="ctr"/>
            <a:r>
              <a:rPr lang="en-US" sz="2800" dirty="0">
                <a:solidFill>
                  <a:srgbClr val="FFC000"/>
                </a:solidFill>
              </a:rPr>
              <a:t>Relay station</a:t>
            </a:r>
          </a:p>
        </p:txBody>
      </p:sp>
      <p:sp>
        <p:nvSpPr>
          <p:cNvPr id="34" name="TextBox 33">
            <a:extLst>
              <a:ext uri="{FF2B5EF4-FFF2-40B4-BE49-F238E27FC236}">
                <a16:creationId xmlns:a16="http://schemas.microsoft.com/office/drawing/2014/main" id="{F2BE83F3-F51C-4AB3-B51D-F65A3CDDEB40}"/>
              </a:ext>
            </a:extLst>
          </p:cNvPr>
          <p:cNvSpPr txBox="1"/>
          <p:nvPr/>
        </p:nvSpPr>
        <p:spPr>
          <a:xfrm>
            <a:off x="4813201" y="3880934"/>
            <a:ext cx="2757714" cy="523220"/>
          </a:xfrm>
          <a:prstGeom prst="rect">
            <a:avLst/>
          </a:prstGeom>
          <a:noFill/>
          <a:ln>
            <a:noFill/>
          </a:ln>
        </p:spPr>
        <p:txBody>
          <a:bodyPr wrap="square" rtlCol="0">
            <a:spAutoFit/>
          </a:bodyPr>
          <a:lstStyle/>
          <a:p>
            <a:pPr algn="ctr"/>
            <a:r>
              <a:rPr lang="en-US" sz="2800" dirty="0">
                <a:solidFill>
                  <a:srgbClr val="FFC000"/>
                </a:solidFill>
              </a:rPr>
              <a:t>Reflexes</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Spinal Cord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Picture 22" descr="A close up of a lamp&#10;&#10;Description automatically generated">
            <a:extLst>
              <a:ext uri="{FF2B5EF4-FFF2-40B4-BE49-F238E27FC236}">
                <a16:creationId xmlns:a16="http://schemas.microsoft.com/office/drawing/2014/main" id="{CC497C17-EC73-4B20-B8CB-62461162C3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5291" y="1627329"/>
            <a:ext cx="2250502" cy="3224600"/>
          </a:xfrm>
          <a:prstGeom prst="rect">
            <a:avLst/>
          </a:prstGeom>
        </p:spPr>
      </p:pic>
      <p:cxnSp>
        <p:nvCxnSpPr>
          <p:cNvPr id="24" name="Straight Arrow Connector 23">
            <a:extLst>
              <a:ext uri="{FF2B5EF4-FFF2-40B4-BE49-F238E27FC236}">
                <a16:creationId xmlns:a16="http://schemas.microsoft.com/office/drawing/2014/main" id="{6C6D9B51-AEB5-4829-98A0-5A1AD9DFA5C1}"/>
              </a:ext>
            </a:extLst>
          </p:cNvPr>
          <p:cNvCxnSpPr>
            <a:cxnSpLocks/>
          </p:cNvCxnSpPr>
          <p:nvPr/>
        </p:nvCxnSpPr>
        <p:spPr>
          <a:xfrm flipH="1">
            <a:off x="4210542" y="1928773"/>
            <a:ext cx="2233289" cy="459425"/>
          </a:xfrm>
          <a:prstGeom prst="straightConnector1">
            <a:avLst/>
          </a:prstGeom>
          <a:ln w="114300" cap="rnd">
            <a:solidFill>
              <a:srgbClr val="FF3399"/>
            </a:solidFill>
            <a:tailEnd type="stealth"/>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733A8BE-78A1-40A4-B425-189DB51323BD}"/>
              </a:ext>
            </a:extLst>
          </p:cNvPr>
          <p:cNvSpPr txBox="1"/>
          <p:nvPr/>
        </p:nvSpPr>
        <p:spPr>
          <a:xfrm>
            <a:off x="6128273" y="1601088"/>
            <a:ext cx="2757714" cy="523220"/>
          </a:xfrm>
          <a:prstGeom prst="rect">
            <a:avLst/>
          </a:prstGeom>
          <a:noFill/>
          <a:ln>
            <a:noFill/>
          </a:ln>
        </p:spPr>
        <p:txBody>
          <a:bodyPr wrap="square" rtlCol="0">
            <a:spAutoFit/>
          </a:bodyPr>
          <a:lstStyle/>
          <a:p>
            <a:pPr algn="ctr"/>
            <a:r>
              <a:rPr lang="en-US" sz="2800" dirty="0">
                <a:solidFill>
                  <a:srgbClr val="FF0066"/>
                </a:solidFill>
              </a:rPr>
              <a:t>Brain Stem</a:t>
            </a:r>
          </a:p>
        </p:txBody>
      </p:sp>
      <p:sp>
        <p:nvSpPr>
          <p:cNvPr id="43" name="TextBox 42">
            <a:extLst>
              <a:ext uri="{FF2B5EF4-FFF2-40B4-BE49-F238E27FC236}">
                <a16:creationId xmlns:a16="http://schemas.microsoft.com/office/drawing/2014/main" id="{A2A0BDE4-30BE-416E-87A6-C980AFCDCA55}"/>
              </a:ext>
            </a:extLst>
          </p:cNvPr>
          <p:cNvSpPr txBox="1"/>
          <p:nvPr/>
        </p:nvSpPr>
        <p:spPr>
          <a:xfrm>
            <a:off x="7377953" y="2336980"/>
            <a:ext cx="2757714" cy="523220"/>
          </a:xfrm>
          <a:prstGeom prst="rect">
            <a:avLst/>
          </a:prstGeom>
          <a:noFill/>
          <a:ln>
            <a:noFill/>
          </a:ln>
        </p:spPr>
        <p:txBody>
          <a:bodyPr wrap="square" rtlCol="0">
            <a:spAutoFit/>
          </a:bodyPr>
          <a:lstStyle/>
          <a:p>
            <a:pPr algn="ctr"/>
            <a:r>
              <a:rPr lang="en-US" sz="2800" dirty="0">
                <a:solidFill>
                  <a:schemeClr val="bg1">
                    <a:lumMod val="50000"/>
                  </a:schemeClr>
                </a:solidFill>
              </a:rPr>
              <a:t>Sensory neuron</a:t>
            </a:r>
          </a:p>
        </p:txBody>
      </p:sp>
      <p:sp>
        <p:nvSpPr>
          <p:cNvPr id="44" name="TextBox 43">
            <a:extLst>
              <a:ext uri="{FF2B5EF4-FFF2-40B4-BE49-F238E27FC236}">
                <a16:creationId xmlns:a16="http://schemas.microsoft.com/office/drawing/2014/main" id="{267EB4B1-A096-4449-8E71-51A677358A90}"/>
              </a:ext>
            </a:extLst>
          </p:cNvPr>
          <p:cNvSpPr txBox="1"/>
          <p:nvPr/>
        </p:nvSpPr>
        <p:spPr>
          <a:xfrm>
            <a:off x="7455664" y="3651064"/>
            <a:ext cx="2757714" cy="523220"/>
          </a:xfrm>
          <a:prstGeom prst="rect">
            <a:avLst/>
          </a:prstGeom>
          <a:noFill/>
          <a:ln>
            <a:noFill/>
          </a:ln>
        </p:spPr>
        <p:txBody>
          <a:bodyPr wrap="square" rtlCol="0">
            <a:spAutoFit/>
          </a:bodyPr>
          <a:lstStyle/>
          <a:p>
            <a:pPr algn="ctr"/>
            <a:r>
              <a:rPr lang="en-US" sz="2800" dirty="0">
                <a:solidFill>
                  <a:schemeClr val="bg1">
                    <a:lumMod val="50000"/>
                  </a:schemeClr>
                </a:solidFill>
              </a:rPr>
              <a:t>Motor neuron</a:t>
            </a:r>
          </a:p>
        </p:txBody>
      </p:sp>
      <p:sp>
        <p:nvSpPr>
          <p:cNvPr id="45" name="TextBox 44">
            <a:extLst>
              <a:ext uri="{FF2B5EF4-FFF2-40B4-BE49-F238E27FC236}">
                <a16:creationId xmlns:a16="http://schemas.microsoft.com/office/drawing/2014/main" id="{263C6384-9FED-4BDC-A746-61E464927615}"/>
              </a:ext>
            </a:extLst>
          </p:cNvPr>
          <p:cNvSpPr txBox="1"/>
          <p:nvPr/>
        </p:nvSpPr>
        <p:spPr>
          <a:xfrm>
            <a:off x="3686117" y="4921794"/>
            <a:ext cx="2757714" cy="461665"/>
          </a:xfrm>
          <a:prstGeom prst="rect">
            <a:avLst/>
          </a:prstGeom>
          <a:noFill/>
          <a:ln>
            <a:noFill/>
          </a:ln>
        </p:spPr>
        <p:txBody>
          <a:bodyPr wrap="square" rtlCol="0">
            <a:spAutoFit/>
          </a:bodyPr>
          <a:lstStyle/>
          <a:p>
            <a:pPr algn="ctr"/>
            <a:r>
              <a:rPr lang="en-US" sz="2400" dirty="0">
                <a:solidFill>
                  <a:schemeClr val="bg1">
                    <a:lumMod val="50000"/>
                  </a:schemeClr>
                </a:solidFill>
              </a:rPr>
              <a:t>30 segments</a:t>
            </a:r>
          </a:p>
        </p:txBody>
      </p:sp>
      <p:sp>
        <p:nvSpPr>
          <p:cNvPr id="46" name="TextBox 45">
            <a:extLst>
              <a:ext uri="{FF2B5EF4-FFF2-40B4-BE49-F238E27FC236}">
                <a16:creationId xmlns:a16="http://schemas.microsoft.com/office/drawing/2014/main" id="{A7515AED-6B33-4A4C-9EDB-F1655C178642}"/>
              </a:ext>
            </a:extLst>
          </p:cNvPr>
          <p:cNvSpPr txBox="1"/>
          <p:nvPr/>
        </p:nvSpPr>
        <p:spPr>
          <a:xfrm>
            <a:off x="8460159" y="2926333"/>
            <a:ext cx="593301" cy="584775"/>
          </a:xfrm>
          <a:prstGeom prst="rect">
            <a:avLst/>
          </a:prstGeom>
          <a:solidFill>
            <a:srgbClr val="627981"/>
          </a:solidFill>
        </p:spPr>
        <p:txBody>
          <a:bodyPr wrap="square" rtlCol="0">
            <a:spAutoFit/>
          </a:bodyPr>
          <a:lstStyle/>
          <a:p>
            <a:pPr algn="ctr"/>
            <a:r>
              <a:rPr lang="en-US" sz="3200" dirty="0">
                <a:solidFill>
                  <a:schemeClr val="bg1"/>
                </a:solidFill>
              </a:rPr>
              <a:t>IN</a:t>
            </a:r>
          </a:p>
        </p:txBody>
      </p:sp>
      <p:sp>
        <p:nvSpPr>
          <p:cNvPr id="47" name="TextBox 46">
            <a:extLst>
              <a:ext uri="{FF2B5EF4-FFF2-40B4-BE49-F238E27FC236}">
                <a16:creationId xmlns:a16="http://schemas.microsoft.com/office/drawing/2014/main" id="{A0ABBFCD-55F3-43D0-BF23-FCA0321F0A64}"/>
              </a:ext>
            </a:extLst>
          </p:cNvPr>
          <p:cNvSpPr txBox="1"/>
          <p:nvPr/>
        </p:nvSpPr>
        <p:spPr>
          <a:xfrm>
            <a:off x="8336614" y="4216228"/>
            <a:ext cx="995813" cy="584775"/>
          </a:xfrm>
          <a:prstGeom prst="rect">
            <a:avLst/>
          </a:prstGeom>
          <a:solidFill>
            <a:srgbClr val="627981"/>
          </a:solidFill>
        </p:spPr>
        <p:txBody>
          <a:bodyPr wrap="square" rtlCol="0">
            <a:spAutoFit/>
          </a:bodyPr>
          <a:lstStyle/>
          <a:p>
            <a:pPr algn="ctr"/>
            <a:r>
              <a:rPr lang="en-US" sz="3200" dirty="0">
                <a:solidFill>
                  <a:schemeClr val="bg1"/>
                </a:solidFill>
              </a:rPr>
              <a:t>OUT</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Brain and the Spinal Cord</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121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Cerebral Cortex</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Graphic 29" descr="Brain">
            <a:extLst>
              <a:ext uri="{FF2B5EF4-FFF2-40B4-BE49-F238E27FC236}">
                <a16:creationId xmlns:a16="http://schemas.microsoft.com/office/drawing/2014/main" id="{B5BA2D66-4FCC-470F-8652-893D4C01F9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1620" y="1748064"/>
            <a:ext cx="3915715" cy="3915715"/>
          </a:xfrm>
          <a:prstGeom prst="rect">
            <a:avLst/>
          </a:prstGeom>
        </p:spPr>
      </p:pic>
      <p:grpSp>
        <p:nvGrpSpPr>
          <p:cNvPr id="16" name="Group 15">
            <a:extLst>
              <a:ext uri="{FF2B5EF4-FFF2-40B4-BE49-F238E27FC236}">
                <a16:creationId xmlns:a16="http://schemas.microsoft.com/office/drawing/2014/main" id="{ECD5614A-3534-474B-B907-288E6CC8745E}"/>
              </a:ext>
            </a:extLst>
          </p:cNvPr>
          <p:cNvGrpSpPr/>
          <p:nvPr/>
        </p:nvGrpSpPr>
        <p:grpSpPr>
          <a:xfrm>
            <a:off x="4023360" y="1707544"/>
            <a:ext cx="5486400" cy="2148760"/>
            <a:chOff x="3980329" y="1146506"/>
            <a:chExt cx="5486400" cy="2148760"/>
          </a:xfrm>
        </p:grpSpPr>
        <p:cxnSp>
          <p:nvCxnSpPr>
            <p:cNvPr id="31" name="Straight Arrow Connector 30">
              <a:extLst>
                <a:ext uri="{FF2B5EF4-FFF2-40B4-BE49-F238E27FC236}">
                  <a16:creationId xmlns:a16="http://schemas.microsoft.com/office/drawing/2014/main" id="{4C7FBD1F-D5CA-4F15-834D-489211E40FC2}"/>
                </a:ext>
              </a:extLst>
            </p:cNvPr>
            <p:cNvCxnSpPr>
              <a:cxnSpLocks/>
            </p:cNvCxnSpPr>
            <p:nvPr/>
          </p:nvCxnSpPr>
          <p:spPr>
            <a:xfrm flipH="1">
              <a:off x="5520738" y="2011680"/>
              <a:ext cx="2784166" cy="1133204"/>
            </a:xfrm>
            <a:prstGeom prst="straightConnector1">
              <a:avLst/>
            </a:prstGeom>
            <a:ln w="117475"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637ADD64-A7DC-4023-9DEE-98752F2E6847}"/>
                </a:ext>
              </a:extLst>
            </p:cNvPr>
            <p:cNvCxnSpPr>
              <a:cxnSpLocks/>
            </p:cNvCxnSpPr>
            <p:nvPr/>
          </p:nvCxnSpPr>
          <p:spPr>
            <a:xfrm flipH="1">
              <a:off x="6912821" y="3033656"/>
              <a:ext cx="1564205" cy="111228"/>
            </a:xfrm>
            <a:prstGeom prst="straightConnector1">
              <a:avLst/>
            </a:prstGeom>
            <a:ln w="117475"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5B6DA6AC-6264-4A31-96A2-3004AA78C4EC}"/>
                </a:ext>
              </a:extLst>
            </p:cNvPr>
            <p:cNvSpPr txBox="1"/>
            <p:nvPr/>
          </p:nvSpPr>
          <p:spPr>
            <a:xfrm>
              <a:off x="8339669" y="1652809"/>
              <a:ext cx="989703" cy="523220"/>
            </a:xfrm>
            <a:prstGeom prst="rect">
              <a:avLst/>
            </a:prstGeom>
            <a:noFill/>
            <a:ln>
              <a:noFill/>
            </a:ln>
          </p:spPr>
          <p:txBody>
            <a:bodyPr wrap="square" rtlCol="0">
              <a:spAutoFit/>
            </a:bodyPr>
            <a:lstStyle/>
            <a:p>
              <a:pPr algn="ctr"/>
              <a:r>
                <a:rPr lang="en-US" sz="2800" dirty="0">
                  <a:solidFill>
                    <a:schemeClr val="bg1">
                      <a:lumMod val="50000"/>
                    </a:schemeClr>
                  </a:solidFill>
                </a:rPr>
                <a:t>Gyri</a:t>
              </a:r>
            </a:p>
          </p:txBody>
        </p:sp>
        <p:sp>
          <p:nvSpPr>
            <p:cNvPr id="34" name="TextBox 33">
              <a:extLst>
                <a:ext uri="{FF2B5EF4-FFF2-40B4-BE49-F238E27FC236}">
                  <a16:creationId xmlns:a16="http://schemas.microsoft.com/office/drawing/2014/main" id="{9AF96872-8FB7-40F2-BA70-6675ED846EE7}"/>
                </a:ext>
              </a:extLst>
            </p:cNvPr>
            <p:cNvSpPr txBox="1"/>
            <p:nvPr/>
          </p:nvSpPr>
          <p:spPr>
            <a:xfrm>
              <a:off x="8477026" y="2772046"/>
              <a:ext cx="989703" cy="523220"/>
            </a:xfrm>
            <a:prstGeom prst="rect">
              <a:avLst/>
            </a:prstGeom>
            <a:noFill/>
            <a:ln>
              <a:noFill/>
            </a:ln>
          </p:spPr>
          <p:txBody>
            <a:bodyPr wrap="square" rtlCol="0">
              <a:spAutoFit/>
            </a:bodyPr>
            <a:lstStyle/>
            <a:p>
              <a:pPr algn="ctr"/>
              <a:r>
                <a:rPr lang="en-US" sz="2800" dirty="0">
                  <a:solidFill>
                    <a:schemeClr val="bg1">
                      <a:lumMod val="50000"/>
                    </a:schemeClr>
                  </a:solidFill>
                </a:rPr>
                <a:t>Sulci</a:t>
              </a:r>
            </a:p>
          </p:txBody>
        </p:sp>
        <p:cxnSp>
          <p:nvCxnSpPr>
            <p:cNvPr id="35" name="Straight Arrow Connector 34">
              <a:extLst>
                <a:ext uri="{FF2B5EF4-FFF2-40B4-BE49-F238E27FC236}">
                  <a16:creationId xmlns:a16="http://schemas.microsoft.com/office/drawing/2014/main" id="{502CD2A5-5D2F-4740-96B2-1BB59E164A0D}"/>
                </a:ext>
              </a:extLst>
            </p:cNvPr>
            <p:cNvCxnSpPr>
              <a:cxnSpLocks/>
            </p:cNvCxnSpPr>
            <p:nvPr/>
          </p:nvCxnSpPr>
          <p:spPr>
            <a:xfrm>
              <a:off x="3980329" y="2176029"/>
              <a:ext cx="636886" cy="402253"/>
            </a:xfrm>
            <a:prstGeom prst="straightConnector1">
              <a:avLst/>
            </a:prstGeom>
            <a:ln w="117475" cap="rnd">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71B6143B-3939-49F6-9A41-FA7619CBC6A8}"/>
                </a:ext>
              </a:extLst>
            </p:cNvPr>
            <p:cNvCxnSpPr>
              <a:cxnSpLocks/>
            </p:cNvCxnSpPr>
            <p:nvPr/>
          </p:nvCxnSpPr>
          <p:spPr>
            <a:xfrm>
              <a:off x="4830184" y="1383374"/>
              <a:ext cx="364316" cy="610000"/>
            </a:xfrm>
            <a:prstGeom prst="straightConnector1">
              <a:avLst/>
            </a:prstGeom>
            <a:ln w="117475" cap="rnd">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F8D4400-867F-4FFA-BEE1-DECD312D3D7F}"/>
                </a:ext>
              </a:extLst>
            </p:cNvPr>
            <p:cNvCxnSpPr>
              <a:cxnSpLocks/>
            </p:cNvCxnSpPr>
            <p:nvPr/>
          </p:nvCxnSpPr>
          <p:spPr>
            <a:xfrm>
              <a:off x="5979419" y="1146506"/>
              <a:ext cx="10074" cy="650245"/>
            </a:xfrm>
            <a:prstGeom prst="straightConnector1">
              <a:avLst/>
            </a:prstGeom>
            <a:ln w="117475" cap="rnd">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FC7CE124-B11D-4B8D-B6BD-7B88B77195CA}"/>
                </a:ext>
              </a:extLst>
            </p:cNvPr>
            <p:cNvCxnSpPr>
              <a:cxnSpLocks/>
            </p:cNvCxnSpPr>
            <p:nvPr/>
          </p:nvCxnSpPr>
          <p:spPr>
            <a:xfrm flipH="1">
              <a:off x="6728138" y="1226345"/>
              <a:ext cx="369366" cy="613971"/>
            </a:xfrm>
            <a:prstGeom prst="straightConnector1">
              <a:avLst/>
            </a:prstGeom>
            <a:ln w="117475" cap="rnd">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Hemispheres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DEB4B5B9-ABDB-41BE-9106-F7EA332C34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11507" y="1383374"/>
            <a:ext cx="1956100" cy="1956100"/>
          </a:xfrm>
          <a:prstGeom prst="rect">
            <a:avLst/>
          </a:prstGeom>
        </p:spPr>
      </p:pic>
      <p:pic>
        <p:nvPicPr>
          <p:cNvPr id="18" name="Graphic 17" descr="Brain">
            <a:extLst>
              <a:ext uri="{FF2B5EF4-FFF2-40B4-BE49-F238E27FC236}">
                <a16:creationId xmlns:a16="http://schemas.microsoft.com/office/drawing/2014/main" id="{03667B94-603E-439A-9405-629AA50627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24393" y="1383374"/>
            <a:ext cx="1956100" cy="1956100"/>
          </a:xfrm>
          <a:prstGeom prst="rect">
            <a:avLst/>
          </a:prstGeom>
        </p:spPr>
      </p:pic>
      <p:pic>
        <p:nvPicPr>
          <p:cNvPr id="7" name="Graphic 6" descr="No sign">
            <a:extLst>
              <a:ext uri="{FF2B5EF4-FFF2-40B4-BE49-F238E27FC236}">
                <a16:creationId xmlns:a16="http://schemas.microsoft.com/office/drawing/2014/main" id="{892673B4-1F3A-48F0-B8E5-D948464DE49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92000" y="1559144"/>
            <a:ext cx="2207999" cy="2207999"/>
          </a:xfrm>
          <a:prstGeom prst="rect">
            <a:avLst/>
          </a:prstGeom>
        </p:spPr>
      </p:pic>
      <p:sp>
        <p:nvSpPr>
          <p:cNvPr id="8" name="TextBox 7">
            <a:extLst>
              <a:ext uri="{FF2B5EF4-FFF2-40B4-BE49-F238E27FC236}">
                <a16:creationId xmlns:a16="http://schemas.microsoft.com/office/drawing/2014/main" id="{7FAC9C64-7832-4906-BE68-2C16BC457059}"/>
              </a:ext>
            </a:extLst>
          </p:cNvPr>
          <p:cNvSpPr txBox="1"/>
          <p:nvPr/>
        </p:nvSpPr>
        <p:spPr>
          <a:xfrm>
            <a:off x="4649096" y="2283979"/>
            <a:ext cx="2893807" cy="584775"/>
          </a:xfrm>
          <a:prstGeom prst="rect">
            <a:avLst/>
          </a:prstGeom>
          <a:noFill/>
        </p:spPr>
        <p:txBody>
          <a:bodyPr wrap="square" rtlCol="0">
            <a:spAutoFit/>
          </a:bodyPr>
          <a:lstStyle/>
          <a:p>
            <a:pPr algn="ctr"/>
            <a:r>
              <a:rPr lang="en-US" sz="3200" dirty="0"/>
              <a:t>Communicate</a:t>
            </a:r>
          </a:p>
        </p:txBody>
      </p:sp>
      <p:sp>
        <p:nvSpPr>
          <p:cNvPr id="9" name="TextBox 8">
            <a:extLst>
              <a:ext uri="{FF2B5EF4-FFF2-40B4-BE49-F238E27FC236}">
                <a16:creationId xmlns:a16="http://schemas.microsoft.com/office/drawing/2014/main" id="{99CCFF57-5EE7-43D7-A426-477CF7F01CEE}"/>
              </a:ext>
            </a:extLst>
          </p:cNvPr>
          <p:cNvSpPr txBox="1"/>
          <p:nvPr/>
        </p:nvSpPr>
        <p:spPr>
          <a:xfrm>
            <a:off x="2195232" y="3545365"/>
            <a:ext cx="2388649" cy="1384995"/>
          </a:xfrm>
          <a:prstGeom prst="rect">
            <a:avLst/>
          </a:prstGeom>
          <a:noFill/>
        </p:spPr>
        <p:txBody>
          <a:bodyPr wrap="square" rtlCol="0">
            <a:spAutoFit/>
          </a:bodyPr>
          <a:lstStyle/>
          <a:p>
            <a:pPr algn="ctr"/>
            <a:r>
              <a:rPr lang="en-US" sz="2800" dirty="0"/>
              <a:t>Controls right side of the body</a:t>
            </a:r>
          </a:p>
        </p:txBody>
      </p:sp>
      <p:sp>
        <p:nvSpPr>
          <p:cNvPr id="27" name="TextBox 26">
            <a:extLst>
              <a:ext uri="{FF2B5EF4-FFF2-40B4-BE49-F238E27FC236}">
                <a16:creationId xmlns:a16="http://schemas.microsoft.com/office/drawing/2014/main" id="{B13841DE-78C0-4C0A-AEFB-C9108AF00FC7}"/>
              </a:ext>
            </a:extLst>
          </p:cNvPr>
          <p:cNvSpPr txBox="1"/>
          <p:nvPr/>
        </p:nvSpPr>
        <p:spPr>
          <a:xfrm>
            <a:off x="7824392" y="3563276"/>
            <a:ext cx="2388649" cy="1384995"/>
          </a:xfrm>
          <a:prstGeom prst="rect">
            <a:avLst/>
          </a:prstGeom>
          <a:noFill/>
        </p:spPr>
        <p:txBody>
          <a:bodyPr wrap="square" rtlCol="0">
            <a:spAutoFit/>
          </a:bodyPr>
          <a:lstStyle/>
          <a:p>
            <a:pPr algn="ctr"/>
            <a:r>
              <a:rPr lang="en-US" sz="2800" dirty="0"/>
              <a:t>Controls right side of the body</a:t>
            </a:r>
          </a:p>
        </p:txBody>
      </p:sp>
      <p:sp>
        <p:nvSpPr>
          <p:cNvPr id="28" name="TextBox 27">
            <a:extLst>
              <a:ext uri="{FF2B5EF4-FFF2-40B4-BE49-F238E27FC236}">
                <a16:creationId xmlns:a16="http://schemas.microsoft.com/office/drawing/2014/main" id="{E8DF065A-DDDF-4AB9-9170-F5793C78F836}"/>
              </a:ext>
            </a:extLst>
          </p:cNvPr>
          <p:cNvSpPr txBox="1"/>
          <p:nvPr/>
        </p:nvSpPr>
        <p:spPr>
          <a:xfrm>
            <a:off x="4649096" y="4812552"/>
            <a:ext cx="2893807" cy="584775"/>
          </a:xfrm>
          <a:prstGeom prst="rect">
            <a:avLst/>
          </a:prstGeom>
          <a:noFill/>
        </p:spPr>
        <p:txBody>
          <a:bodyPr wrap="square" rtlCol="0">
            <a:spAutoFit/>
          </a:bodyPr>
          <a:lstStyle/>
          <a:p>
            <a:pPr algn="ctr"/>
            <a:r>
              <a:rPr lang="en-US" sz="3200" dirty="0">
                <a:solidFill>
                  <a:srgbClr val="FFC000"/>
                </a:solidFill>
              </a:rPr>
              <a:t>Lateralization</a:t>
            </a:r>
          </a:p>
        </p:txBody>
      </p:sp>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Corpus Callosum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3878147" y="3938402"/>
            <a:ext cx="1489919" cy="1294355"/>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3947568"/>
              <a:ext cx="1664515" cy="961783"/>
            </a:xfrm>
            <a:prstGeom prst="rect">
              <a:avLst/>
            </a:prstGeom>
            <a:grpFill/>
          </p:spPr>
          <p:txBody>
            <a:bodyPr wrap="square" rtlCol="0" anchor="ctr">
              <a:spAutoFit/>
            </a:bodyPr>
            <a:lstStyle/>
            <a:p>
              <a:pPr algn="ctr"/>
              <a:r>
                <a:rPr lang="en-US" sz="2200" dirty="0">
                  <a:solidFill>
                    <a:schemeClr val="bg1"/>
                  </a:solidFill>
                </a:rPr>
                <a:t>Left Brain</a:t>
              </a:r>
            </a:p>
          </p:txBody>
        </p:sp>
      </p:grpSp>
      <p:grpSp>
        <p:nvGrpSpPr>
          <p:cNvPr id="28" name="Group 27">
            <a:extLst>
              <a:ext uri="{FF2B5EF4-FFF2-40B4-BE49-F238E27FC236}">
                <a16:creationId xmlns:a16="http://schemas.microsoft.com/office/drawing/2014/main" id="{B9156DC2-7F30-4364-B739-7DB0504676C6}"/>
              </a:ext>
            </a:extLst>
          </p:cNvPr>
          <p:cNvGrpSpPr/>
          <p:nvPr/>
        </p:nvGrpSpPr>
        <p:grpSpPr>
          <a:xfrm>
            <a:off x="6823936" y="3938402"/>
            <a:ext cx="1489919" cy="1294355"/>
            <a:chOff x="1149290" y="3617528"/>
            <a:chExt cx="2080340" cy="1617913"/>
          </a:xfrm>
          <a:solidFill>
            <a:srgbClr val="627981"/>
          </a:solidFill>
        </p:grpSpPr>
        <p:sp>
          <p:nvSpPr>
            <p:cNvPr id="29" name="Rectangle 28">
              <a:extLst>
                <a:ext uri="{FF2B5EF4-FFF2-40B4-BE49-F238E27FC236}">
                  <a16:creationId xmlns:a16="http://schemas.microsoft.com/office/drawing/2014/main" id="{E6FD75D2-5C29-44CA-88F7-B2272BF07632}"/>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0" name="TextBox 29">
              <a:extLst>
                <a:ext uri="{FF2B5EF4-FFF2-40B4-BE49-F238E27FC236}">
                  <a16:creationId xmlns:a16="http://schemas.microsoft.com/office/drawing/2014/main" id="{6652461D-669F-4BCD-84D8-614D25A79908}"/>
                </a:ext>
              </a:extLst>
            </p:cNvPr>
            <p:cNvSpPr txBox="1"/>
            <p:nvPr/>
          </p:nvSpPr>
          <p:spPr>
            <a:xfrm>
              <a:off x="1357203" y="3947568"/>
              <a:ext cx="1664515" cy="961783"/>
            </a:xfrm>
            <a:prstGeom prst="rect">
              <a:avLst/>
            </a:prstGeom>
            <a:grpFill/>
          </p:spPr>
          <p:txBody>
            <a:bodyPr wrap="square" rtlCol="0" anchor="ctr">
              <a:spAutoFit/>
            </a:bodyPr>
            <a:lstStyle/>
            <a:p>
              <a:pPr algn="ctr"/>
              <a:r>
                <a:rPr lang="en-US" sz="2200" dirty="0">
                  <a:solidFill>
                    <a:schemeClr val="bg1"/>
                  </a:solidFill>
                </a:rPr>
                <a:t>Right Brain</a:t>
              </a:r>
            </a:p>
          </p:txBody>
        </p:sp>
      </p:grpSp>
      <p:sp>
        <p:nvSpPr>
          <p:cNvPr id="31" name="TextBox 30">
            <a:extLst>
              <a:ext uri="{FF2B5EF4-FFF2-40B4-BE49-F238E27FC236}">
                <a16:creationId xmlns:a16="http://schemas.microsoft.com/office/drawing/2014/main" id="{CC0BB420-7704-46DE-A722-5857BAB06AF9}"/>
              </a:ext>
            </a:extLst>
          </p:cNvPr>
          <p:cNvSpPr txBox="1"/>
          <p:nvPr/>
        </p:nvSpPr>
        <p:spPr>
          <a:xfrm>
            <a:off x="7908663" y="2975230"/>
            <a:ext cx="2893807" cy="584775"/>
          </a:xfrm>
          <a:prstGeom prst="rect">
            <a:avLst/>
          </a:prstGeom>
          <a:noFill/>
        </p:spPr>
        <p:txBody>
          <a:bodyPr wrap="square" rtlCol="0">
            <a:spAutoFit/>
          </a:bodyPr>
          <a:lstStyle/>
          <a:p>
            <a:pPr algn="ctr"/>
            <a:r>
              <a:rPr lang="en-US" sz="3200" dirty="0">
                <a:solidFill>
                  <a:srgbClr val="009999"/>
                </a:solidFill>
              </a:rPr>
              <a:t>No language!</a:t>
            </a:r>
          </a:p>
        </p:txBody>
      </p:sp>
      <p:sp>
        <p:nvSpPr>
          <p:cNvPr id="32" name="Arc 31">
            <a:extLst>
              <a:ext uri="{FF2B5EF4-FFF2-40B4-BE49-F238E27FC236}">
                <a16:creationId xmlns:a16="http://schemas.microsoft.com/office/drawing/2014/main" id="{FAAACC39-8A2B-48DA-BD32-C2CB8D52B7A2}"/>
              </a:ext>
            </a:extLst>
          </p:cNvPr>
          <p:cNvSpPr/>
          <p:nvPr/>
        </p:nvSpPr>
        <p:spPr>
          <a:xfrm rot="5731166" flipH="1">
            <a:off x="3373711" y="1477938"/>
            <a:ext cx="4087009" cy="4322235"/>
          </a:xfrm>
          <a:prstGeom prst="arc">
            <a:avLst>
              <a:gd name="adj1" fmla="val 16200000"/>
              <a:gd name="adj2" fmla="val 719397"/>
            </a:avLst>
          </a:prstGeom>
          <a:ln w="88900" cap="rnd">
            <a:solidFill>
              <a:schemeClr val="bg1">
                <a:lumMod val="50000"/>
              </a:schemeClr>
            </a:solidFill>
            <a:round/>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5" name="Graphic 4" descr="Sport balls">
            <a:extLst>
              <a:ext uri="{FF2B5EF4-FFF2-40B4-BE49-F238E27FC236}">
                <a16:creationId xmlns:a16="http://schemas.microsoft.com/office/drawing/2014/main" id="{AD0899C3-B37C-46FC-B336-787A31229FBE}"/>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7291" t="30039" r="60097" b="41050"/>
          <a:stretch/>
        </p:blipFill>
        <p:spPr>
          <a:xfrm rot="19472172">
            <a:off x="4062973" y="1307933"/>
            <a:ext cx="1124115" cy="996562"/>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Lobes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CE51F879-5935-4CDD-B905-C4C590D2D9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6339" y="1738076"/>
            <a:ext cx="4639322" cy="3381847"/>
          </a:xfrm>
          <a:prstGeom prst="rect">
            <a:avLst/>
          </a:prstGeom>
        </p:spPr>
      </p:pic>
    </p:spTree>
    <p:extLst>
      <p:ext uri="{BB962C8B-B14F-4D97-AF65-F5344CB8AC3E}">
        <p14:creationId xmlns:p14="http://schemas.microsoft.com/office/powerpoint/2010/main" val="2774767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984</Words>
  <Application>Microsoft Office PowerPoint</Application>
  <PresentationFormat>Widescreen</PresentationFormat>
  <Paragraphs>122</Paragraphs>
  <Slides>22</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16</cp:revision>
  <dcterms:created xsi:type="dcterms:W3CDTF">2017-06-16T13:06:21Z</dcterms:created>
  <dcterms:modified xsi:type="dcterms:W3CDTF">2019-05-14T15:54:35Z</dcterms:modified>
</cp:coreProperties>
</file>