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79" r:id="rId3"/>
    <p:sldId id="257" r:id="rId4"/>
    <p:sldId id="259" r:id="rId5"/>
    <p:sldId id="258" r:id="rId6"/>
    <p:sldId id="280" r:id="rId7"/>
    <p:sldId id="260" r:id="rId8"/>
    <p:sldId id="261" r:id="rId9"/>
    <p:sldId id="262" r:id="rId10"/>
    <p:sldId id="27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775" autoAdjust="0"/>
  </p:normalViewPr>
  <p:slideViewPr>
    <p:cSldViewPr snapToGrid="0">
      <p:cViewPr varScale="1">
        <p:scale>
          <a:sx n="57" d="100"/>
          <a:sy n="57" d="100"/>
        </p:scale>
        <p:origin x="101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DAEC5A-4031-46F4-BCD5-E6DC5BF99B00}" type="datetimeFigureOut">
              <a:rPr lang="en-US" smtClean="0"/>
              <a:t>5/14/2019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D7BF0-0B7D-4EC7-A5CA-BFA54A4620BC}" type="slidenum">
              <a:rPr lang="en-US" smtClean="0"/>
              <a:t>‹#›</a:t>
            </a:fld>
            <a:endParaRPr lang="en-US"/>
          </a:p>
        </p:txBody>
      </p:sp>
    </p:spTree>
    <p:extLst>
      <p:ext uri="{BB962C8B-B14F-4D97-AF65-F5344CB8AC3E}">
        <p14:creationId xmlns:p14="http://schemas.microsoft.com/office/powerpoint/2010/main" val="2928674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endocrine system consists of a series of glands that produce chemicals known as hormones. </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have likely heard of hormones as related to developmental changes, like puberty. Hormones are like neurotransmitters–they are chemical messengers that bind to receptors like a lock-and-key relationship. Unlike neurotransmitters, though, their action can be far reaching within the body because they are released into the bloodstream. For these reasons, hormones are slower acting but longer lasting.</a:t>
            </a:r>
          </a:p>
          <a:p>
            <a:endParaRPr lang="en-US" dirty="0"/>
          </a:p>
        </p:txBody>
      </p:sp>
      <p:sp>
        <p:nvSpPr>
          <p:cNvPr id="4" name="Slide Number Placeholder 3"/>
          <p:cNvSpPr>
            <a:spLocks noGrp="1"/>
          </p:cNvSpPr>
          <p:nvPr>
            <p:ph type="sldNum" sz="quarter" idx="5"/>
          </p:nvPr>
        </p:nvSpPr>
        <p:spPr/>
        <p:txBody>
          <a:bodyPr/>
          <a:lstStyle/>
          <a:p>
            <a:fld id="{071D7BF0-0B7D-4EC7-A5CA-BFA54A4620BC}" type="slidenum">
              <a:rPr lang="en-US" smtClean="0"/>
              <a:t>2</a:t>
            </a:fld>
            <a:endParaRPr lang="en-US"/>
          </a:p>
        </p:txBody>
      </p:sp>
    </p:spTree>
    <p:extLst>
      <p:ext uri="{BB962C8B-B14F-4D97-AF65-F5344CB8AC3E}">
        <p14:creationId xmlns:p14="http://schemas.microsoft.com/office/powerpoint/2010/main" val="1742973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Hormones regulate a great number of bodily functions and are triggered by action from the hypothalamus and the pituitary gland.  </a:t>
            </a:r>
          </a:p>
          <a:p>
            <a:endParaRPr lang="en-US" dirty="0"/>
          </a:p>
        </p:txBody>
      </p:sp>
      <p:sp>
        <p:nvSpPr>
          <p:cNvPr id="4" name="Slide Number Placeholder 3"/>
          <p:cNvSpPr>
            <a:spLocks noGrp="1"/>
          </p:cNvSpPr>
          <p:nvPr>
            <p:ph type="sldNum" sz="quarter" idx="5"/>
          </p:nvPr>
        </p:nvSpPr>
        <p:spPr/>
        <p:txBody>
          <a:bodyPr/>
          <a:lstStyle/>
          <a:p>
            <a:fld id="{071D7BF0-0B7D-4EC7-A5CA-BFA54A4620BC}" type="slidenum">
              <a:rPr lang="en-US" smtClean="0"/>
              <a:t>3</a:t>
            </a:fld>
            <a:endParaRPr lang="en-US"/>
          </a:p>
        </p:txBody>
      </p:sp>
    </p:spTree>
    <p:extLst>
      <p:ext uri="{BB962C8B-B14F-4D97-AF65-F5344CB8AC3E}">
        <p14:creationId xmlns:p14="http://schemas.microsoft.com/office/powerpoint/2010/main" val="4013445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pituitary gland </a:t>
            </a:r>
            <a:r>
              <a:rPr lang="en-US" sz="1200" kern="1200" dirty="0">
                <a:solidFill>
                  <a:schemeClr val="tx1"/>
                </a:solidFill>
                <a:effectLst/>
                <a:latin typeface="+mn-lt"/>
                <a:ea typeface="+mn-ea"/>
                <a:cs typeface="+mn-cs"/>
              </a:rPr>
              <a:t>is known as the “master gland” because it controls all endocrine glands. It secretes several hormones including growth hormone, endorphins, and hormones that regulate fluid levels.</a:t>
            </a:r>
          </a:p>
          <a:p>
            <a:endParaRPr lang="en-US" dirty="0"/>
          </a:p>
        </p:txBody>
      </p:sp>
      <p:sp>
        <p:nvSpPr>
          <p:cNvPr id="4" name="Slide Number Placeholder 3"/>
          <p:cNvSpPr>
            <a:spLocks noGrp="1"/>
          </p:cNvSpPr>
          <p:nvPr>
            <p:ph type="sldNum" sz="quarter" idx="5"/>
          </p:nvPr>
        </p:nvSpPr>
        <p:spPr/>
        <p:txBody>
          <a:bodyPr/>
          <a:lstStyle/>
          <a:p>
            <a:fld id="{071D7BF0-0B7D-4EC7-A5CA-BFA54A4620BC}" type="slidenum">
              <a:rPr lang="en-US" smtClean="0"/>
              <a:t>4</a:t>
            </a:fld>
            <a:endParaRPr lang="en-US"/>
          </a:p>
        </p:txBody>
      </p:sp>
    </p:spTree>
    <p:extLst>
      <p:ext uri="{BB962C8B-B14F-4D97-AF65-F5344CB8AC3E}">
        <p14:creationId xmlns:p14="http://schemas.microsoft.com/office/powerpoint/2010/main" val="3723490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thyroid gland helps to regulate growth, metabolism, and appetite. Too much or too little of a hormone called thyroxine can lead to severe issues such as Grave’s disease and hypothyroidism.</a:t>
            </a:r>
          </a:p>
          <a:p>
            <a:endParaRPr lang="en-US" dirty="0"/>
          </a:p>
        </p:txBody>
      </p:sp>
      <p:sp>
        <p:nvSpPr>
          <p:cNvPr id="4" name="Slide Number Placeholder 3"/>
          <p:cNvSpPr>
            <a:spLocks noGrp="1"/>
          </p:cNvSpPr>
          <p:nvPr>
            <p:ph type="sldNum" sz="quarter" idx="5"/>
          </p:nvPr>
        </p:nvSpPr>
        <p:spPr/>
        <p:txBody>
          <a:bodyPr/>
          <a:lstStyle/>
          <a:p>
            <a:fld id="{071D7BF0-0B7D-4EC7-A5CA-BFA54A4620BC}" type="slidenum">
              <a:rPr lang="en-US" smtClean="0"/>
              <a:t>5</a:t>
            </a:fld>
            <a:endParaRPr lang="en-US"/>
          </a:p>
        </p:txBody>
      </p:sp>
    </p:spTree>
    <p:extLst>
      <p:ext uri="{BB962C8B-B14F-4D97-AF65-F5344CB8AC3E}">
        <p14:creationId xmlns:p14="http://schemas.microsoft.com/office/powerpoint/2010/main" val="2227223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adrenal glands help with the stress response by releasing epinephrine (adrenalin) and norepinephrine (noradrenalin). </a:t>
            </a:r>
          </a:p>
          <a:p>
            <a:endParaRPr lang="en-US" dirty="0"/>
          </a:p>
        </p:txBody>
      </p:sp>
      <p:sp>
        <p:nvSpPr>
          <p:cNvPr id="4" name="Slide Number Placeholder 3"/>
          <p:cNvSpPr>
            <a:spLocks noGrp="1"/>
          </p:cNvSpPr>
          <p:nvPr>
            <p:ph type="sldNum" sz="quarter" idx="5"/>
          </p:nvPr>
        </p:nvSpPr>
        <p:spPr/>
        <p:txBody>
          <a:bodyPr/>
          <a:lstStyle/>
          <a:p>
            <a:fld id="{071D7BF0-0B7D-4EC7-A5CA-BFA54A4620BC}" type="slidenum">
              <a:rPr lang="en-US" smtClean="0"/>
              <a:t>6</a:t>
            </a:fld>
            <a:endParaRPr lang="en-US"/>
          </a:p>
        </p:txBody>
      </p:sp>
    </p:spTree>
    <p:extLst>
      <p:ext uri="{BB962C8B-B14F-4D97-AF65-F5344CB8AC3E}">
        <p14:creationId xmlns:p14="http://schemas.microsoft.com/office/powerpoint/2010/main" val="2595378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pancreas helps to regulate blood sugar via insulin and glucagon. Individuals who do not make enough insulin have diabetes.</a:t>
            </a:r>
          </a:p>
          <a:p>
            <a:endParaRPr lang="en-US" dirty="0"/>
          </a:p>
        </p:txBody>
      </p:sp>
      <p:sp>
        <p:nvSpPr>
          <p:cNvPr id="4" name="Slide Number Placeholder 3"/>
          <p:cNvSpPr>
            <a:spLocks noGrp="1"/>
          </p:cNvSpPr>
          <p:nvPr>
            <p:ph type="sldNum" sz="quarter" idx="5"/>
          </p:nvPr>
        </p:nvSpPr>
        <p:spPr/>
        <p:txBody>
          <a:bodyPr/>
          <a:lstStyle/>
          <a:p>
            <a:fld id="{071D7BF0-0B7D-4EC7-A5CA-BFA54A4620BC}" type="slidenum">
              <a:rPr lang="en-US" smtClean="0"/>
              <a:t>7</a:t>
            </a:fld>
            <a:endParaRPr lang="en-US"/>
          </a:p>
        </p:txBody>
      </p:sp>
    </p:spTree>
    <p:extLst>
      <p:ext uri="{BB962C8B-B14F-4D97-AF65-F5344CB8AC3E}">
        <p14:creationId xmlns:p14="http://schemas.microsoft.com/office/powerpoint/2010/main" val="1217343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the gonads secrete sexual hormones that are important for sexual development and reproduction. Ovaries produce estrogens and progesterone, whereas testes secrete testosterone.</a:t>
            </a:r>
          </a:p>
          <a:p>
            <a:endParaRPr lang="en-US" dirty="0"/>
          </a:p>
        </p:txBody>
      </p:sp>
      <p:sp>
        <p:nvSpPr>
          <p:cNvPr id="4" name="Slide Number Placeholder 3"/>
          <p:cNvSpPr>
            <a:spLocks noGrp="1"/>
          </p:cNvSpPr>
          <p:nvPr>
            <p:ph type="sldNum" sz="quarter" idx="5"/>
          </p:nvPr>
        </p:nvSpPr>
        <p:spPr/>
        <p:txBody>
          <a:bodyPr/>
          <a:lstStyle/>
          <a:p>
            <a:fld id="{071D7BF0-0B7D-4EC7-A5CA-BFA54A4620BC}" type="slidenum">
              <a:rPr lang="en-US" smtClean="0"/>
              <a:t>8</a:t>
            </a:fld>
            <a:endParaRPr lang="en-US"/>
          </a:p>
        </p:txBody>
      </p:sp>
    </p:spTree>
    <p:extLst>
      <p:ext uri="{BB962C8B-B14F-4D97-AF65-F5344CB8AC3E}">
        <p14:creationId xmlns:p14="http://schemas.microsoft.com/office/powerpoint/2010/main" val="1013782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19.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0.svg"/><Relationship Id="rId9" Type="http://schemas.openxmlformats.org/officeDocument/2006/relationships/image" Target="../media/image29.png"/></Relationships>
</file>

<file path=ppt/slides/_rels/slide8.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40.svg"/><Relationship Id="rId4" Type="http://schemas.openxmlformats.org/officeDocument/2006/relationships/image" Target="../media/image34.svg"/><Relationship Id="rId9" Type="http://schemas.openxmlformats.org/officeDocument/2006/relationships/image" Target="../media/image39.png"/></Relationships>
</file>

<file path=ppt/slides/_rels/slide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2.xml"/><Relationship Id="rId5" Type="http://schemas.openxmlformats.org/officeDocument/2006/relationships/image" Target="../media/image44.png"/><Relationship Id="rId4" Type="http://schemas.openxmlformats.org/officeDocument/2006/relationships/image" Target="../media/image4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The Endocrine System</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Hormones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156FC733-DA55-48EE-9A2F-5BF94D7D8FD6}"/>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8163"/>
          <a:stretch/>
        </p:blipFill>
        <p:spPr>
          <a:xfrm>
            <a:off x="2058521" y="2401423"/>
            <a:ext cx="1278367" cy="1046182"/>
          </a:xfrm>
          <a:prstGeom prst="rect">
            <a:avLst/>
          </a:prstGeom>
        </p:spPr>
      </p:pic>
      <p:pic>
        <p:nvPicPr>
          <p:cNvPr id="7" name="Graphic 6" descr="Man">
            <a:extLst>
              <a:ext uri="{FF2B5EF4-FFF2-40B4-BE49-F238E27FC236}">
                <a16:creationId xmlns:a16="http://schemas.microsoft.com/office/drawing/2014/main" id="{F77B2D11-EAA5-4EB7-9EC1-735870B5F0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36887" y="2010113"/>
            <a:ext cx="1738703" cy="1738703"/>
          </a:xfrm>
          <a:prstGeom prst="rect">
            <a:avLst/>
          </a:prstGeom>
        </p:spPr>
      </p:pic>
      <p:cxnSp>
        <p:nvCxnSpPr>
          <p:cNvPr id="10" name="Straight Arrow Connector 9">
            <a:extLst>
              <a:ext uri="{FF2B5EF4-FFF2-40B4-BE49-F238E27FC236}">
                <a16:creationId xmlns:a16="http://schemas.microsoft.com/office/drawing/2014/main" id="{C2A24E08-2ADD-450B-AADB-6582A241FCEA}"/>
              </a:ext>
            </a:extLst>
          </p:cNvPr>
          <p:cNvCxnSpPr/>
          <p:nvPr/>
        </p:nvCxnSpPr>
        <p:spPr>
          <a:xfrm>
            <a:off x="3089463" y="2879464"/>
            <a:ext cx="656217" cy="0"/>
          </a:xfrm>
          <a:prstGeom prst="straightConnector1">
            <a:avLst/>
          </a:prstGeom>
          <a:ln w="98425" cap="rnd">
            <a:solidFill>
              <a:srgbClr val="FFC000"/>
            </a:solidFill>
            <a:tailEnd type="stealth" w="med" len="med"/>
          </a:ln>
        </p:spPr>
        <p:style>
          <a:lnRef idx="1">
            <a:schemeClr val="accent1"/>
          </a:lnRef>
          <a:fillRef idx="0">
            <a:schemeClr val="accent1"/>
          </a:fillRef>
          <a:effectRef idx="0">
            <a:schemeClr val="accent1"/>
          </a:effectRef>
          <a:fontRef idx="minor">
            <a:schemeClr val="tx1"/>
          </a:fontRef>
        </p:style>
      </p:cxnSp>
      <p:pic>
        <p:nvPicPr>
          <p:cNvPr id="12" name="Graphic 11" descr="Lock">
            <a:extLst>
              <a:ext uri="{FF2B5EF4-FFF2-40B4-BE49-F238E27FC236}">
                <a16:creationId xmlns:a16="http://schemas.microsoft.com/office/drawing/2014/main" id="{F5545C13-65B9-4440-907A-7C6C94867A3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94776" y="1924762"/>
            <a:ext cx="1738703" cy="1738703"/>
          </a:xfrm>
          <a:prstGeom prst="rect">
            <a:avLst/>
          </a:prstGeom>
        </p:spPr>
      </p:pic>
      <p:pic>
        <p:nvPicPr>
          <p:cNvPr id="14" name="Graphic 13" descr="Key">
            <a:extLst>
              <a:ext uri="{FF2B5EF4-FFF2-40B4-BE49-F238E27FC236}">
                <a16:creationId xmlns:a16="http://schemas.microsoft.com/office/drawing/2014/main" id="{A89C4991-C589-43C0-9380-AE7E1C980D8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7353178">
            <a:off x="7304067" y="2168537"/>
            <a:ext cx="1255729" cy="1255729"/>
          </a:xfrm>
          <a:prstGeom prst="rect">
            <a:avLst/>
          </a:prstGeom>
        </p:spPr>
      </p:pic>
      <p:sp>
        <p:nvSpPr>
          <p:cNvPr id="15" name="TextBox 14">
            <a:extLst>
              <a:ext uri="{FF2B5EF4-FFF2-40B4-BE49-F238E27FC236}">
                <a16:creationId xmlns:a16="http://schemas.microsoft.com/office/drawing/2014/main" id="{1319BC07-8A88-4D55-A7E2-3CF6B40F69BC}"/>
              </a:ext>
            </a:extLst>
          </p:cNvPr>
          <p:cNvSpPr txBox="1"/>
          <p:nvPr/>
        </p:nvSpPr>
        <p:spPr>
          <a:xfrm>
            <a:off x="4853492" y="4017012"/>
            <a:ext cx="2485016" cy="584775"/>
          </a:xfrm>
          <a:prstGeom prst="rect">
            <a:avLst/>
          </a:prstGeom>
          <a:noFill/>
        </p:spPr>
        <p:txBody>
          <a:bodyPr wrap="square" rtlCol="0">
            <a:spAutoFit/>
          </a:bodyPr>
          <a:lstStyle/>
          <a:p>
            <a:pPr algn="ctr"/>
            <a:r>
              <a:rPr lang="en-US" sz="3200" dirty="0"/>
              <a:t>Slower acting</a:t>
            </a:r>
          </a:p>
        </p:txBody>
      </p:sp>
      <p:sp>
        <p:nvSpPr>
          <p:cNvPr id="18" name="TextBox 17">
            <a:extLst>
              <a:ext uri="{FF2B5EF4-FFF2-40B4-BE49-F238E27FC236}">
                <a16:creationId xmlns:a16="http://schemas.microsoft.com/office/drawing/2014/main" id="{736AEA9B-AC18-40F7-8DC0-43ED7B55CB1A}"/>
              </a:ext>
            </a:extLst>
          </p:cNvPr>
          <p:cNvSpPr txBox="1"/>
          <p:nvPr/>
        </p:nvSpPr>
        <p:spPr>
          <a:xfrm>
            <a:off x="4730675" y="4800298"/>
            <a:ext cx="2730649" cy="584775"/>
          </a:xfrm>
          <a:prstGeom prst="rect">
            <a:avLst/>
          </a:prstGeom>
          <a:noFill/>
        </p:spPr>
        <p:txBody>
          <a:bodyPr wrap="square" rtlCol="0">
            <a:spAutoFit/>
          </a:bodyPr>
          <a:lstStyle/>
          <a:p>
            <a:pPr algn="ctr"/>
            <a:r>
              <a:rPr lang="en-US" sz="3200" dirty="0"/>
              <a:t>Longer lasting</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Hormones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4890759" y="1366726"/>
            <a:ext cx="2389446" cy="693935"/>
            <a:chOff x="1906953" y="1849761"/>
            <a:chExt cx="5443662" cy="693935"/>
          </a:xfrm>
          <a:solidFill>
            <a:schemeClr val="tx2">
              <a:lumMod val="50000"/>
            </a:schemeClr>
          </a:solidFill>
        </p:grpSpPr>
        <p:sp>
          <p:nvSpPr>
            <p:cNvPr id="28" name="Rectangle 27"/>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9" name="TextBox 28"/>
            <p:cNvSpPr txBox="1"/>
            <p:nvPr/>
          </p:nvSpPr>
          <p:spPr>
            <a:xfrm>
              <a:off x="1967834" y="1935118"/>
              <a:ext cx="5274381" cy="523220"/>
            </a:xfrm>
            <a:prstGeom prst="rect">
              <a:avLst/>
            </a:prstGeom>
            <a:grpFill/>
          </p:spPr>
          <p:txBody>
            <a:bodyPr wrap="square" rtlCol="0">
              <a:spAutoFit/>
            </a:bodyPr>
            <a:lstStyle/>
            <a:p>
              <a:pPr algn="ctr"/>
              <a:r>
                <a:rPr lang="en-US" sz="2800" dirty="0">
                  <a:solidFill>
                    <a:srgbClr val="FFC000"/>
                  </a:solidFill>
                </a:rPr>
                <a:t>Hypothalamus</a:t>
              </a:r>
            </a:p>
          </p:txBody>
        </p:sp>
      </p:grpSp>
      <p:grpSp>
        <p:nvGrpSpPr>
          <p:cNvPr id="30" name="Group 29"/>
          <p:cNvGrpSpPr/>
          <p:nvPr/>
        </p:nvGrpSpPr>
        <p:grpSpPr>
          <a:xfrm>
            <a:off x="4826541" y="2998445"/>
            <a:ext cx="2497023" cy="693935"/>
            <a:chOff x="1906953" y="2637677"/>
            <a:chExt cx="5443662" cy="693935"/>
          </a:xfrm>
          <a:solidFill>
            <a:schemeClr val="tx2">
              <a:lumMod val="50000"/>
            </a:schemeClr>
          </a:solidFill>
        </p:grpSpPr>
        <p:sp>
          <p:nvSpPr>
            <p:cNvPr id="31" name="Rectangle 30"/>
            <p:cNvSpPr/>
            <p:nvPr/>
          </p:nvSpPr>
          <p:spPr>
            <a:xfrm>
              <a:off x="1906953" y="263767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32" name="TextBox 31"/>
            <p:cNvSpPr txBox="1"/>
            <p:nvPr/>
          </p:nvSpPr>
          <p:spPr>
            <a:xfrm>
              <a:off x="1967835" y="2723034"/>
              <a:ext cx="5274381" cy="523220"/>
            </a:xfrm>
            <a:prstGeom prst="rect">
              <a:avLst/>
            </a:prstGeom>
            <a:grpFill/>
          </p:spPr>
          <p:txBody>
            <a:bodyPr wrap="square" rtlCol="0">
              <a:spAutoFit/>
            </a:bodyPr>
            <a:lstStyle/>
            <a:p>
              <a:pPr algn="ctr"/>
              <a:r>
                <a:rPr lang="en-US" sz="2800" dirty="0">
                  <a:solidFill>
                    <a:srgbClr val="FFFF00"/>
                  </a:solidFill>
                </a:rPr>
                <a:t>Pituitary Gland</a:t>
              </a:r>
            </a:p>
          </p:txBody>
        </p:sp>
      </p:grpSp>
      <p:grpSp>
        <p:nvGrpSpPr>
          <p:cNvPr id="33" name="Group 32"/>
          <p:cNvGrpSpPr/>
          <p:nvPr/>
        </p:nvGrpSpPr>
        <p:grpSpPr>
          <a:xfrm>
            <a:off x="4741705" y="4630164"/>
            <a:ext cx="2708590" cy="693935"/>
            <a:chOff x="1906953" y="3449317"/>
            <a:chExt cx="5443662" cy="693935"/>
          </a:xfrm>
          <a:solidFill>
            <a:schemeClr val="tx2">
              <a:lumMod val="50000"/>
            </a:schemeClr>
          </a:solidFill>
        </p:grpSpPr>
        <p:sp>
          <p:nvSpPr>
            <p:cNvPr id="34" name="Rectangle 33"/>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35" name="TextBox 34"/>
            <p:cNvSpPr txBox="1"/>
            <p:nvPr/>
          </p:nvSpPr>
          <p:spPr>
            <a:xfrm>
              <a:off x="1967834" y="3534674"/>
              <a:ext cx="5274381" cy="523220"/>
            </a:xfrm>
            <a:prstGeom prst="rect">
              <a:avLst/>
            </a:prstGeom>
            <a:grpFill/>
          </p:spPr>
          <p:txBody>
            <a:bodyPr wrap="square" rtlCol="0">
              <a:spAutoFit/>
            </a:bodyPr>
            <a:lstStyle/>
            <a:p>
              <a:pPr algn="ctr"/>
              <a:r>
                <a:rPr lang="en-US" sz="2800" dirty="0">
                  <a:solidFill>
                    <a:schemeClr val="accent1">
                      <a:lumMod val="60000"/>
                      <a:lumOff val="40000"/>
                    </a:schemeClr>
                  </a:solidFill>
                </a:rPr>
                <a:t>Hormonal action</a:t>
              </a:r>
            </a:p>
          </p:txBody>
        </p:sp>
      </p:grpSp>
      <p:cxnSp>
        <p:nvCxnSpPr>
          <p:cNvPr id="23" name="Straight Arrow Connector 22">
            <a:extLst>
              <a:ext uri="{FF2B5EF4-FFF2-40B4-BE49-F238E27FC236}">
                <a16:creationId xmlns:a16="http://schemas.microsoft.com/office/drawing/2014/main" id="{38FC56AF-12B8-4C69-9033-151FAA256DB6}"/>
              </a:ext>
            </a:extLst>
          </p:cNvPr>
          <p:cNvCxnSpPr>
            <a:cxnSpLocks/>
          </p:cNvCxnSpPr>
          <p:nvPr/>
        </p:nvCxnSpPr>
        <p:spPr>
          <a:xfrm>
            <a:off x="6096000" y="2162286"/>
            <a:ext cx="0" cy="742278"/>
          </a:xfrm>
          <a:prstGeom prst="straightConnector1">
            <a:avLst/>
          </a:prstGeom>
          <a:ln w="98425" cap="rnd">
            <a:solidFill>
              <a:srgbClr val="FFC000"/>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9328DADF-941F-4035-8693-C45235EC6F97}"/>
              </a:ext>
            </a:extLst>
          </p:cNvPr>
          <p:cNvCxnSpPr>
            <a:cxnSpLocks/>
          </p:cNvCxnSpPr>
          <p:nvPr/>
        </p:nvCxnSpPr>
        <p:spPr>
          <a:xfrm>
            <a:off x="6096000" y="3809999"/>
            <a:ext cx="0" cy="742278"/>
          </a:xfrm>
          <a:prstGeom prst="straightConnector1">
            <a:avLst/>
          </a:prstGeom>
          <a:ln w="98425" cap="rnd">
            <a:solidFill>
              <a:srgbClr val="FFC000"/>
            </a:solidFill>
            <a:tailEnd type="stealth" w="med" len="med"/>
          </a:ln>
        </p:spPr>
        <p:style>
          <a:lnRef idx="1">
            <a:schemeClr val="accent1"/>
          </a:lnRef>
          <a:fillRef idx="0">
            <a:schemeClr val="accent1"/>
          </a:fillRef>
          <a:effectRef idx="0">
            <a:schemeClr val="accent1"/>
          </a:effectRef>
          <a:fontRef idx="minor">
            <a:schemeClr val="tx1"/>
          </a:fontRef>
        </p:style>
      </p:cxnSp>
      <p:pic>
        <p:nvPicPr>
          <p:cNvPr id="8" name="Graphic 7" descr="Brain">
            <a:extLst>
              <a:ext uri="{FF2B5EF4-FFF2-40B4-BE49-F238E27FC236}">
                <a16:creationId xmlns:a16="http://schemas.microsoft.com/office/drawing/2014/main" id="{7E18CA75-5EF5-4320-B558-D5BD7DD969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10279" y="2419438"/>
            <a:ext cx="1862465" cy="1862465"/>
          </a:xfrm>
          <a:prstGeom prst="rect">
            <a:avLst/>
          </a:prstGeom>
        </p:spPr>
      </p:pic>
      <p:pic>
        <p:nvPicPr>
          <p:cNvPr id="43" name="Graphic 42" descr="Brain">
            <a:extLst>
              <a:ext uri="{FF2B5EF4-FFF2-40B4-BE49-F238E27FC236}">
                <a16:creationId xmlns:a16="http://schemas.microsoft.com/office/drawing/2014/main" id="{B9088080-A998-4B73-B24F-5C8330F22B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19257" y="2414179"/>
            <a:ext cx="1862465" cy="1862465"/>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Pituitary Gland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8" name="TextBox 27">
            <a:extLst>
              <a:ext uri="{FF2B5EF4-FFF2-40B4-BE49-F238E27FC236}">
                <a16:creationId xmlns:a16="http://schemas.microsoft.com/office/drawing/2014/main" id="{224AD7B8-E7F6-46AA-8122-817ACCBD1CFF}"/>
              </a:ext>
            </a:extLst>
          </p:cNvPr>
          <p:cNvSpPr txBox="1"/>
          <p:nvPr/>
        </p:nvSpPr>
        <p:spPr>
          <a:xfrm>
            <a:off x="4853492" y="1768664"/>
            <a:ext cx="2485016" cy="584775"/>
          </a:xfrm>
          <a:prstGeom prst="rect">
            <a:avLst/>
          </a:prstGeom>
          <a:noFill/>
        </p:spPr>
        <p:txBody>
          <a:bodyPr wrap="square" rtlCol="0">
            <a:spAutoFit/>
          </a:bodyPr>
          <a:lstStyle/>
          <a:p>
            <a:pPr algn="ctr"/>
            <a:r>
              <a:rPr lang="en-US" sz="3200" dirty="0"/>
              <a:t>Master gland</a:t>
            </a:r>
          </a:p>
        </p:txBody>
      </p:sp>
      <p:pic>
        <p:nvPicPr>
          <p:cNvPr id="5" name="Graphic 4" descr="Smiling face with no fill">
            <a:extLst>
              <a:ext uri="{FF2B5EF4-FFF2-40B4-BE49-F238E27FC236}">
                <a16:creationId xmlns:a16="http://schemas.microsoft.com/office/drawing/2014/main" id="{EDC04308-A847-400D-8262-0CC1039D19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00170" y="3529524"/>
            <a:ext cx="1140308" cy="1140308"/>
          </a:xfrm>
          <a:prstGeom prst="rect">
            <a:avLst/>
          </a:prstGeom>
        </p:spPr>
      </p:pic>
      <p:pic>
        <p:nvPicPr>
          <p:cNvPr id="29" name="Graphic 28" descr="Smiling face with no fill">
            <a:extLst>
              <a:ext uri="{FF2B5EF4-FFF2-40B4-BE49-F238E27FC236}">
                <a16:creationId xmlns:a16="http://schemas.microsoft.com/office/drawing/2014/main" id="{5DAC2272-E2EC-4918-9AB4-88F786CFCF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27755" y="2433799"/>
            <a:ext cx="1665879" cy="1665879"/>
          </a:xfrm>
          <a:prstGeom prst="rect">
            <a:avLst/>
          </a:prstGeom>
        </p:spPr>
      </p:pic>
      <p:cxnSp>
        <p:nvCxnSpPr>
          <p:cNvPr id="30" name="Straight Arrow Connector 29">
            <a:extLst>
              <a:ext uri="{FF2B5EF4-FFF2-40B4-BE49-F238E27FC236}">
                <a16:creationId xmlns:a16="http://schemas.microsoft.com/office/drawing/2014/main" id="{778CBE31-99CB-471D-8F6C-44CD83CC314B}"/>
              </a:ext>
            </a:extLst>
          </p:cNvPr>
          <p:cNvCxnSpPr>
            <a:cxnSpLocks/>
          </p:cNvCxnSpPr>
          <p:nvPr/>
        </p:nvCxnSpPr>
        <p:spPr>
          <a:xfrm flipV="1">
            <a:off x="3840478" y="3657600"/>
            <a:ext cx="591673" cy="322729"/>
          </a:xfrm>
          <a:prstGeom prst="straightConnector1">
            <a:avLst/>
          </a:prstGeom>
          <a:ln w="98425" cap="rnd">
            <a:solidFill>
              <a:srgbClr val="FFC000"/>
            </a:solidFill>
            <a:tailEnd type="stealth" w="med" len="med"/>
          </a:ln>
        </p:spPr>
        <p:style>
          <a:lnRef idx="1">
            <a:schemeClr val="accent1"/>
          </a:lnRef>
          <a:fillRef idx="0">
            <a:schemeClr val="accent1"/>
          </a:fillRef>
          <a:effectRef idx="0">
            <a:schemeClr val="accent1"/>
          </a:effectRef>
          <a:fontRef idx="minor">
            <a:schemeClr val="tx1"/>
          </a:fontRef>
        </p:style>
      </p:cxnSp>
      <p:pic>
        <p:nvPicPr>
          <p:cNvPr id="9" name="Graphic 8" descr="Thumbs up sign">
            <a:extLst>
              <a:ext uri="{FF2B5EF4-FFF2-40B4-BE49-F238E27FC236}">
                <a16:creationId xmlns:a16="http://schemas.microsoft.com/office/drawing/2014/main" id="{87A2ACD2-07C9-4B85-9548-651D7CBA04E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92073" y="2436485"/>
            <a:ext cx="1665879" cy="1665879"/>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Thyroid Gland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Graphic 4" descr="Winking face with no fill">
            <a:extLst>
              <a:ext uri="{FF2B5EF4-FFF2-40B4-BE49-F238E27FC236}">
                <a16:creationId xmlns:a16="http://schemas.microsoft.com/office/drawing/2014/main" id="{EDC04308-A847-400D-8262-0CC1039D19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00170" y="3529524"/>
            <a:ext cx="1140308" cy="1140308"/>
          </a:xfrm>
          <a:prstGeom prst="rect">
            <a:avLst/>
          </a:prstGeom>
        </p:spPr>
      </p:pic>
      <p:pic>
        <p:nvPicPr>
          <p:cNvPr id="29" name="Graphic 28" descr="Winking face with no fill">
            <a:extLst>
              <a:ext uri="{FF2B5EF4-FFF2-40B4-BE49-F238E27FC236}">
                <a16:creationId xmlns:a16="http://schemas.microsoft.com/office/drawing/2014/main" id="{5DAC2272-E2EC-4918-9AB4-88F786CFCF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27755" y="2433799"/>
            <a:ext cx="1665879" cy="1665879"/>
          </a:xfrm>
          <a:prstGeom prst="rect">
            <a:avLst/>
          </a:prstGeom>
        </p:spPr>
      </p:pic>
      <p:cxnSp>
        <p:nvCxnSpPr>
          <p:cNvPr id="30" name="Straight Arrow Connector 29">
            <a:extLst>
              <a:ext uri="{FF2B5EF4-FFF2-40B4-BE49-F238E27FC236}">
                <a16:creationId xmlns:a16="http://schemas.microsoft.com/office/drawing/2014/main" id="{778CBE31-99CB-471D-8F6C-44CD83CC314B}"/>
              </a:ext>
            </a:extLst>
          </p:cNvPr>
          <p:cNvCxnSpPr>
            <a:cxnSpLocks/>
          </p:cNvCxnSpPr>
          <p:nvPr/>
        </p:nvCxnSpPr>
        <p:spPr>
          <a:xfrm flipV="1">
            <a:off x="3840478" y="3657600"/>
            <a:ext cx="591673" cy="322729"/>
          </a:xfrm>
          <a:prstGeom prst="straightConnector1">
            <a:avLst/>
          </a:prstGeom>
          <a:ln w="98425" cap="rnd">
            <a:solidFill>
              <a:srgbClr val="FFC000"/>
            </a:solidFill>
            <a:tailEnd type="stealth" w="med" len="med"/>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DE775CCC-1DB3-4C36-9977-2246C62578DB}"/>
              </a:ext>
            </a:extLst>
          </p:cNvPr>
          <p:cNvGrpSpPr/>
          <p:nvPr/>
        </p:nvGrpSpPr>
        <p:grpSpPr>
          <a:xfrm>
            <a:off x="4741705" y="4630164"/>
            <a:ext cx="2708590" cy="693935"/>
            <a:chOff x="1906953" y="3449317"/>
            <a:chExt cx="5443662" cy="693935"/>
          </a:xfrm>
          <a:solidFill>
            <a:schemeClr val="tx2">
              <a:lumMod val="50000"/>
            </a:schemeClr>
          </a:solidFill>
        </p:grpSpPr>
        <p:sp>
          <p:nvSpPr>
            <p:cNvPr id="13" name="Rectangle 12">
              <a:extLst>
                <a:ext uri="{FF2B5EF4-FFF2-40B4-BE49-F238E27FC236}">
                  <a16:creationId xmlns:a16="http://schemas.microsoft.com/office/drawing/2014/main" id="{BC7C4130-582D-41B0-B094-B37EA8679D5A}"/>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4" name="TextBox 13">
              <a:extLst>
                <a:ext uri="{FF2B5EF4-FFF2-40B4-BE49-F238E27FC236}">
                  <a16:creationId xmlns:a16="http://schemas.microsoft.com/office/drawing/2014/main" id="{AC1FCA9B-0BEC-41BE-A0DB-2B3573FA859F}"/>
                </a:ext>
              </a:extLst>
            </p:cNvPr>
            <p:cNvSpPr txBox="1"/>
            <p:nvPr/>
          </p:nvSpPr>
          <p:spPr>
            <a:xfrm>
              <a:off x="1967834" y="3534674"/>
              <a:ext cx="5274381" cy="523220"/>
            </a:xfrm>
            <a:prstGeom prst="rect">
              <a:avLst/>
            </a:prstGeom>
            <a:grpFill/>
          </p:spPr>
          <p:txBody>
            <a:bodyPr wrap="square" rtlCol="0">
              <a:spAutoFit/>
            </a:bodyPr>
            <a:lstStyle/>
            <a:p>
              <a:pPr algn="ctr"/>
              <a:r>
                <a:rPr lang="en-US" sz="2800" dirty="0">
                  <a:solidFill>
                    <a:schemeClr val="bg1"/>
                  </a:solidFill>
                </a:rPr>
                <a:t>Metabolism</a:t>
              </a:r>
            </a:p>
          </p:txBody>
        </p:sp>
      </p:grpSp>
      <p:pic>
        <p:nvPicPr>
          <p:cNvPr id="8" name="Graphic 7" descr="Whole pizza">
            <a:extLst>
              <a:ext uri="{FF2B5EF4-FFF2-40B4-BE49-F238E27FC236}">
                <a16:creationId xmlns:a16="http://schemas.microsoft.com/office/drawing/2014/main" id="{29D40EB3-33FF-4B89-BA1E-4AF9F17A034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58691" y="2657137"/>
            <a:ext cx="1543725" cy="1543725"/>
          </a:xfrm>
          <a:prstGeom prst="rect">
            <a:avLst/>
          </a:prstGeom>
        </p:spPr>
      </p:pic>
      <p:pic>
        <p:nvPicPr>
          <p:cNvPr id="11" name="Graphic 10" descr="Ice cream">
            <a:extLst>
              <a:ext uri="{FF2B5EF4-FFF2-40B4-BE49-F238E27FC236}">
                <a16:creationId xmlns:a16="http://schemas.microsoft.com/office/drawing/2014/main" id="{42AD7CEC-6056-42B6-89FF-79205955BD8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01041" y="2891854"/>
            <a:ext cx="1362241" cy="1362241"/>
          </a:xfrm>
          <a:prstGeom prst="rect">
            <a:avLst/>
          </a:prstGeom>
        </p:spPr>
      </p:pic>
      <p:pic>
        <p:nvPicPr>
          <p:cNvPr id="16" name="Graphic 15" descr="Burger and drink">
            <a:extLst>
              <a:ext uri="{FF2B5EF4-FFF2-40B4-BE49-F238E27FC236}">
                <a16:creationId xmlns:a16="http://schemas.microsoft.com/office/drawing/2014/main" id="{892033B8-4111-4075-B024-BF4E84A7380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677571" y="1521796"/>
            <a:ext cx="1362240" cy="1362240"/>
          </a:xfrm>
          <a:prstGeom prst="rect">
            <a:avLst/>
          </a:prstGeom>
        </p:spPr>
      </p:pic>
    </p:spTree>
    <p:extLst>
      <p:ext uri="{BB962C8B-B14F-4D97-AF65-F5344CB8AC3E}">
        <p14:creationId xmlns:p14="http://schemas.microsoft.com/office/powerpoint/2010/main" val="1736188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Adrenal Glands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DD80AEFB-D5CC-4E7D-AB9A-35319E328794}"/>
              </a:ext>
            </a:extLst>
          </p:cNvPr>
          <p:cNvSpPr txBox="1"/>
          <p:nvPr/>
        </p:nvSpPr>
        <p:spPr>
          <a:xfrm>
            <a:off x="4853491" y="3413619"/>
            <a:ext cx="2485016" cy="584775"/>
          </a:xfrm>
          <a:prstGeom prst="rect">
            <a:avLst/>
          </a:prstGeom>
          <a:noFill/>
        </p:spPr>
        <p:txBody>
          <a:bodyPr wrap="square" rtlCol="0">
            <a:spAutoFit/>
          </a:bodyPr>
          <a:lstStyle/>
          <a:p>
            <a:pPr algn="ctr"/>
            <a:r>
              <a:rPr lang="en-US" sz="3200" dirty="0"/>
              <a:t>Epinephrine</a:t>
            </a:r>
          </a:p>
        </p:txBody>
      </p:sp>
      <p:sp>
        <p:nvSpPr>
          <p:cNvPr id="31" name="TextBox 30">
            <a:extLst>
              <a:ext uri="{FF2B5EF4-FFF2-40B4-BE49-F238E27FC236}">
                <a16:creationId xmlns:a16="http://schemas.microsoft.com/office/drawing/2014/main" id="{36EEEA60-777D-490D-BFA7-68B81FFB1DBB}"/>
              </a:ext>
            </a:extLst>
          </p:cNvPr>
          <p:cNvSpPr txBox="1"/>
          <p:nvPr/>
        </p:nvSpPr>
        <p:spPr>
          <a:xfrm>
            <a:off x="4653579" y="4097314"/>
            <a:ext cx="2884842" cy="584775"/>
          </a:xfrm>
          <a:prstGeom prst="rect">
            <a:avLst/>
          </a:prstGeom>
          <a:noFill/>
        </p:spPr>
        <p:txBody>
          <a:bodyPr wrap="square" rtlCol="0">
            <a:spAutoFit/>
          </a:bodyPr>
          <a:lstStyle/>
          <a:p>
            <a:pPr algn="ctr"/>
            <a:r>
              <a:rPr lang="en-US" sz="3200" dirty="0"/>
              <a:t>Norepinephrine</a:t>
            </a:r>
          </a:p>
        </p:txBody>
      </p:sp>
      <p:pic>
        <p:nvPicPr>
          <p:cNvPr id="5" name="Graphic 4" descr="Sad face with no fill">
            <a:extLst>
              <a:ext uri="{FF2B5EF4-FFF2-40B4-BE49-F238E27FC236}">
                <a16:creationId xmlns:a16="http://schemas.microsoft.com/office/drawing/2014/main" id="{EC3673BA-B0B3-467F-B148-9D6FD06780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0178" y="1444969"/>
            <a:ext cx="1691641" cy="1691641"/>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Pancreas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982BDA3-89FF-4CEC-A6FE-3210B33F740A}"/>
              </a:ext>
            </a:extLst>
          </p:cNvPr>
          <p:cNvSpPr txBox="1"/>
          <p:nvPr/>
        </p:nvSpPr>
        <p:spPr>
          <a:xfrm>
            <a:off x="2217867" y="4446353"/>
            <a:ext cx="2485016" cy="584775"/>
          </a:xfrm>
          <a:prstGeom prst="rect">
            <a:avLst/>
          </a:prstGeom>
          <a:noFill/>
        </p:spPr>
        <p:txBody>
          <a:bodyPr wrap="square" rtlCol="0">
            <a:spAutoFit/>
          </a:bodyPr>
          <a:lstStyle/>
          <a:p>
            <a:pPr algn="ctr"/>
            <a:r>
              <a:rPr lang="en-US" sz="3200" dirty="0"/>
              <a:t>Insulin</a:t>
            </a:r>
          </a:p>
        </p:txBody>
      </p:sp>
      <p:sp>
        <p:nvSpPr>
          <p:cNvPr id="18" name="TextBox 17">
            <a:extLst>
              <a:ext uri="{FF2B5EF4-FFF2-40B4-BE49-F238E27FC236}">
                <a16:creationId xmlns:a16="http://schemas.microsoft.com/office/drawing/2014/main" id="{28E0BE3B-78C8-4939-971E-9AFD4D527A62}"/>
              </a:ext>
            </a:extLst>
          </p:cNvPr>
          <p:cNvSpPr txBox="1"/>
          <p:nvPr/>
        </p:nvSpPr>
        <p:spPr>
          <a:xfrm>
            <a:off x="7489119" y="4446352"/>
            <a:ext cx="2485016" cy="584775"/>
          </a:xfrm>
          <a:prstGeom prst="rect">
            <a:avLst/>
          </a:prstGeom>
          <a:noFill/>
        </p:spPr>
        <p:txBody>
          <a:bodyPr wrap="square" rtlCol="0">
            <a:spAutoFit/>
          </a:bodyPr>
          <a:lstStyle/>
          <a:p>
            <a:pPr algn="ctr"/>
            <a:r>
              <a:rPr lang="en-US" sz="3200" dirty="0"/>
              <a:t>Glucagon</a:t>
            </a:r>
          </a:p>
        </p:txBody>
      </p:sp>
      <p:pic>
        <p:nvPicPr>
          <p:cNvPr id="5" name="Graphic 4" descr="Ice cream">
            <a:extLst>
              <a:ext uri="{FF2B5EF4-FFF2-40B4-BE49-F238E27FC236}">
                <a16:creationId xmlns:a16="http://schemas.microsoft.com/office/drawing/2014/main" id="{C9CCBD53-DE74-4245-B321-2A2249F042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59921" y="1289241"/>
            <a:ext cx="1669221" cy="1669221"/>
          </a:xfrm>
          <a:prstGeom prst="rect">
            <a:avLst/>
          </a:prstGeom>
        </p:spPr>
      </p:pic>
      <p:pic>
        <p:nvPicPr>
          <p:cNvPr id="7" name="Graphic 6" descr="Candy">
            <a:extLst>
              <a:ext uri="{FF2B5EF4-FFF2-40B4-BE49-F238E27FC236}">
                <a16:creationId xmlns:a16="http://schemas.microsoft.com/office/drawing/2014/main" id="{79E66C84-D8D5-4C0B-8493-0FD079F5235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62857" y="1322448"/>
            <a:ext cx="1669221" cy="1669221"/>
          </a:xfrm>
          <a:prstGeom prst="rect">
            <a:avLst/>
          </a:prstGeom>
        </p:spPr>
      </p:pic>
      <p:pic>
        <p:nvPicPr>
          <p:cNvPr id="9" name="Graphic 8" descr="Cake slice">
            <a:extLst>
              <a:ext uri="{FF2B5EF4-FFF2-40B4-BE49-F238E27FC236}">
                <a16:creationId xmlns:a16="http://schemas.microsoft.com/office/drawing/2014/main" id="{CB5B0230-A58A-4307-837B-3C63E6FDDA9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261389" y="1318412"/>
            <a:ext cx="1669221" cy="1669221"/>
          </a:xfrm>
          <a:prstGeom prst="rect">
            <a:avLst/>
          </a:prstGeom>
        </p:spPr>
      </p:pic>
      <p:pic>
        <p:nvPicPr>
          <p:cNvPr id="11" name="Graphic 10" descr="Apple">
            <a:extLst>
              <a:ext uri="{FF2B5EF4-FFF2-40B4-BE49-F238E27FC236}">
                <a16:creationId xmlns:a16="http://schemas.microsoft.com/office/drawing/2014/main" id="{9CC954CD-514D-443A-AB76-4895BE65B9C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431093" y="2867797"/>
            <a:ext cx="1669221" cy="1669221"/>
          </a:xfrm>
          <a:prstGeom prst="rect">
            <a:avLst/>
          </a:prstGeom>
        </p:spPr>
      </p:pic>
      <p:pic>
        <p:nvPicPr>
          <p:cNvPr id="13" name="Graphic 12" descr="Donut">
            <a:extLst>
              <a:ext uri="{FF2B5EF4-FFF2-40B4-BE49-F238E27FC236}">
                <a16:creationId xmlns:a16="http://schemas.microsoft.com/office/drawing/2014/main" id="{356778CB-B122-4C34-AEEB-205BEC38BB6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420883" y="2867797"/>
            <a:ext cx="1669221" cy="1669221"/>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Gonads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E3D4A3FC-FEDD-4E97-870F-C27B9185F49B}"/>
              </a:ext>
            </a:extLst>
          </p:cNvPr>
          <p:cNvSpPr txBox="1"/>
          <p:nvPr/>
        </p:nvSpPr>
        <p:spPr>
          <a:xfrm>
            <a:off x="1881188" y="2934042"/>
            <a:ext cx="2485016" cy="584775"/>
          </a:xfrm>
          <a:prstGeom prst="rect">
            <a:avLst/>
          </a:prstGeom>
          <a:noFill/>
        </p:spPr>
        <p:txBody>
          <a:bodyPr wrap="square" rtlCol="0">
            <a:spAutoFit/>
          </a:bodyPr>
          <a:lstStyle/>
          <a:p>
            <a:pPr algn="ctr"/>
            <a:r>
              <a:rPr lang="en-US" sz="3200" dirty="0">
                <a:solidFill>
                  <a:srgbClr val="FF66CC"/>
                </a:solidFill>
              </a:rPr>
              <a:t>Ovaries</a:t>
            </a:r>
          </a:p>
        </p:txBody>
      </p:sp>
      <p:sp>
        <p:nvSpPr>
          <p:cNvPr id="29" name="TextBox 28">
            <a:extLst>
              <a:ext uri="{FF2B5EF4-FFF2-40B4-BE49-F238E27FC236}">
                <a16:creationId xmlns:a16="http://schemas.microsoft.com/office/drawing/2014/main" id="{A77C342D-1A36-4F67-842E-410002D83D5D}"/>
              </a:ext>
            </a:extLst>
          </p:cNvPr>
          <p:cNvSpPr txBox="1"/>
          <p:nvPr/>
        </p:nvSpPr>
        <p:spPr>
          <a:xfrm>
            <a:off x="7592013" y="2844225"/>
            <a:ext cx="2485016" cy="584775"/>
          </a:xfrm>
          <a:prstGeom prst="rect">
            <a:avLst/>
          </a:prstGeom>
          <a:noFill/>
        </p:spPr>
        <p:txBody>
          <a:bodyPr wrap="square" rtlCol="0">
            <a:spAutoFit/>
          </a:bodyPr>
          <a:lstStyle/>
          <a:p>
            <a:pPr algn="ctr"/>
            <a:r>
              <a:rPr lang="en-US" sz="3200" dirty="0">
                <a:solidFill>
                  <a:schemeClr val="accent1">
                    <a:lumMod val="60000"/>
                    <a:lumOff val="40000"/>
                  </a:schemeClr>
                </a:solidFill>
              </a:rPr>
              <a:t>Testes</a:t>
            </a:r>
          </a:p>
        </p:txBody>
      </p:sp>
      <p:sp>
        <p:nvSpPr>
          <p:cNvPr id="30" name="TextBox 29">
            <a:extLst>
              <a:ext uri="{FF2B5EF4-FFF2-40B4-BE49-F238E27FC236}">
                <a16:creationId xmlns:a16="http://schemas.microsoft.com/office/drawing/2014/main" id="{668B2557-B9D0-431B-A2C5-E4E6F620C8B9}"/>
              </a:ext>
            </a:extLst>
          </p:cNvPr>
          <p:cNvSpPr txBox="1"/>
          <p:nvPr/>
        </p:nvSpPr>
        <p:spPr>
          <a:xfrm>
            <a:off x="1881188" y="3764283"/>
            <a:ext cx="2485016" cy="523220"/>
          </a:xfrm>
          <a:prstGeom prst="rect">
            <a:avLst/>
          </a:prstGeom>
          <a:noFill/>
        </p:spPr>
        <p:txBody>
          <a:bodyPr wrap="square" rtlCol="0">
            <a:spAutoFit/>
          </a:bodyPr>
          <a:lstStyle/>
          <a:p>
            <a:pPr algn="ctr"/>
            <a:r>
              <a:rPr lang="en-US" sz="2800" dirty="0"/>
              <a:t>Estrogens</a:t>
            </a:r>
          </a:p>
        </p:txBody>
      </p:sp>
      <p:sp>
        <p:nvSpPr>
          <p:cNvPr id="31" name="TextBox 30">
            <a:extLst>
              <a:ext uri="{FF2B5EF4-FFF2-40B4-BE49-F238E27FC236}">
                <a16:creationId xmlns:a16="http://schemas.microsoft.com/office/drawing/2014/main" id="{A38D72F1-5579-418F-8465-8273A5E8CCE3}"/>
              </a:ext>
            </a:extLst>
          </p:cNvPr>
          <p:cNvSpPr txBox="1"/>
          <p:nvPr/>
        </p:nvSpPr>
        <p:spPr>
          <a:xfrm>
            <a:off x="1881188" y="4530952"/>
            <a:ext cx="2485016" cy="523220"/>
          </a:xfrm>
          <a:prstGeom prst="rect">
            <a:avLst/>
          </a:prstGeom>
          <a:noFill/>
        </p:spPr>
        <p:txBody>
          <a:bodyPr wrap="square" rtlCol="0">
            <a:spAutoFit/>
          </a:bodyPr>
          <a:lstStyle/>
          <a:p>
            <a:pPr algn="ctr"/>
            <a:r>
              <a:rPr lang="en-US" sz="2800" dirty="0"/>
              <a:t>Progesterone</a:t>
            </a:r>
          </a:p>
        </p:txBody>
      </p:sp>
      <p:sp>
        <p:nvSpPr>
          <p:cNvPr id="32" name="TextBox 31">
            <a:extLst>
              <a:ext uri="{FF2B5EF4-FFF2-40B4-BE49-F238E27FC236}">
                <a16:creationId xmlns:a16="http://schemas.microsoft.com/office/drawing/2014/main" id="{A411F6F9-3D33-454D-8DBD-CE4BFDA11D48}"/>
              </a:ext>
            </a:extLst>
          </p:cNvPr>
          <p:cNvSpPr txBox="1"/>
          <p:nvPr/>
        </p:nvSpPr>
        <p:spPr>
          <a:xfrm>
            <a:off x="7592013" y="3764283"/>
            <a:ext cx="2485016" cy="523220"/>
          </a:xfrm>
          <a:prstGeom prst="rect">
            <a:avLst/>
          </a:prstGeom>
          <a:noFill/>
        </p:spPr>
        <p:txBody>
          <a:bodyPr wrap="square" rtlCol="0">
            <a:spAutoFit/>
          </a:bodyPr>
          <a:lstStyle/>
          <a:p>
            <a:pPr algn="ctr"/>
            <a:r>
              <a:rPr lang="en-US" sz="2800" dirty="0"/>
              <a:t>Testosterone</a:t>
            </a:r>
          </a:p>
        </p:txBody>
      </p:sp>
      <p:pic>
        <p:nvPicPr>
          <p:cNvPr id="5" name="Graphic 4" descr="Male profile">
            <a:extLst>
              <a:ext uri="{FF2B5EF4-FFF2-40B4-BE49-F238E27FC236}">
                <a16:creationId xmlns:a16="http://schemas.microsoft.com/office/drawing/2014/main" id="{BBA1EB9C-3214-4539-949E-9525252C48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92013" y="1579198"/>
            <a:ext cx="1375186" cy="1375186"/>
          </a:xfrm>
          <a:prstGeom prst="rect">
            <a:avLst/>
          </a:prstGeom>
        </p:spPr>
      </p:pic>
      <p:pic>
        <p:nvPicPr>
          <p:cNvPr id="7" name="Graphic 6" descr="School boy">
            <a:extLst>
              <a:ext uri="{FF2B5EF4-FFF2-40B4-BE49-F238E27FC236}">
                <a16:creationId xmlns:a16="http://schemas.microsoft.com/office/drawing/2014/main" id="{029817E2-D2C4-48EE-A7C5-49731C30258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701843" y="1533863"/>
            <a:ext cx="1375186" cy="1375186"/>
          </a:xfrm>
          <a:prstGeom prst="rect">
            <a:avLst/>
          </a:prstGeom>
        </p:spPr>
      </p:pic>
      <p:pic>
        <p:nvPicPr>
          <p:cNvPr id="34" name="Graphic 33" descr="Female Profile">
            <a:extLst>
              <a:ext uri="{FF2B5EF4-FFF2-40B4-BE49-F238E27FC236}">
                <a16:creationId xmlns:a16="http://schemas.microsoft.com/office/drawing/2014/main" id="{F6138313-1262-419C-BC17-AB602894D88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81188" y="1590918"/>
            <a:ext cx="1375185" cy="1375185"/>
          </a:xfrm>
          <a:prstGeom prst="rect">
            <a:avLst/>
          </a:prstGeom>
        </p:spPr>
      </p:pic>
      <p:pic>
        <p:nvPicPr>
          <p:cNvPr id="36" name="Graphic 35" descr="School girl">
            <a:extLst>
              <a:ext uri="{FF2B5EF4-FFF2-40B4-BE49-F238E27FC236}">
                <a16:creationId xmlns:a16="http://schemas.microsoft.com/office/drawing/2014/main" id="{D0A95EB8-1449-4DC6-995E-C3977D07800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991017" y="1568804"/>
            <a:ext cx="1375186" cy="1375186"/>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305</Words>
  <Application>Microsoft Office PowerPoint</Application>
  <PresentationFormat>Widescreen</PresentationFormat>
  <Paragraphs>50</Paragraphs>
  <Slides>9</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6</cp:revision>
  <dcterms:created xsi:type="dcterms:W3CDTF">2017-06-16T13:06:21Z</dcterms:created>
  <dcterms:modified xsi:type="dcterms:W3CDTF">2019-05-14T19:43:51Z</dcterms:modified>
</cp:coreProperties>
</file>