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026" autoAdjust="0"/>
  </p:normalViewPr>
  <p:slideViewPr>
    <p:cSldViewPr snapToGrid="0">
      <p:cViewPr varScale="1">
        <p:scale>
          <a:sx n="52" d="100"/>
          <a:sy n="52" d="100"/>
        </p:scale>
        <p:origin x="122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B881C-58E5-4F4B-943B-28E7364246DC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17F3B-4B1B-458C-AB13-495AB128F4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65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may have wondered what is consciousness?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87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Consciousness describes our awareness of internal and external stimuli.  Internal might be pain, feelings of thirst, or thoughts.  External could be lights, sounds, and temperature.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663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Consciousness can be thought of as a continuum from full awareness to deep sleep with different levels of awareness in between.  When you space out or daydream, these would be considered different levels of awareness.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211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Like many other psychological phenomenon, much of consciousness is rooted in our biology.  Biological rhythms are internal patterns of biological activity. For example, a woman’s menstrual cycle fluctuates over a period of 28 days.  Body temperature fluctuates over a 24 hour period, making it a circadian, or about a day, rhythm.  Our sleep wake cycle is another circadian rhythm.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729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presence of our sleep-wake circadian rhythm leads researchers to wonder if people have an internal clock that indicates when we should sleep and be awake.  It turns out we do have a clock, and it is located within the hypothalamus in an area known as the suprachiasmatic nucleus or SCN for short.  The axons of light-sensitive neurons provide information to this area regarding how much light is present in the outside world.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62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most people, our circadian rhythms match with the outside world – we are awake during the day and asleep at night. The pineal gland releases melatonin which helps to regulate our biological rhythms by indicating the presence of night.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5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Sometimes, however, a person’s circadian rhythm can get out of synchrony with the outside world.  When someone travels across time zones he or she may experience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jet lag—feelings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fatigue, sluggishness, irritability, and insomnia.  People who work rotating shifts may also have difficulties.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89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a person does not get sleep on a consistent basis, the person can build up a sleep debt. The consequences of a sleep debt include decreased levels of alertness and mental efficiency.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695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National sleep foundation suggests 7 to 9 hours of sleep for adults. In comparison, newborn babies may sleep for 18 hours!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17F3B-4B1B-458C-AB13-495AB128F40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064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10" Type="http://schemas.openxmlformats.org/officeDocument/2006/relationships/image" Target="../media/image24.svg"/><Relationship Id="rId4" Type="http://schemas.openxmlformats.org/officeDocument/2006/relationships/image" Target="../media/image20.sv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9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sv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4" Type="http://schemas.openxmlformats.org/officeDocument/2006/relationships/image" Target="../media/image3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What is Consciousness?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Consciousness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661CFC5-4308-430A-8FDA-6828DC3626BA}"/>
              </a:ext>
            </a:extLst>
          </p:cNvPr>
          <p:cNvSpPr txBox="1"/>
          <p:nvPr/>
        </p:nvSpPr>
        <p:spPr>
          <a:xfrm>
            <a:off x="3174274" y="1976846"/>
            <a:ext cx="1227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Internal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B9E19-BAA3-467F-A74D-470B20387AD1}"/>
              </a:ext>
            </a:extLst>
          </p:cNvPr>
          <p:cNvSpPr txBox="1"/>
          <p:nvPr/>
        </p:nvSpPr>
        <p:spPr>
          <a:xfrm>
            <a:off x="7789819" y="1976846"/>
            <a:ext cx="1227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External</a:t>
            </a:r>
          </a:p>
        </p:txBody>
      </p:sp>
      <p:pic>
        <p:nvPicPr>
          <p:cNvPr id="6" name="Graphic 5" descr="Sad face with no fill">
            <a:extLst>
              <a:ext uri="{FF2B5EF4-FFF2-40B4-BE49-F238E27FC236}">
                <a16:creationId xmlns:a16="http://schemas.microsoft.com/office/drawing/2014/main" id="{B52CEEFC-6EF1-4288-A3D2-8E71A2688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17858" y="2809012"/>
            <a:ext cx="1239976" cy="1239976"/>
          </a:xfrm>
          <a:prstGeom prst="rect">
            <a:avLst/>
          </a:prstGeom>
        </p:spPr>
      </p:pic>
      <p:pic>
        <p:nvPicPr>
          <p:cNvPr id="9" name="Graphic 8" descr="Male profile">
            <a:extLst>
              <a:ext uri="{FF2B5EF4-FFF2-40B4-BE49-F238E27FC236}">
                <a16:creationId xmlns:a16="http://schemas.microsoft.com/office/drawing/2014/main" id="{1A5E43AA-B4EB-40FB-93B1-99790DA464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99730" y="5154098"/>
            <a:ext cx="1239976" cy="1239976"/>
          </a:xfrm>
          <a:prstGeom prst="rect">
            <a:avLst/>
          </a:prstGeom>
        </p:spPr>
      </p:pic>
      <p:pic>
        <p:nvPicPr>
          <p:cNvPr id="11" name="Graphic 10" descr="Sun">
            <a:extLst>
              <a:ext uri="{FF2B5EF4-FFF2-40B4-BE49-F238E27FC236}">
                <a16:creationId xmlns:a16="http://schemas.microsoft.com/office/drawing/2014/main" id="{A9C4A8B2-C6F1-439F-80D7-A4BB2B9157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003177" y="4816473"/>
            <a:ext cx="1239976" cy="1239976"/>
          </a:xfrm>
          <a:prstGeom prst="rect">
            <a:avLst/>
          </a:prstGeom>
        </p:spPr>
      </p:pic>
      <p:pic>
        <p:nvPicPr>
          <p:cNvPr id="13" name="Graphic 12" descr="Traffic light">
            <a:extLst>
              <a:ext uri="{FF2B5EF4-FFF2-40B4-BE49-F238E27FC236}">
                <a16:creationId xmlns:a16="http://schemas.microsoft.com/office/drawing/2014/main" id="{6F026426-06F0-4AC5-B3A8-3C487D7A70E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01041" y="2812646"/>
            <a:ext cx="1239976" cy="1239976"/>
          </a:xfrm>
          <a:prstGeom prst="rect">
            <a:avLst/>
          </a:prstGeom>
        </p:spPr>
      </p:pic>
      <p:pic>
        <p:nvPicPr>
          <p:cNvPr id="15" name="Graphic 14" descr="Volume">
            <a:extLst>
              <a:ext uri="{FF2B5EF4-FFF2-40B4-BE49-F238E27FC236}">
                <a16:creationId xmlns:a16="http://schemas.microsoft.com/office/drawing/2014/main" id="{566968B9-F786-4A55-A796-01F23B80B9A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734166" y="2812646"/>
            <a:ext cx="1239976" cy="1239976"/>
          </a:xfrm>
          <a:prstGeom prst="rect">
            <a:avLst/>
          </a:prstGeom>
        </p:spPr>
      </p:pic>
      <p:pic>
        <p:nvPicPr>
          <p:cNvPr id="17" name="Graphic 16" descr="Tea">
            <a:extLst>
              <a:ext uri="{FF2B5EF4-FFF2-40B4-BE49-F238E27FC236}">
                <a16:creationId xmlns:a16="http://schemas.microsoft.com/office/drawing/2014/main" id="{AD9B2BC8-90D6-42F8-B7ED-34C7D2181D3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236036" y="2812646"/>
            <a:ext cx="1239976" cy="1239976"/>
          </a:xfrm>
          <a:prstGeom prst="rect">
            <a:avLst/>
          </a:prstGeom>
        </p:spPr>
      </p:pic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9EC92B9E-4090-436E-93DA-6B835293D87B}"/>
              </a:ext>
            </a:extLst>
          </p:cNvPr>
          <p:cNvSpPr/>
          <p:nvPr/>
        </p:nvSpPr>
        <p:spPr>
          <a:xfrm>
            <a:off x="3788228" y="4237909"/>
            <a:ext cx="1166109" cy="916189"/>
          </a:xfrm>
          <a:prstGeom prst="cloudCallout">
            <a:avLst>
              <a:gd name="adj1" fmla="val -37263"/>
              <a:gd name="adj2" fmla="val 605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Consciousness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661CFC5-4308-430A-8FDA-6828DC3626BA}"/>
              </a:ext>
            </a:extLst>
          </p:cNvPr>
          <p:cNvSpPr txBox="1"/>
          <p:nvPr/>
        </p:nvSpPr>
        <p:spPr>
          <a:xfrm>
            <a:off x="2111827" y="2549506"/>
            <a:ext cx="12279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Fully aware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B9E19-BAA3-467F-A74D-470B20387AD1}"/>
              </a:ext>
            </a:extLst>
          </p:cNvPr>
          <p:cNvSpPr txBox="1"/>
          <p:nvPr/>
        </p:nvSpPr>
        <p:spPr>
          <a:xfrm>
            <a:off x="8834521" y="2549506"/>
            <a:ext cx="12279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Deep sleep</a:t>
            </a: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9EC92B9E-4090-436E-93DA-6B835293D87B}"/>
              </a:ext>
            </a:extLst>
          </p:cNvPr>
          <p:cNvSpPr/>
          <p:nvPr/>
        </p:nvSpPr>
        <p:spPr>
          <a:xfrm>
            <a:off x="5896000" y="2953425"/>
            <a:ext cx="2210081" cy="1586386"/>
          </a:xfrm>
          <a:prstGeom prst="cloudCallout">
            <a:avLst>
              <a:gd name="adj1" fmla="val -42385"/>
              <a:gd name="adj2" fmla="val 6608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 descr="Female Profile">
            <a:extLst>
              <a:ext uri="{FF2B5EF4-FFF2-40B4-BE49-F238E27FC236}">
                <a16:creationId xmlns:a16="http://schemas.microsoft.com/office/drawing/2014/main" id="{1D2478D5-AB8B-4593-BF3F-DABAA01ACA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5566" y="4539811"/>
            <a:ext cx="2360562" cy="2360562"/>
          </a:xfrm>
          <a:prstGeom prst="rect">
            <a:avLst/>
          </a:prstGeom>
        </p:spPr>
      </p:pic>
      <p:pic>
        <p:nvPicPr>
          <p:cNvPr id="20" name="Graphic 19" descr="Cat">
            <a:extLst>
              <a:ext uri="{FF2B5EF4-FFF2-40B4-BE49-F238E27FC236}">
                <a16:creationId xmlns:a16="http://schemas.microsoft.com/office/drawing/2014/main" id="{F0E873B9-73C1-4918-8CA3-9DE73F6342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43840" y="3262928"/>
            <a:ext cx="914400" cy="914400"/>
          </a:xfrm>
          <a:prstGeom prst="rect">
            <a:avLst/>
          </a:prstGeom>
        </p:spPr>
      </p:pic>
      <p:pic>
        <p:nvPicPr>
          <p:cNvPr id="22" name="Graphic 21" descr="Back">
            <a:extLst>
              <a:ext uri="{FF2B5EF4-FFF2-40B4-BE49-F238E27FC236}">
                <a16:creationId xmlns:a16="http://schemas.microsoft.com/office/drawing/2014/main" id="{4959CCFB-5B3C-447F-AF33-9976FFD7CB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6358124" flipV="1">
            <a:off x="3473720" y="2892986"/>
            <a:ext cx="2507047" cy="1581381"/>
          </a:xfrm>
          <a:prstGeom prst="rect">
            <a:avLst/>
          </a:prstGeom>
        </p:spPr>
      </p:pic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E58482D-06CD-4ECC-82D1-3944C93FB305}"/>
              </a:ext>
            </a:extLst>
          </p:cNvPr>
          <p:cNvCxnSpPr/>
          <p:nvPr/>
        </p:nvCxnSpPr>
        <p:spPr>
          <a:xfrm>
            <a:off x="2220686" y="2333897"/>
            <a:ext cx="783771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82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Biological Rhythms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0DF04C5-E924-4196-A689-8FB8F5FA6C12}"/>
              </a:ext>
            </a:extLst>
          </p:cNvPr>
          <p:cNvSpPr txBox="1"/>
          <p:nvPr/>
        </p:nvSpPr>
        <p:spPr>
          <a:xfrm>
            <a:off x="2975177" y="4292973"/>
            <a:ext cx="1288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28 days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56691B-5EDA-4EE1-B67C-4E8BEAAF704E}"/>
              </a:ext>
            </a:extLst>
          </p:cNvPr>
          <p:cNvSpPr txBox="1"/>
          <p:nvPr/>
        </p:nvSpPr>
        <p:spPr>
          <a:xfrm>
            <a:off x="8233955" y="4323750"/>
            <a:ext cx="1449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24 hours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32B338-8C2F-46FF-851A-E011463D878D}"/>
              </a:ext>
            </a:extLst>
          </p:cNvPr>
          <p:cNvSpPr txBox="1"/>
          <p:nvPr/>
        </p:nvSpPr>
        <p:spPr>
          <a:xfrm>
            <a:off x="5215785" y="5370674"/>
            <a:ext cx="1785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Circadian</a:t>
            </a:r>
          </a:p>
        </p:txBody>
      </p:sp>
      <p:pic>
        <p:nvPicPr>
          <p:cNvPr id="12" name="Graphic 11" descr="Female Profile">
            <a:extLst>
              <a:ext uri="{FF2B5EF4-FFF2-40B4-BE49-F238E27FC236}">
                <a16:creationId xmlns:a16="http://schemas.microsoft.com/office/drawing/2014/main" id="{E51FD584-DDFC-4CAD-8CE8-8BEA8868D7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99370" y="1713782"/>
            <a:ext cx="1713031" cy="1713031"/>
          </a:xfrm>
          <a:prstGeom prst="rect">
            <a:avLst/>
          </a:prstGeom>
        </p:spPr>
      </p:pic>
      <p:pic>
        <p:nvPicPr>
          <p:cNvPr id="16" name="Graphic 15" descr="Smiling face with no fill">
            <a:extLst>
              <a:ext uri="{FF2B5EF4-FFF2-40B4-BE49-F238E27FC236}">
                <a16:creationId xmlns:a16="http://schemas.microsoft.com/office/drawing/2014/main" id="{DC2A3A6C-6E1A-4B67-9D68-E736E44C51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94618" y="2001426"/>
            <a:ext cx="2076858" cy="2076858"/>
          </a:xfrm>
          <a:prstGeom prst="rect">
            <a:avLst/>
          </a:prstGeom>
        </p:spPr>
      </p:pic>
      <p:pic>
        <p:nvPicPr>
          <p:cNvPr id="23" name="Graphic 22" descr="Back">
            <a:extLst>
              <a:ext uri="{FF2B5EF4-FFF2-40B4-BE49-F238E27FC236}">
                <a16:creationId xmlns:a16="http://schemas.microsoft.com/office/drawing/2014/main" id="{3CFA51BF-CB02-46EF-B3AD-803663D29D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7673962">
            <a:off x="7015493" y="4804598"/>
            <a:ext cx="1618362" cy="1083649"/>
          </a:xfrm>
          <a:prstGeom prst="rect">
            <a:avLst/>
          </a:prstGeom>
        </p:spPr>
      </p:pic>
      <p:pic>
        <p:nvPicPr>
          <p:cNvPr id="24" name="Graphic 23" descr="Female Profile">
            <a:extLst>
              <a:ext uri="{FF2B5EF4-FFF2-40B4-BE49-F238E27FC236}">
                <a16:creationId xmlns:a16="http://schemas.microsoft.com/office/drawing/2014/main" id="{7EF180FC-17BD-4F0D-A85F-49DB4A896A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35839" y="2334476"/>
            <a:ext cx="1713031" cy="171303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92B372C-F1A2-41D4-BC0D-1B049F0EADE3}"/>
              </a:ext>
            </a:extLst>
          </p:cNvPr>
          <p:cNvSpPr txBox="1"/>
          <p:nvPr/>
        </p:nvSpPr>
        <p:spPr>
          <a:xfrm>
            <a:off x="7012578" y="2744687"/>
            <a:ext cx="487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Z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9DE1DE-FDFD-4331-8899-DF04F1F4DA4C}"/>
              </a:ext>
            </a:extLst>
          </p:cNvPr>
          <p:cNvSpPr txBox="1"/>
          <p:nvPr/>
        </p:nvSpPr>
        <p:spPr>
          <a:xfrm>
            <a:off x="7345703" y="2340993"/>
            <a:ext cx="487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Z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95AC43B-9DA4-4534-802A-A602C45515EE}"/>
              </a:ext>
            </a:extLst>
          </p:cNvPr>
          <p:cNvSpPr txBox="1"/>
          <p:nvPr/>
        </p:nvSpPr>
        <p:spPr>
          <a:xfrm>
            <a:off x="7698378" y="1975300"/>
            <a:ext cx="487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480553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Internal Clock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phic 13" descr="Clock">
            <a:extLst>
              <a:ext uri="{FF2B5EF4-FFF2-40B4-BE49-F238E27FC236}">
                <a16:creationId xmlns:a16="http://schemas.microsoft.com/office/drawing/2014/main" id="{C29FA4B6-592C-4326-AEF2-B7F7F6CB1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41113" y="2349932"/>
            <a:ext cx="3556009" cy="355600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93E934F-90C0-453E-A7C7-D1C54765ADC0}"/>
              </a:ext>
            </a:extLst>
          </p:cNvPr>
          <p:cNvSpPr txBox="1"/>
          <p:nvPr/>
        </p:nvSpPr>
        <p:spPr>
          <a:xfrm>
            <a:off x="2580634" y="2804497"/>
            <a:ext cx="13556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>
                <a:solidFill>
                  <a:srgbClr val="FF0000"/>
                </a:solidFill>
              </a:rPr>
              <a:t>?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22" name="Graphic 21" descr="Brain">
            <a:extLst>
              <a:ext uri="{FF2B5EF4-FFF2-40B4-BE49-F238E27FC236}">
                <a16:creationId xmlns:a16="http://schemas.microsoft.com/office/drawing/2014/main" id="{B2A081FE-3A37-42FD-9637-C4E2F5D830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96000" y="2201360"/>
            <a:ext cx="3915715" cy="391571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AE2B700-EAB0-4D4B-B5DE-9227F56113A3}"/>
              </a:ext>
            </a:extLst>
          </p:cNvPr>
          <p:cNvSpPr txBox="1"/>
          <p:nvPr/>
        </p:nvSpPr>
        <p:spPr>
          <a:xfrm>
            <a:off x="5203715" y="2165266"/>
            <a:ext cx="208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Hypothalamus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F0C5835-E917-405F-AACA-05AACF293BD7}"/>
              </a:ext>
            </a:extLst>
          </p:cNvPr>
          <p:cNvSpPr txBox="1"/>
          <p:nvPr/>
        </p:nvSpPr>
        <p:spPr>
          <a:xfrm>
            <a:off x="4745915" y="4886996"/>
            <a:ext cx="2086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Suprachiasmatic nucleus (SCN)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2E95985-DAF3-4D08-9D64-E473F848E224}"/>
              </a:ext>
            </a:extLst>
          </p:cNvPr>
          <p:cNvSpPr txBox="1"/>
          <p:nvPr/>
        </p:nvSpPr>
        <p:spPr>
          <a:xfrm>
            <a:off x="5981460" y="5840076"/>
            <a:ext cx="208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Pituitary gland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8DD8F62-54E1-4B4F-AEB9-080D9225982E}"/>
              </a:ext>
            </a:extLst>
          </p:cNvPr>
          <p:cNvSpPr txBox="1"/>
          <p:nvPr/>
        </p:nvSpPr>
        <p:spPr>
          <a:xfrm>
            <a:off x="10105017" y="3149473"/>
            <a:ext cx="208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Pineal gland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20BF976-2F2D-42D7-BABE-2168714FD79E}"/>
              </a:ext>
            </a:extLst>
          </p:cNvPr>
          <p:cNvSpPr txBox="1"/>
          <p:nvPr/>
        </p:nvSpPr>
        <p:spPr>
          <a:xfrm>
            <a:off x="9513348" y="2051358"/>
            <a:ext cx="208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Thalamus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BEC2C5-BEBF-48E2-B4EE-BDBC8098A422}"/>
              </a:ext>
            </a:extLst>
          </p:cNvPr>
          <p:cNvSpPr txBox="1"/>
          <p:nvPr/>
        </p:nvSpPr>
        <p:spPr>
          <a:xfrm>
            <a:off x="9267321" y="5932409"/>
            <a:ext cx="208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Pons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BF6E93F-BA5D-4E62-8B1B-FE051019F98D}"/>
              </a:ext>
            </a:extLst>
          </p:cNvPr>
          <p:cNvCxnSpPr/>
          <p:nvPr/>
        </p:nvCxnSpPr>
        <p:spPr>
          <a:xfrm flipV="1">
            <a:off x="7121562" y="4636546"/>
            <a:ext cx="946881" cy="1203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8224C9C-CDC8-4155-89B8-48629A2837F4}"/>
              </a:ext>
            </a:extLst>
          </p:cNvPr>
          <p:cNvCxnSpPr/>
          <p:nvPr/>
        </p:nvCxnSpPr>
        <p:spPr>
          <a:xfrm flipV="1">
            <a:off x="6406109" y="4464424"/>
            <a:ext cx="1625667" cy="422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ACD825F-1DAA-40BD-9F7E-1F54F4B61724}"/>
              </a:ext>
            </a:extLst>
          </p:cNvPr>
          <p:cNvCxnSpPr/>
          <p:nvPr/>
        </p:nvCxnSpPr>
        <p:spPr>
          <a:xfrm>
            <a:off x="6164397" y="2554144"/>
            <a:ext cx="1762507" cy="1605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3ADC105-9523-481C-A690-3A6C4D71D358}"/>
              </a:ext>
            </a:extLst>
          </p:cNvPr>
          <p:cNvCxnSpPr/>
          <p:nvPr/>
        </p:nvCxnSpPr>
        <p:spPr>
          <a:xfrm flipH="1">
            <a:off x="8584602" y="2444295"/>
            <a:ext cx="1427113" cy="1547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AEFE8CC-C2C2-4760-8354-6949DD2C3CED}"/>
              </a:ext>
            </a:extLst>
          </p:cNvPr>
          <p:cNvCxnSpPr/>
          <p:nvPr/>
        </p:nvCxnSpPr>
        <p:spPr>
          <a:xfrm flipH="1">
            <a:off x="8834521" y="3551513"/>
            <a:ext cx="1722318" cy="719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D9C6C3C-69D9-4EE4-AD78-447902D8100F}"/>
              </a:ext>
            </a:extLst>
          </p:cNvPr>
          <p:cNvCxnSpPr>
            <a:cxnSpLocks/>
          </p:cNvCxnSpPr>
          <p:nvPr/>
        </p:nvCxnSpPr>
        <p:spPr>
          <a:xfrm flipH="1" flipV="1">
            <a:off x="8347934" y="5041048"/>
            <a:ext cx="950224" cy="891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89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Synchrony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 descr="Smiling face with no fill">
            <a:extLst>
              <a:ext uri="{FF2B5EF4-FFF2-40B4-BE49-F238E27FC236}">
                <a16:creationId xmlns:a16="http://schemas.microsoft.com/office/drawing/2014/main" id="{06D0748E-B736-4E69-9E08-21A3B188E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60788" y="1668393"/>
            <a:ext cx="2076858" cy="2076858"/>
          </a:xfrm>
          <a:prstGeom prst="rect">
            <a:avLst/>
          </a:prstGeom>
        </p:spPr>
      </p:pic>
      <p:pic>
        <p:nvPicPr>
          <p:cNvPr id="7" name="Graphic 6" descr="Sun">
            <a:extLst>
              <a:ext uri="{FF2B5EF4-FFF2-40B4-BE49-F238E27FC236}">
                <a16:creationId xmlns:a16="http://schemas.microsoft.com/office/drawing/2014/main" id="{BEE914FE-E822-4B4F-B414-62196F9C64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54356" y="1668392"/>
            <a:ext cx="2076858" cy="20768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C90C0E-108B-48F2-8364-984F6A737495}"/>
              </a:ext>
            </a:extLst>
          </p:cNvPr>
          <p:cNvSpPr txBox="1"/>
          <p:nvPr/>
        </p:nvSpPr>
        <p:spPr>
          <a:xfrm>
            <a:off x="3276600" y="5045120"/>
            <a:ext cx="487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Z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E10579-F27F-43DE-8933-D949F8DBA320}"/>
              </a:ext>
            </a:extLst>
          </p:cNvPr>
          <p:cNvSpPr txBox="1"/>
          <p:nvPr/>
        </p:nvSpPr>
        <p:spPr>
          <a:xfrm>
            <a:off x="3609725" y="4641426"/>
            <a:ext cx="487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Z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15A706-77B7-4787-9938-5C34516EACA6}"/>
              </a:ext>
            </a:extLst>
          </p:cNvPr>
          <p:cNvSpPr txBox="1"/>
          <p:nvPr/>
        </p:nvSpPr>
        <p:spPr>
          <a:xfrm>
            <a:off x="3962400" y="4275733"/>
            <a:ext cx="487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Z</a:t>
            </a:r>
          </a:p>
        </p:txBody>
      </p:sp>
      <p:pic>
        <p:nvPicPr>
          <p:cNvPr id="5" name="Graphic 4" descr="Earth globe: Africa and Europe">
            <a:extLst>
              <a:ext uri="{FF2B5EF4-FFF2-40B4-BE49-F238E27FC236}">
                <a16:creationId xmlns:a16="http://schemas.microsoft.com/office/drawing/2014/main" id="{99B85F80-D035-4437-9473-27A53B7192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254356" y="4275733"/>
            <a:ext cx="2076858" cy="2076858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B419D98E-02D1-466A-B86D-633BDD5ECD55}"/>
              </a:ext>
            </a:extLst>
          </p:cNvPr>
          <p:cNvSpPr/>
          <p:nvPr/>
        </p:nvSpPr>
        <p:spPr>
          <a:xfrm>
            <a:off x="5190961" y="2655551"/>
            <a:ext cx="1714938" cy="253117"/>
          </a:xfrm>
          <a:prstGeom prst="rightArrow">
            <a:avLst>
              <a:gd name="adj1" fmla="val 50000"/>
              <a:gd name="adj2" fmla="val 1497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A34C3ED0-1E29-4B16-A1A1-73F93817FDCD}"/>
              </a:ext>
            </a:extLst>
          </p:cNvPr>
          <p:cNvSpPr/>
          <p:nvPr/>
        </p:nvSpPr>
        <p:spPr>
          <a:xfrm>
            <a:off x="5286103" y="5181380"/>
            <a:ext cx="1714938" cy="253117"/>
          </a:xfrm>
          <a:prstGeom prst="rightArrow">
            <a:avLst>
              <a:gd name="adj1" fmla="val 50000"/>
              <a:gd name="adj2" fmla="val 1497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4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Asynchrony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4C07FE7-4169-4630-9F46-DC1CA8C1A5B8}"/>
              </a:ext>
            </a:extLst>
          </p:cNvPr>
          <p:cNvSpPr txBox="1"/>
          <p:nvPr/>
        </p:nvSpPr>
        <p:spPr>
          <a:xfrm>
            <a:off x="6836230" y="3043627"/>
            <a:ext cx="23600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Fatigue</a:t>
            </a:r>
          </a:p>
          <a:p>
            <a:pPr algn="ctr"/>
            <a:r>
              <a:rPr lang="en-US" sz="4000" dirty="0"/>
              <a:t>Sluggish</a:t>
            </a:r>
          </a:p>
          <a:p>
            <a:pPr algn="ctr"/>
            <a:r>
              <a:rPr lang="en-US" sz="4000" dirty="0"/>
              <a:t>Irritable</a:t>
            </a:r>
          </a:p>
          <a:p>
            <a:pPr algn="ctr"/>
            <a:r>
              <a:rPr lang="en-US" sz="4000" dirty="0"/>
              <a:t>Insomnia</a:t>
            </a:r>
          </a:p>
        </p:txBody>
      </p:sp>
      <p:pic>
        <p:nvPicPr>
          <p:cNvPr id="7" name="Graphic 6" descr="Earth globe: Africa and Europe">
            <a:extLst>
              <a:ext uri="{FF2B5EF4-FFF2-40B4-BE49-F238E27FC236}">
                <a16:creationId xmlns:a16="http://schemas.microsoft.com/office/drawing/2014/main" id="{C377B171-A628-4922-A2BD-9362ABDC7F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9212" y="2877798"/>
            <a:ext cx="3047886" cy="3047886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E4C89B-3FF5-441C-B57E-15FE3720DC89}"/>
              </a:ext>
            </a:extLst>
          </p:cNvPr>
          <p:cNvSpPr/>
          <p:nvPr/>
        </p:nvSpPr>
        <p:spPr>
          <a:xfrm>
            <a:off x="2413582" y="2497728"/>
            <a:ext cx="2279146" cy="1610770"/>
          </a:xfrm>
          <a:custGeom>
            <a:avLst/>
            <a:gdLst>
              <a:gd name="connsiteX0" fmla="*/ 262550 w 2279146"/>
              <a:gd name="connsiteY0" fmla="*/ 1556032 h 1610770"/>
              <a:gd name="connsiteX1" fmla="*/ 10002 w 2279146"/>
              <a:gd name="connsiteY1" fmla="*/ 868054 h 1610770"/>
              <a:gd name="connsiteX2" fmla="*/ 567350 w 2279146"/>
              <a:gd name="connsiteY2" fmla="*/ 136534 h 1610770"/>
              <a:gd name="connsiteX3" fmla="*/ 1499168 w 2279146"/>
              <a:gd name="connsiteY3" fmla="*/ 23323 h 1610770"/>
              <a:gd name="connsiteX4" fmla="*/ 2047808 w 2279146"/>
              <a:gd name="connsiteY4" fmla="*/ 423917 h 1610770"/>
              <a:gd name="connsiteX5" fmla="*/ 2274230 w 2279146"/>
              <a:gd name="connsiteY5" fmla="*/ 1155437 h 1610770"/>
              <a:gd name="connsiteX6" fmla="*/ 1856219 w 2279146"/>
              <a:gd name="connsiteY6" fmla="*/ 1599574 h 1610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9146" h="1610770">
                <a:moveTo>
                  <a:pt x="262550" y="1556032"/>
                </a:moveTo>
                <a:cubicBezTo>
                  <a:pt x="110876" y="1330334"/>
                  <a:pt x="-40798" y="1104637"/>
                  <a:pt x="10002" y="868054"/>
                </a:cubicBezTo>
                <a:cubicBezTo>
                  <a:pt x="60802" y="631471"/>
                  <a:pt x="319156" y="277322"/>
                  <a:pt x="567350" y="136534"/>
                </a:cubicBezTo>
                <a:cubicBezTo>
                  <a:pt x="815544" y="-4254"/>
                  <a:pt x="1252425" y="-24574"/>
                  <a:pt x="1499168" y="23323"/>
                </a:cubicBezTo>
                <a:cubicBezTo>
                  <a:pt x="1745911" y="71220"/>
                  <a:pt x="1918631" y="235231"/>
                  <a:pt x="2047808" y="423917"/>
                </a:cubicBezTo>
                <a:cubicBezTo>
                  <a:pt x="2176985" y="612603"/>
                  <a:pt x="2306161" y="959494"/>
                  <a:pt x="2274230" y="1155437"/>
                </a:cubicBezTo>
                <a:cubicBezTo>
                  <a:pt x="2242299" y="1351380"/>
                  <a:pt x="1917179" y="1675048"/>
                  <a:pt x="1856219" y="1599574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Graphic 5" descr="Airplane">
            <a:extLst>
              <a:ext uri="{FF2B5EF4-FFF2-40B4-BE49-F238E27FC236}">
                <a16:creationId xmlns:a16="http://schemas.microsoft.com/office/drawing/2014/main" id="{535EDF23-8818-45E0-BF28-4B6C04835C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3772797">
            <a:off x="2338251" y="23065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8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Sleep Debt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AC8A948-997E-4DD6-A0A3-F012E73E4674}"/>
              </a:ext>
            </a:extLst>
          </p:cNvPr>
          <p:cNvSpPr txBox="1"/>
          <p:nvPr/>
        </p:nvSpPr>
        <p:spPr>
          <a:xfrm>
            <a:off x="4515394" y="2124892"/>
            <a:ext cx="31612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accent5">
                    <a:lumMod val="50000"/>
                  </a:schemeClr>
                </a:solidFill>
              </a:rPr>
              <a:t>Decreased</a:t>
            </a:r>
          </a:p>
          <a:p>
            <a:r>
              <a:rPr lang="en-US" sz="5400" dirty="0">
                <a:solidFill>
                  <a:schemeClr val="accent5">
                    <a:lumMod val="75000"/>
                  </a:schemeClr>
                </a:solidFill>
              </a:rPr>
              <a:t>- Alertness</a:t>
            </a:r>
          </a:p>
          <a:p>
            <a:r>
              <a:rPr lang="en-US" sz="5400" dirty="0">
                <a:solidFill>
                  <a:schemeClr val="accent5">
                    <a:lumMod val="75000"/>
                  </a:schemeClr>
                </a:solidFill>
              </a:rPr>
              <a:t>- Mental</a:t>
            </a:r>
          </a:p>
          <a:p>
            <a:r>
              <a:rPr lang="en-US" sz="5400" dirty="0">
                <a:solidFill>
                  <a:schemeClr val="accent5">
                    <a:lumMod val="75000"/>
                  </a:schemeClr>
                </a:solidFill>
              </a:rPr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158541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Recommendations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 descr="Female Profile">
            <a:extLst>
              <a:ext uri="{FF2B5EF4-FFF2-40B4-BE49-F238E27FC236}">
                <a16:creationId xmlns:a16="http://schemas.microsoft.com/office/drawing/2014/main" id="{3B73E278-AD88-41C8-A47A-4B415A484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6938" y="1733671"/>
            <a:ext cx="2856858" cy="2856858"/>
          </a:xfrm>
          <a:prstGeom prst="rect">
            <a:avLst/>
          </a:prstGeom>
        </p:spPr>
      </p:pic>
      <p:pic>
        <p:nvPicPr>
          <p:cNvPr id="7" name="Graphic 6" descr="Male profile">
            <a:extLst>
              <a:ext uri="{FF2B5EF4-FFF2-40B4-BE49-F238E27FC236}">
                <a16:creationId xmlns:a16="http://schemas.microsoft.com/office/drawing/2014/main" id="{7D956534-4DE6-4FDE-8498-00C7F05824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24001" y="1733671"/>
            <a:ext cx="2856858" cy="2856858"/>
          </a:xfrm>
          <a:prstGeom prst="rect">
            <a:avLst/>
          </a:prstGeom>
        </p:spPr>
      </p:pic>
      <p:pic>
        <p:nvPicPr>
          <p:cNvPr id="9" name="Graphic 8" descr="Baby crawling">
            <a:extLst>
              <a:ext uri="{FF2B5EF4-FFF2-40B4-BE49-F238E27FC236}">
                <a16:creationId xmlns:a16="http://schemas.microsoft.com/office/drawing/2014/main" id="{80DC585D-8E50-471E-841C-754C6ADE90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53955" y="1733671"/>
            <a:ext cx="2856858" cy="28568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A95931-432D-404F-AF77-DD2CCAE4A3CB}"/>
              </a:ext>
            </a:extLst>
          </p:cNvPr>
          <p:cNvSpPr txBox="1"/>
          <p:nvPr/>
        </p:nvSpPr>
        <p:spPr>
          <a:xfrm>
            <a:off x="3021874" y="4590529"/>
            <a:ext cx="1976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7 to 9 hours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58AE47-491B-46BB-A06A-23CB0FAA0B18}"/>
              </a:ext>
            </a:extLst>
          </p:cNvPr>
          <p:cNvSpPr txBox="1"/>
          <p:nvPr/>
        </p:nvSpPr>
        <p:spPr>
          <a:xfrm>
            <a:off x="8009384" y="4663071"/>
            <a:ext cx="1650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</a:rPr>
              <a:t>18+ hours</a:t>
            </a:r>
          </a:p>
        </p:txBody>
      </p:sp>
    </p:spTree>
    <p:extLst>
      <p:ext uri="{BB962C8B-B14F-4D97-AF65-F5344CB8AC3E}">
        <p14:creationId xmlns:p14="http://schemas.microsoft.com/office/powerpoint/2010/main" val="349699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472</Words>
  <Application>Microsoft Office PowerPoint</Application>
  <PresentationFormat>Widescreen</PresentationFormat>
  <Paragraphs>67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Laura Brown</cp:lastModifiedBy>
  <cp:revision>14</cp:revision>
  <dcterms:created xsi:type="dcterms:W3CDTF">2017-06-16T13:06:21Z</dcterms:created>
  <dcterms:modified xsi:type="dcterms:W3CDTF">2019-05-14T20:51:55Z</dcterms:modified>
</cp:coreProperties>
</file>