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79" r:id="rId5"/>
    <p:sldId id="280" r:id="rId6"/>
    <p:sldId id="281" r:id="rId7"/>
    <p:sldId id="282" r:id="rId8"/>
    <p:sldId id="283" r:id="rId9"/>
    <p:sldId id="284" r:id="rId10"/>
    <p:sldId id="285" r:id="rId11"/>
    <p:sldId id="28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8966" autoAdjust="0"/>
  </p:normalViewPr>
  <p:slideViewPr>
    <p:cSldViewPr snapToGrid="0">
      <p:cViewPr varScale="1">
        <p:scale>
          <a:sx n="53" d="100"/>
          <a:sy n="53" d="100"/>
        </p:scale>
        <p:origin x="1176" y="3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5/14/2019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spend approximately a third of our lives sleeping.  Given how much we could accomplish during that time, sleep must be important! Why do we sleep so much? Is it essential?</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Research has also shown that slow wave sleep after learning can improve later performance of that task.  Therefore, sleep appears to be important for </a:t>
            </a:r>
            <a:r>
              <a:rPr lang="en-US" sz="1200" kern="1200">
                <a:solidFill>
                  <a:schemeClr val="tx1"/>
                </a:solidFill>
                <a:effectLst/>
                <a:latin typeface="+mn-lt"/>
                <a:ea typeface="+mn-ea"/>
                <a:cs typeface="+mn-cs"/>
              </a:rPr>
              <a:t>cognitive functioning.</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3912104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308898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Sleep is reduced sensory awareness and low levels of physical activity. The importance of sleep is demonstrated when we do not get enough. When next given a chance to sleep, we fall asleep quicker, an experience known as sleep rebound.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3802784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Sleep-wake cycles seem to be controlled by multiple brain areas such as the thalamus, the hypothalamus which contains the suprachiasmatic nucleus which is the body’s biological clock, and the pons which helps to regulate rapid eye movement.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1408589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Sleep is also associated with the secretion of a variety of different hormones, including melatonin from the pineal gland and follicle stimulating hormone, luteinizing hormone, and growth hormone all from the pituitary.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1813678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 we sleep?  There are several hypotheses that attempt to explain why.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3672813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is the adaptive function of sleep hypothesis which suggests that sleep is essential to restore resources that are expended during the day. There is, however little research to support this explanation. Short period of inactivity and rest may be enough to restore these resources.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576171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hypothesis holds that our sleep patterns evolved as adaptive responses to predatory risks which increase at night. Thus, we sleep and keep ourselves safe. However, some research shows that prey animals tend to sleep LESS than predators!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2818926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we do not know exactly we sleep, we do know there are benefits, including maintaining a healthy weight, lowering stress levels, improving mood, increasing motor coordination, and increasing cognitive functioning.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3375552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final theory about sleep involves sleep’s importance to cognitive function and memory formation. Sleep deprivation results in disruptions in cognition and memory, leading to difficulties with attention, making decisions, and recalling long-term memories. As the sleep deprivation continues, the cognitive impacts worsen.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3458062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5/14/2019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5/14/2019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2.svg"/></Relationships>
</file>

<file path=ppt/slides/_rels/slide1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8.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Sleep and Why We Sleep</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 to Cognition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Open book">
            <a:extLst>
              <a:ext uri="{FF2B5EF4-FFF2-40B4-BE49-F238E27FC236}">
                <a16:creationId xmlns:a16="http://schemas.microsoft.com/office/drawing/2014/main" id="{B2975519-F9BF-4195-ABA5-64525770FA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60965" y="1869724"/>
            <a:ext cx="3270069" cy="3270069"/>
          </a:xfrm>
          <a:prstGeom prst="rect">
            <a:avLst/>
          </a:prstGeom>
        </p:spPr>
      </p:pic>
      <p:sp>
        <p:nvSpPr>
          <p:cNvPr id="11" name="TextBox 10">
            <a:extLst>
              <a:ext uri="{FF2B5EF4-FFF2-40B4-BE49-F238E27FC236}">
                <a16:creationId xmlns:a16="http://schemas.microsoft.com/office/drawing/2014/main" id="{57B6CECA-E84C-47C6-B4FC-42FB67B1DBFF}"/>
              </a:ext>
            </a:extLst>
          </p:cNvPr>
          <p:cNvSpPr txBox="1"/>
          <p:nvPr/>
        </p:nvSpPr>
        <p:spPr>
          <a:xfrm>
            <a:off x="4551316" y="5153153"/>
            <a:ext cx="3089365" cy="584775"/>
          </a:xfrm>
          <a:prstGeom prst="rect">
            <a:avLst/>
          </a:prstGeom>
          <a:noFill/>
        </p:spPr>
        <p:txBody>
          <a:bodyPr wrap="square" rtlCol="0">
            <a:spAutoFit/>
          </a:bodyPr>
          <a:lstStyle/>
          <a:p>
            <a:pPr algn="ctr"/>
            <a:r>
              <a:rPr lang="en-US" sz="3200" b="1" dirty="0">
                <a:solidFill>
                  <a:schemeClr val="accent1">
                    <a:lumMod val="50000"/>
                  </a:schemeClr>
                </a:solidFill>
              </a:rPr>
              <a:t>Slow Wave Sleep</a:t>
            </a:r>
          </a:p>
        </p:txBody>
      </p:sp>
    </p:spTree>
    <p:extLst>
      <p:ext uri="{BB962C8B-B14F-4D97-AF65-F5344CB8AC3E}">
        <p14:creationId xmlns:p14="http://schemas.microsoft.com/office/powerpoint/2010/main" val="1589932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is Sleep?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leep">
            <a:extLst>
              <a:ext uri="{FF2B5EF4-FFF2-40B4-BE49-F238E27FC236}">
                <a16:creationId xmlns:a16="http://schemas.microsoft.com/office/drawing/2014/main" id="{074CA143-7F65-4C71-BC02-FF26344A9D2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05322" y="1490356"/>
            <a:ext cx="5029199" cy="5029199"/>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Brain Areas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25B27D6-7510-4980-8BBA-1A180B891863}"/>
              </a:ext>
            </a:extLst>
          </p:cNvPr>
          <p:cNvSpPr txBox="1"/>
          <p:nvPr/>
        </p:nvSpPr>
        <p:spPr>
          <a:xfrm>
            <a:off x="2882537" y="2159726"/>
            <a:ext cx="2046514" cy="1169551"/>
          </a:xfrm>
          <a:prstGeom prst="rect">
            <a:avLst/>
          </a:prstGeom>
          <a:noFill/>
        </p:spPr>
        <p:txBody>
          <a:bodyPr wrap="square" rtlCol="0">
            <a:spAutoFit/>
          </a:bodyPr>
          <a:lstStyle/>
          <a:p>
            <a:pPr algn="ctr"/>
            <a:r>
              <a:rPr lang="en-US" sz="2800" b="1" dirty="0">
                <a:solidFill>
                  <a:schemeClr val="accent1"/>
                </a:solidFill>
              </a:rPr>
              <a:t>Thalamus</a:t>
            </a:r>
          </a:p>
          <a:p>
            <a:pPr algn="ctr"/>
            <a:endParaRPr lang="en-US" b="1" dirty="0">
              <a:solidFill>
                <a:schemeClr val="accent1"/>
              </a:solidFill>
            </a:endParaRPr>
          </a:p>
          <a:p>
            <a:pPr algn="ctr"/>
            <a:r>
              <a:rPr lang="en-US" sz="2400" dirty="0">
                <a:solidFill>
                  <a:schemeClr val="bg2">
                    <a:lumMod val="25000"/>
                  </a:schemeClr>
                </a:solidFill>
              </a:rPr>
              <a:t>Relay station</a:t>
            </a:r>
          </a:p>
        </p:txBody>
      </p:sp>
      <p:sp>
        <p:nvSpPr>
          <p:cNvPr id="5" name="TextBox 4">
            <a:extLst>
              <a:ext uri="{FF2B5EF4-FFF2-40B4-BE49-F238E27FC236}">
                <a16:creationId xmlns:a16="http://schemas.microsoft.com/office/drawing/2014/main" id="{A36E814D-E387-497F-8455-9D142B696ACE}"/>
              </a:ext>
            </a:extLst>
          </p:cNvPr>
          <p:cNvSpPr txBox="1"/>
          <p:nvPr/>
        </p:nvSpPr>
        <p:spPr>
          <a:xfrm>
            <a:off x="7515497" y="2316480"/>
            <a:ext cx="2394857" cy="523220"/>
          </a:xfrm>
          <a:prstGeom prst="rect">
            <a:avLst/>
          </a:prstGeom>
          <a:noFill/>
        </p:spPr>
        <p:txBody>
          <a:bodyPr wrap="square" rtlCol="0">
            <a:spAutoFit/>
          </a:bodyPr>
          <a:lstStyle/>
          <a:p>
            <a:pPr algn="ctr"/>
            <a:r>
              <a:rPr lang="en-US" sz="2800" b="1" dirty="0">
                <a:solidFill>
                  <a:srgbClr val="FF0000"/>
                </a:solidFill>
              </a:rPr>
              <a:t>Hypothalamus</a:t>
            </a:r>
          </a:p>
        </p:txBody>
      </p:sp>
      <p:sp>
        <p:nvSpPr>
          <p:cNvPr id="6" name="TextBox 5">
            <a:extLst>
              <a:ext uri="{FF2B5EF4-FFF2-40B4-BE49-F238E27FC236}">
                <a16:creationId xmlns:a16="http://schemas.microsoft.com/office/drawing/2014/main" id="{3C7D5CA2-DE79-4B08-931E-EF56F922CE60}"/>
              </a:ext>
            </a:extLst>
          </p:cNvPr>
          <p:cNvSpPr txBox="1"/>
          <p:nvPr/>
        </p:nvSpPr>
        <p:spPr>
          <a:xfrm>
            <a:off x="5003074" y="4058547"/>
            <a:ext cx="2185851" cy="523220"/>
          </a:xfrm>
          <a:prstGeom prst="rect">
            <a:avLst/>
          </a:prstGeom>
          <a:noFill/>
        </p:spPr>
        <p:txBody>
          <a:bodyPr wrap="square" rtlCol="0">
            <a:spAutoFit/>
          </a:bodyPr>
          <a:lstStyle/>
          <a:p>
            <a:pPr algn="ctr"/>
            <a:r>
              <a:rPr lang="en-US" sz="2800" b="1" dirty="0">
                <a:solidFill>
                  <a:schemeClr val="accent2">
                    <a:lumMod val="75000"/>
                  </a:schemeClr>
                </a:solidFill>
              </a:rPr>
              <a:t>Pons</a:t>
            </a:r>
            <a:endParaRPr lang="en-US" b="1" dirty="0">
              <a:solidFill>
                <a:schemeClr val="accent2">
                  <a:lumMod val="75000"/>
                </a:schemeClr>
              </a:solidFill>
            </a:endParaRPr>
          </a:p>
        </p:txBody>
      </p:sp>
      <p:pic>
        <p:nvPicPr>
          <p:cNvPr id="8" name="Graphic 7" descr="Eyes">
            <a:extLst>
              <a:ext uri="{FF2B5EF4-FFF2-40B4-BE49-F238E27FC236}">
                <a16:creationId xmlns:a16="http://schemas.microsoft.com/office/drawing/2014/main" id="{8D8FBB0C-3D8C-46B2-A65B-348C06EE07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17421" y="3429000"/>
            <a:ext cx="3357155" cy="3357155"/>
          </a:xfrm>
          <a:prstGeom prst="rect">
            <a:avLst/>
          </a:prstGeom>
        </p:spPr>
      </p:pic>
      <p:pic>
        <p:nvPicPr>
          <p:cNvPr id="10" name="Graphic 9" descr="Clock">
            <a:extLst>
              <a:ext uri="{FF2B5EF4-FFF2-40B4-BE49-F238E27FC236}">
                <a16:creationId xmlns:a16="http://schemas.microsoft.com/office/drawing/2014/main" id="{11F871F1-7E7A-48DC-9CE1-B840FCD22E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76753" y="2839700"/>
            <a:ext cx="1872344" cy="1872344"/>
          </a:xfrm>
          <a:prstGeom prst="rect">
            <a:avLst/>
          </a:prstGeom>
        </p:spPr>
      </p:pic>
    </p:spTree>
    <p:extLst>
      <p:ext uri="{BB962C8B-B14F-4D97-AF65-F5344CB8AC3E}">
        <p14:creationId xmlns:p14="http://schemas.microsoft.com/office/powerpoint/2010/main" val="870308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Hormones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Brain">
            <a:extLst>
              <a:ext uri="{FF2B5EF4-FFF2-40B4-BE49-F238E27FC236}">
                <a16:creationId xmlns:a16="http://schemas.microsoft.com/office/drawing/2014/main" id="{503F9F18-809A-4A95-B66E-94356825D36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14813" y="2016694"/>
            <a:ext cx="3915715" cy="3915715"/>
          </a:xfrm>
          <a:prstGeom prst="rect">
            <a:avLst/>
          </a:prstGeom>
        </p:spPr>
      </p:pic>
      <p:sp>
        <p:nvSpPr>
          <p:cNvPr id="7" name="TextBox 6">
            <a:extLst>
              <a:ext uri="{FF2B5EF4-FFF2-40B4-BE49-F238E27FC236}">
                <a16:creationId xmlns:a16="http://schemas.microsoft.com/office/drawing/2014/main" id="{C5286C97-6B9A-447A-BF71-8EEF85CFE94E}"/>
              </a:ext>
            </a:extLst>
          </p:cNvPr>
          <p:cNvSpPr txBox="1"/>
          <p:nvPr/>
        </p:nvSpPr>
        <p:spPr>
          <a:xfrm>
            <a:off x="3322528" y="1980600"/>
            <a:ext cx="2086983" cy="369332"/>
          </a:xfrm>
          <a:prstGeom prst="rect">
            <a:avLst/>
          </a:prstGeom>
          <a:noFill/>
        </p:spPr>
        <p:txBody>
          <a:bodyPr wrap="square" rtlCol="0">
            <a:spAutoFit/>
          </a:bodyPr>
          <a:lstStyle/>
          <a:p>
            <a:r>
              <a:rPr lang="en-US" dirty="0"/>
              <a:t>Hypothalamus</a:t>
            </a:r>
          </a:p>
        </p:txBody>
      </p:sp>
      <p:sp>
        <p:nvSpPr>
          <p:cNvPr id="8" name="TextBox 7">
            <a:extLst>
              <a:ext uri="{FF2B5EF4-FFF2-40B4-BE49-F238E27FC236}">
                <a16:creationId xmlns:a16="http://schemas.microsoft.com/office/drawing/2014/main" id="{8D1FFF1B-CD30-4244-9B2E-372995F2DFB4}"/>
              </a:ext>
            </a:extLst>
          </p:cNvPr>
          <p:cNvSpPr txBox="1"/>
          <p:nvPr/>
        </p:nvSpPr>
        <p:spPr>
          <a:xfrm>
            <a:off x="2864728" y="4702330"/>
            <a:ext cx="2086983" cy="646331"/>
          </a:xfrm>
          <a:prstGeom prst="rect">
            <a:avLst/>
          </a:prstGeom>
          <a:noFill/>
        </p:spPr>
        <p:txBody>
          <a:bodyPr wrap="square" rtlCol="0">
            <a:spAutoFit/>
          </a:bodyPr>
          <a:lstStyle/>
          <a:p>
            <a:r>
              <a:rPr lang="en-US" dirty="0"/>
              <a:t>Suprachiasmatic nucleus (SCN)</a:t>
            </a:r>
          </a:p>
        </p:txBody>
      </p:sp>
      <p:sp>
        <p:nvSpPr>
          <p:cNvPr id="9" name="TextBox 8">
            <a:extLst>
              <a:ext uri="{FF2B5EF4-FFF2-40B4-BE49-F238E27FC236}">
                <a16:creationId xmlns:a16="http://schemas.microsoft.com/office/drawing/2014/main" id="{2D3BE66B-8D63-44AD-A49A-6DBED054B304}"/>
              </a:ext>
            </a:extLst>
          </p:cNvPr>
          <p:cNvSpPr txBox="1"/>
          <p:nvPr/>
        </p:nvSpPr>
        <p:spPr>
          <a:xfrm>
            <a:off x="4100273" y="5655410"/>
            <a:ext cx="2086983" cy="369332"/>
          </a:xfrm>
          <a:prstGeom prst="rect">
            <a:avLst/>
          </a:prstGeom>
          <a:noFill/>
        </p:spPr>
        <p:txBody>
          <a:bodyPr wrap="square" rtlCol="0">
            <a:spAutoFit/>
          </a:bodyPr>
          <a:lstStyle/>
          <a:p>
            <a:r>
              <a:rPr lang="en-US" dirty="0">
                <a:highlight>
                  <a:srgbClr val="FF00FF"/>
                </a:highlight>
              </a:rPr>
              <a:t>Pituitary gland</a:t>
            </a:r>
          </a:p>
        </p:txBody>
      </p:sp>
      <p:sp>
        <p:nvSpPr>
          <p:cNvPr id="10" name="TextBox 9">
            <a:extLst>
              <a:ext uri="{FF2B5EF4-FFF2-40B4-BE49-F238E27FC236}">
                <a16:creationId xmlns:a16="http://schemas.microsoft.com/office/drawing/2014/main" id="{F2D7A3A0-6F98-4D84-9A09-5A222B590D49}"/>
              </a:ext>
            </a:extLst>
          </p:cNvPr>
          <p:cNvSpPr txBox="1"/>
          <p:nvPr/>
        </p:nvSpPr>
        <p:spPr>
          <a:xfrm>
            <a:off x="8223830" y="2964807"/>
            <a:ext cx="2086983" cy="369332"/>
          </a:xfrm>
          <a:prstGeom prst="rect">
            <a:avLst/>
          </a:prstGeom>
          <a:noFill/>
        </p:spPr>
        <p:txBody>
          <a:bodyPr wrap="square" rtlCol="0">
            <a:spAutoFit/>
          </a:bodyPr>
          <a:lstStyle/>
          <a:p>
            <a:r>
              <a:rPr lang="en-US" dirty="0">
                <a:highlight>
                  <a:srgbClr val="FF00FF"/>
                </a:highlight>
              </a:rPr>
              <a:t>Pineal gland</a:t>
            </a:r>
          </a:p>
        </p:txBody>
      </p:sp>
      <p:sp>
        <p:nvSpPr>
          <p:cNvPr id="11" name="TextBox 10">
            <a:extLst>
              <a:ext uri="{FF2B5EF4-FFF2-40B4-BE49-F238E27FC236}">
                <a16:creationId xmlns:a16="http://schemas.microsoft.com/office/drawing/2014/main" id="{4A9A6F19-787D-4020-B3C3-E12651C4D2D7}"/>
              </a:ext>
            </a:extLst>
          </p:cNvPr>
          <p:cNvSpPr txBox="1"/>
          <p:nvPr/>
        </p:nvSpPr>
        <p:spPr>
          <a:xfrm>
            <a:off x="7632161" y="1866692"/>
            <a:ext cx="2086983" cy="369332"/>
          </a:xfrm>
          <a:prstGeom prst="rect">
            <a:avLst/>
          </a:prstGeom>
          <a:noFill/>
        </p:spPr>
        <p:txBody>
          <a:bodyPr wrap="square" rtlCol="0">
            <a:spAutoFit/>
          </a:bodyPr>
          <a:lstStyle/>
          <a:p>
            <a:r>
              <a:rPr lang="en-US" dirty="0"/>
              <a:t>Thalamus</a:t>
            </a:r>
          </a:p>
        </p:txBody>
      </p:sp>
      <p:sp>
        <p:nvSpPr>
          <p:cNvPr id="12" name="TextBox 11">
            <a:extLst>
              <a:ext uri="{FF2B5EF4-FFF2-40B4-BE49-F238E27FC236}">
                <a16:creationId xmlns:a16="http://schemas.microsoft.com/office/drawing/2014/main" id="{136E3158-E05C-4121-BF45-C2730169B446}"/>
              </a:ext>
            </a:extLst>
          </p:cNvPr>
          <p:cNvSpPr txBox="1"/>
          <p:nvPr/>
        </p:nvSpPr>
        <p:spPr>
          <a:xfrm>
            <a:off x="7386134" y="5747743"/>
            <a:ext cx="2086983" cy="369332"/>
          </a:xfrm>
          <a:prstGeom prst="rect">
            <a:avLst/>
          </a:prstGeom>
          <a:noFill/>
        </p:spPr>
        <p:txBody>
          <a:bodyPr wrap="square" rtlCol="0">
            <a:spAutoFit/>
          </a:bodyPr>
          <a:lstStyle/>
          <a:p>
            <a:r>
              <a:rPr lang="en-US" dirty="0"/>
              <a:t>Pons</a:t>
            </a:r>
          </a:p>
        </p:txBody>
      </p:sp>
      <p:cxnSp>
        <p:nvCxnSpPr>
          <p:cNvPr id="13" name="Straight Arrow Connector 12">
            <a:extLst>
              <a:ext uri="{FF2B5EF4-FFF2-40B4-BE49-F238E27FC236}">
                <a16:creationId xmlns:a16="http://schemas.microsoft.com/office/drawing/2014/main" id="{CAD81802-07B8-4324-B040-59DC5FA13878}"/>
              </a:ext>
            </a:extLst>
          </p:cNvPr>
          <p:cNvCxnSpPr/>
          <p:nvPr/>
        </p:nvCxnSpPr>
        <p:spPr>
          <a:xfrm flipV="1">
            <a:off x="5240375" y="4451880"/>
            <a:ext cx="946881" cy="12035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74CB494-E4F8-4850-BB55-6766A6BDABEE}"/>
              </a:ext>
            </a:extLst>
          </p:cNvPr>
          <p:cNvCxnSpPr/>
          <p:nvPr/>
        </p:nvCxnSpPr>
        <p:spPr>
          <a:xfrm flipV="1">
            <a:off x="4524922" y="4279758"/>
            <a:ext cx="1625667" cy="4225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8B259707-E424-4F6E-88C8-DC610D25770A}"/>
              </a:ext>
            </a:extLst>
          </p:cNvPr>
          <p:cNvCxnSpPr/>
          <p:nvPr/>
        </p:nvCxnSpPr>
        <p:spPr>
          <a:xfrm>
            <a:off x="4283210" y="2369478"/>
            <a:ext cx="1762507" cy="1605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FBB827D-311F-47F1-9110-D76571178C4F}"/>
              </a:ext>
            </a:extLst>
          </p:cNvPr>
          <p:cNvCxnSpPr/>
          <p:nvPr/>
        </p:nvCxnSpPr>
        <p:spPr>
          <a:xfrm flipH="1">
            <a:off x="6703415" y="2259629"/>
            <a:ext cx="1427113" cy="15478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C03EEF6-85B8-4EC7-A886-59988EF4F378}"/>
              </a:ext>
            </a:extLst>
          </p:cNvPr>
          <p:cNvCxnSpPr/>
          <p:nvPr/>
        </p:nvCxnSpPr>
        <p:spPr>
          <a:xfrm flipH="1">
            <a:off x="6953334" y="3366847"/>
            <a:ext cx="1722318" cy="7192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C7C9732-ACD3-4288-9578-AA97E600AE41}"/>
              </a:ext>
            </a:extLst>
          </p:cNvPr>
          <p:cNvCxnSpPr>
            <a:cxnSpLocks/>
          </p:cNvCxnSpPr>
          <p:nvPr/>
        </p:nvCxnSpPr>
        <p:spPr>
          <a:xfrm flipH="1" flipV="1">
            <a:off x="6466747" y="4856382"/>
            <a:ext cx="950224" cy="8913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348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Sleep?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37BA98E-72B7-4AD7-80CF-904CCD70C4F1}"/>
              </a:ext>
            </a:extLst>
          </p:cNvPr>
          <p:cNvSpPr txBox="1"/>
          <p:nvPr/>
        </p:nvSpPr>
        <p:spPr>
          <a:xfrm>
            <a:off x="2667001" y="2958428"/>
            <a:ext cx="757645" cy="1862048"/>
          </a:xfrm>
          <a:prstGeom prst="rect">
            <a:avLst/>
          </a:prstGeom>
          <a:noFill/>
        </p:spPr>
        <p:txBody>
          <a:bodyPr wrap="square" rtlCol="0">
            <a:spAutoFit/>
          </a:bodyPr>
          <a:lstStyle/>
          <a:p>
            <a:r>
              <a:rPr lang="en-US" sz="11500" dirty="0">
                <a:solidFill>
                  <a:schemeClr val="tx2">
                    <a:lumMod val="75000"/>
                  </a:schemeClr>
                </a:solidFill>
              </a:rPr>
              <a:t>Z</a:t>
            </a:r>
          </a:p>
        </p:txBody>
      </p:sp>
      <p:sp>
        <p:nvSpPr>
          <p:cNvPr id="7" name="TextBox 6">
            <a:extLst>
              <a:ext uri="{FF2B5EF4-FFF2-40B4-BE49-F238E27FC236}">
                <a16:creationId xmlns:a16="http://schemas.microsoft.com/office/drawing/2014/main" id="{A1B7BF18-0F12-494E-9E9A-DEC7AE5BF1C6}"/>
              </a:ext>
            </a:extLst>
          </p:cNvPr>
          <p:cNvSpPr txBox="1"/>
          <p:nvPr/>
        </p:nvSpPr>
        <p:spPr>
          <a:xfrm>
            <a:off x="3424646" y="2274030"/>
            <a:ext cx="1077685" cy="2215991"/>
          </a:xfrm>
          <a:prstGeom prst="rect">
            <a:avLst/>
          </a:prstGeom>
          <a:noFill/>
        </p:spPr>
        <p:txBody>
          <a:bodyPr wrap="square" rtlCol="0">
            <a:spAutoFit/>
          </a:bodyPr>
          <a:lstStyle/>
          <a:p>
            <a:r>
              <a:rPr lang="en-US" sz="13800" b="1" dirty="0">
                <a:solidFill>
                  <a:schemeClr val="tx2">
                    <a:lumMod val="75000"/>
                  </a:schemeClr>
                </a:solidFill>
              </a:rPr>
              <a:t>Z</a:t>
            </a:r>
          </a:p>
        </p:txBody>
      </p:sp>
      <p:sp>
        <p:nvSpPr>
          <p:cNvPr id="8" name="TextBox 7">
            <a:extLst>
              <a:ext uri="{FF2B5EF4-FFF2-40B4-BE49-F238E27FC236}">
                <a16:creationId xmlns:a16="http://schemas.microsoft.com/office/drawing/2014/main" id="{1AB57258-298B-4431-ADCE-9ACB957A9F9E}"/>
              </a:ext>
            </a:extLst>
          </p:cNvPr>
          <p:cNvSpPr txBox="1"/>
          <p:nvPr/>
        </p:nvSpPr>
        <p:spPr>
          <a:xfrm>
            <a:off x="4336869" y="2028564"/>
            <a:ext cx="757645" cy="1862048"/>
          </a:xfrm>
          <a:prstGeom prst="rect">
            <a:avLst/>
          </a:prstGeom>
          <a:noFill/>
        </p:spPr>
        <p:txBody>
          <a:bodyPr wrap="square" rtlCol="0">
            <a:spAutoFit/>
          </a:bodyPr>
          <a:lstStyle/>
          <a:p>
            <a:r>
              <a:rPr lang="en-US" sz="11500" dirty="0">
                <a:solidFill>
                  <a:schemeClr val="tx2">
                    <a:lumMod val="75000"/>
                  </a:schemeClr>
                </a:solidFill>
              </a:rPr>
              <a:t>Z</a:t>
            </a:r>
          </a:p>
        </p:txBody>
      </p:sp>
      <p:sp>
        <p:nvSpPr>
          <p:cNvPr id="3" name="TextBox 2">
            <a:extLst>
              <a:ext uri="{FF2B5EF4-FFF2-40B4-BE49-F238E27FC236}">
                <a16:creationId xmlns:a16="http://schemas.microsoft.com/office/drawing/2014/main" id="{FD74C019-30D7-494C-B213-328BE6D44D63}"/>
              </a:ext>
            </a:extLst>
          </p:cNvPr>
          <p:cNvSpPr txBox="1"/>
          <p:nvPr/>
        </p:nvSpPr>
        <p:spPr>
          <a:xfrm>
            <a:off x="7097488" y="1543868"/>
            <a:ext cx="2246811" cy="3770263"/>
          </a:xfrm>
          <a:prstGeom prst="rect">
            <a:avLst/>
          </a:prstGeom>
          <a:noFill/>
        </p:spPr>
        <p:txBody>
          <a:bodyPr wrap="square" rtlCol="0">
            <a:spAutoFit/>
          </a:bodyPr>
          <a:lstStyle/>
          <a:p>
            <a:r>
              <a:rPr lang="en-US" sz="23900" b="1" dirty="0">
                <a:solidFill>
                  <a:schemeClr val="accent5">
                    <a:lumMod val="75000"/>
                  </a:schemeClr>
                </a:solidFill>
              </a:rPr>
              <a:t>?</a:t>
            </a:r>
            <a:endParaRPr lang="en-US" b="1" dirty="0">
              <a:solidFill>
                <a:schemeClr val="accent5">
                  <a:lumMod val="75000"/>
                </a:schemeClr>
              </a:solidFill>
            </a:endParaRPr>
          </a:p>
        </p:txBody>
      </p:sp>
    </p:spTree>
    <p:extLst>
      <p:ext uri="{BB962C8B-B14F-4D97-AF65-F5344CB8AC3E}">
        <p14:creationId xmlns:p14="http://schemas.microsoft.com/office/powerpoint/2010/main" val="1261837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Adaptive Function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Graphic 8" descr="Cycling">
            <a:extLst>
              <a:ext uri="{FF2B5EF4-FFF2-40B4-BE49-F238E27FC236}">
                <a16:creationId xmlns:a16="http://schemas.microsoft.com/office/drawing/2014/main" id="{87A500C5-13A4-43CC-A6CE-7E38233278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6345" y="1383374"/>
            <a:ext cx="3208661" cy="3208661"/>
          </a:xfrm>
          <a:prstGeom prst="rect">
            <a:avLst/>
          </a:prstGeom>
        </p:spPr>
      </p:pic>
      <p:pic>
        <p:nvPicPr>
          <p:cNvPr id="11" name="Graphic 10" descr="Female Profile">
            <a:extLst>
              <a:ext uri="{FF2B5EF4-FFF2-40B4-BE49-F238E27FC236}">
                <a16:creationId xmlns:a16="http://schemas.microsoft.com/office/drawing/2014/main" id="{C46B06BB-6692-4929-957D-E11D02CE376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26994" y="2195537"/>
            <a:ext cx="2466926" cy="2466926"/>
          </a:xfrm>
          <a:prstGeom prst="rect">
            <a:avLst/>
          </a:prstGeom>
        </p:spPr>
      </p:pic>
      <p:pic>
        <p:nvPicPr>
          <p:cNvPr id="13" name="Graphic 12" descr="Monitor">
            <a:extLst>
              <a:ext uri="{FF2B5EF4-FFF2-40B4-BE49-F238E27FC236}">
                <a16:creationId xmlns:a16="http://schemas.microsoft.com/office/drawing/2014/main" id="{D6BB5649-68AC-452B-8540-C9AE2D14F5A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62252" y="3551988"/>
            <a:ext cx="1864079" cy="1864079"/>
          </a:xfrm>
          <a:prstGeom prst="rect">
            <a:avLst/>
          </a:prstGeom>
        </p:spPr>
      </p:pic>
      <p:sp>
        <p:nvSpPr>
          <p:cNvPr id="14" name="TextBox 13">
            <a:extLst>
              <a:ext uri="{FF2B5EF4-FFF2-40B4-BE49-F238E27FC236}">
                <a16:creationId xmlns:a16="http://schemas.microsoft.com/office/drawing/2014/main" id="{21F33F9B-BC70-49A0-83AC-CC32D96880DE}"/>
              </a:ext>
            </a:extLst>
          </p:cNvPr>
          <p:cNvSpPr txBox="1"/>
          <p:nvPr/>
        </p:nvSpPr>
        <p:spPr>
          <a:xfrm>
            <a:off x="7323909" y="4466609"/>
            <a:ext cx="2264229" cy="769441"/>
          </a:xfrm>
          <a:prstGeom prst="rect">
            <a:avLst/>
          </a:prstGeom>
          <a:noFill/>
        </p:spPr>
        <p:txBody>
          <a:bodyPr wrap="square" rtlCol="0">
            <a:spAutoFit/>
          </a:bodyPr>
          <a:lstStyle/>
          <a:p>
            <a:pPr algn="ctr"/>
            <a:r>
              <a:rPr lang="en-US" sz="4400" b="1" dirty="0">
                <a:solidFill>
                  <a:srgbClr val="7030A0"/>
                </a:solidFill>
              </a:rPr>
              <a:t>Energy</a:t>
            </a:r>
            <a:endParaRPr lang="en-US" b="1" dirty="0">
              <a:solidFill>
                <a:srgbClr val="7030A0"/>
              </a:solidFill>
            </a:endParaRPr>
          </a:p>
        </p:txBody>
      </p:sp>
    </p:spTree>
    <p:extLst>
      <p:ext uri="{BB962C8B-B14F-4D97-AF65-F5344CB8AC3E}">
        <p14:creationId xmlns:p14="http://schemas.microsoft.com/office/powerpoint/2010/main" val="2235898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Predation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CBE75B73-35F8-4A2F-A3BD-E3DFC8058623}"/>
              </a:ext>
            </a:extLst>
          </p:cNvPr>
          <p:cNvSpPr txBox="1"/>
          <p:nvPr/>
        </p:nvSpPr>
        <p:spPr>
          <a:xfrm>
            <a:off x="7323909" y="4466609"/>
            <a:ext cx="2751908" cy="769441"/>
          </a:xfrm>
          <a:prstGeom prst="rect">
            <a:avLst/>
          </a:prstGeom>
          <a:noFill/>
        </p:spPr>
        <p:txBody>
          <a:bodyPr wrap="square" rtlCol="0">
            <a:spAutoFit/>
          </a:bodyPr>
          <a:lstStyle/>
          <a:p>
            <a:pPr algn="ctr"/>
            <a:r>
              <a:rPr lang="en-US" sz="4400" b="1" dirty="0">
                <a:solidFill>
                  <a:srgbClr val="7030A0"/>
                </a:solidFill>
              </a:rPr>
              <a:t>Sleep less!</a:t>
            </a:r>
            <a:endParaRPr lang="en-US" b="1" dirty="0">
              <a:solidFill>
                <a:srgbClr val="7030A0"/>
              </a:solidFill>
            </a:endParaRPr>
          </a:p>
        </p:txBody>
      </p:sp>
      <p:pic>
        <p:nvPicPr>
          <p:cNvPr id="5" name="Graphic 4" descr="Cat">
            <a:extLst>
              <a:ext uri="{FF2B5EF4-FFF2-40B4-BE49-F238E27FC236}">
                <a16:creationId xmlns:a16="http://schemas.microsoft.com/office/drawing/2014/main" id="{A3BABDBC-51AF-4330-B952-7B0DC47832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3784435"/>
            <a:ext cx="2588845" cy="2588845"/>
          </a:xfrm>
          <a:prstGeom prst="rect">
            <a:avLst/>
          </a:prstGeom>
        </p:spPr>
      </p:pic>
      <p:pic>
        <p:nvPicPr>
          <p:cNvPr id="8" name="Graphic 7" descr="Dog">
            <a:extLst>
              <a:ext uri="{FF2B5EF4-FFF2-40B4-BE49-F238E27FC236}">
                <a16:creationId xmlns:a16="http://schemas.microsoft.com/office/drawing/2014/main" id="{07639AA6-1EF1-4BD2-A259-830FFE41645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9895" y="1374532"/>
            <a:ext cx="2588845" cy="2588845"/>
          </a:xfrm>
          <a:prstGeom prst="rect">
            <a:avLst/>
          </a:prstGeom>
        </p:spPr>
      </p:pic>
      <p:pic>
        <p:nvPicPr>
          <p:cNvPr id="10" name="Graphic 9" descr="Rat">
            <a:extLst>
              <a:ext uri="{FF2B5EF4-FFF2-40B4-BE49-F238E27FC236}">
                <a16:creationId xmlns:a16="http://schemas.microsoft.com/office/drawing/2014/main" id="{95E8C9BA-CEAB-4A46-A8D9-A34F012A116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910831" y="1500030"/>
            <a:ext cx="2826155" cy="2826155"/>
          </a:xfrm>
          <a:prstGeom prst="rect">
            <a:avLst/>
          </a:prstGeom>
        </p:spPr>
      </p:pic>
    </p:spTree>
    <p:extLst>
      <p:ext uri="{BB962C8B-B14F-4D97-AF65-F5344CB8AC3E}">
        <p14:creationId xmlns:p14="http://schemas.microsoft.com/office/powerpoint/2010/main" val="3027812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1AB4345A-46B7-4AA8-8E83-C6BB4C0A21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01" y="2104043"/>
            <a:ext cx="1841863" cy="1841863"/>
          </a:xfrm>
          <a:prstGeom prst="rect">
            <a:avLst/>
          </a:prstGeom>
        </p:spPr>
      </p:pic>
      <p:pic>
        <p:nvPicPr>
          <p:cNvPr id="7" name="Graphic 6" descr="Smiling face with solid fill">
            <a:extLst>
              <a:ext uri="{FF2B5EF4-FFF2-40B4-BE49-F238E27FC236}">
                <a16:creationId xmlns:a16="http://schemas.microsoft.com/office/drawing/2014/main" id="{21A4711F-D7B5-4455-80B5-A34F23DC70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5999" y="2104043"/>
            <a:ext cx="1841863" cy="1841863"/>
          </a:xfrm>
          <a:prstGeom prst="rect">
            <a:avLst/>
          </a:prstGeom>
        </p:spPr>
      </p:pic>
      <p:pic>
        <p:nvPicPr>
          <p:cNvPr id="9" name="Graphic 8" descr="Brain">
            <a:extLst>
              <a:ext uri="{FF2B5EF4-FFF2-40B4-BE49-F238E27FC236}">
                <a16:creationId xmlns:a16="http://schemas.microsoft.com/office/drawing/2014/main" id="{5D287727-E9D8-4931-B147-A4C1DF8D6C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175068" y="4399018"/>
            <a:ext cx="1841863" cy="1841863"/>
          </a:xfrm>
          <a:prstGeom prst="rect">
            <a:avLst/>
          </a:prstGeom>
        </p:spPr>
      </p:pic>
      <p:sp>
        <p:nvSpPr>
          <p:cNvPr id="10" name="Arrow: Down 9">
            <a:extLst>
              <a:ext uri="{FF2B5EF4-FFF2-40B4-BE49-F238E27FC236}">
                <a16:creationId xmlns:a16="http://schemas.microsoft.com/office/drawing/2014/main" id="{D2A0026D-E6F5-4604-AED9-975F45DF709C}"/>
              </a:ext>
            </a:extLst>
          </p:cNvPr>
          <p:cNvSpPr/>
          <p:nvPr/>
        </p:nvSpPr>
        <p:spPr>
          <a:xfrm>
            <a:off x="4027989" y="2104043"/>
            <a:ext cx="714103" cy="1841860"/>
          </a:xfrm>
          <a:prstGeom prst="downArrow">
            <a:avLst>
              <a:gd name="adj1" fmla="val 36207"/>
              <a:gd name="adj2" fmla="val 80719"/>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01B6EF4-4AF2-45E1-A479-73E3D04F7909}"/>
              </a:ext>
            </a:extLst>
          </p:cNvPr>
          <p:cNvSpPr/>
          <p:nvPr/>
        </p:nvSpPr>
        <p:spPr>
          <a:xfrm>
            <a:off x="8325258" y="2081621"/>
            <a:ext cx="1985554" cy="186428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9A7518D-A1E4-42B8-8E95-AB367A4DF17C}"/>
              </a:ext>
            </a:extLst>
          </p:cNvPr>
          <p:cNvSpPr txBox="1"/>
          <p:nvPr/>
        </p:nvSpPr>
        <p:spPr>
          <a:xfrm>
            <a:off x="8499429" y="2427541"/>
            <a:ext cx="1637211" cy="1077218"/>
          </a:xfrm>
          <a:prstGeom prst="rect">
            <a:avLst/>
          </a:prstGeom>
          <a:noFill/>
        </p:spPr>
        <p:txBody>
          <a:bodyPr wrap="square" rtlCol="0">
            <a:spAutoFit/>
          </a:bodyPr>
          <a:lstStyle/>
          <a:p>
            <a:pPr algn="ctr"/>
            <a:r>
              <a:rPr lang="en-US" sz="3200" b="1" dirty="0">
                <a:solidFill>
                  <a:schemeClr val="tx2">
                    <a:lumMod val="50000"/>
                  </a:schemeClr>
                </a:solidFill>
              </a:rPr>
              <a:t>Motor function</a:t>
            </a:r>
          </a:p>
        </p:txBody>
      </p:sp>
    </p:spTree>
    <p:extLst>
      <p:ext uri="{BB962C8B-B14F-4D97-AF65-F5344CB8AC3E}">
        <p14:creationId xmlns:p14="http://schemas.microsoft.com/office/powerpoint/2010/main" val="3476195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Impact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hought Bubble: Cloud 5">
            <a:extLst>
              <a:ext uri="{FF2B5EF4-FFF2-40B4-BE49-F238E27FC236}">
                <a16:creationId xmlns:a16="http://schemas.microsoft.com/office/drawing/2014/main" id="{20B19806-2BE3-41F6-AEDC-896B23A336A6}"/>
              </a:ext>
            </a:extLst>
          </p:cNvPr>
          <p:cNvSpPr/>
          <p:nvPr/>
        </p:nvSpPr>
        <p:spPr>
          <a:xfrm>
            <a:off x="5801700" y="3953691"/>
            <a:ext cx="1715291" cy="1047673"/>
          </a:xfrm>
          <a:prstGeom prst="cloudCallout">
            <a:avLst>
              <a:gd name="adj1" fmla="val -42385"/>
              <a:gd name="adj2" fmla="val 6608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pic>
        <p:nvPicPr>
          <p:cNvPr id="7" name="Graphic 6" descr="Female Profile">
            <a:extLst>
              <a:ext uri="{FF2B5EF4-FFF2-40B4-BE49-F238E27FC236}">
                <a16:creationId xmlns:a16="http://schemas.microsoft.com/office/drawing/2014/main" id="{44F861A5-BF02-4F45-94AB-E7B787C94F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85566" y="5068289"/>
            <a:ext cx="1832083" cy="1832083"/>
          </a:xfrm>
          <a:prstGeom prst="rect">
            <a:avLst/>
          </a:prstGeom>
        </p:spPr>
      </p:pic>
      <p:pic>
        <p:nvPicPr>
          <p:cNvPr id="5" name="Graphic 4" descr="Scales of justice">
            <a:extLst>
              <a:ext uri="{FF2B5EF4-FFF2-40B4-BE49-F238E27FC236}">
                <a16:creationId xmlns:a16="http://schemas.microsoft.com/office/drawing/2014/main" id="{2BEB2D4C-B817-4C2D-AB73-29C125711E0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59345" y="1433280"/>
            <a:ext cx="2225040" cy="2225040"/>
          </a:xfrm>
          <a:prstGeom prst="rect">
            <a:avLst/>
          </a:prstGeom>
        </p:spPr>
      </p:pic>
      <p:sp>
        <p:nvSpPr>
          <p:cNvPr id="8" name="Rectangle 7">
            <a:extLst>
              <a:ext uri="{FF2B5EF4-FFF2-40B4-BE49-F238E27FC236}">
                <a16:creationId xmlns:a16="http://schemas.microsoft.com/office/drawing/2014/main" id="{F6FB763A-016D-4EB3-95F2-F7C6F5E89521}"/>
              </a:ext>
            </a:extLst>
          </p:cNvPr>
          <p:cNvSpPr/>
          <p:nvPr/>
        </p:nvSpPr>
        <p:spPr>
          <a:xfrm rot="20893041">
            <a:off x="2516777" y="2185463"/>
            <a:ext cx="2743852" cy="99277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094AC529-D70A-4FD9-8F25-58CF7227C2BE}"/>
              </a:ext>
            </a:extLst>
          </p:cNvPr>
          <p:cNvSpPr txBox="1"/>
          <p:nvPr/>
        </p:nvSpPr>
        <p:spPr>
          <a:xfrm rot="20893041">
            <a:off x="2656251" y="2275164"/>
            <a:ext cx="2604378" cy="769441"/>
          </a:xfrm>
          <a:prstGeom prst="rect">
            <a:avLst/>
          </a:prstGeom>
          <a:noFill/>
        </p:spPr>
        <p:txBody>
          <a:bodyPr wrap="square" rtlCol="0">
            <a:spAutoFit/>
          </a:bodyPr>
          <a:lstStyle/>
          <a:p>
            <a:r>
              <a:rPr lang="en-US" sz="4400" b="1" dirty="0">
                <a:solidFill>
                  <a:schemeClr val="accent6">
                    <a:lumMod val="50000"/>
                  </a:schemeClr>
                </a:solidFill>
              </a:rPr>
              <a:t>Attention!</a:t>
            </a:r>
          </a:p>
        </p:txBody>
      </p:sp>
    </p:spTree>
    <p:extLst>
      <p:ext uri="{BB962C8B-B14F-4D97-AF65-F5344CB8AC3E}">
        <p14:creationId xmlns:p14="http://schemas.microsoft.com/office/powerpoint/2010/main" val="4026474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471</Words>
  <Application>Microsoft Office PowerPoint</Application>
  <PresentationFormat>Widescreen</PresentationFormat>
  <Paragraphs>62</Paragraphs>
  <Slides>11</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10</cp:revision>
  <dcterms:created xsi:type="dcterms:W3CDTF">2017-06-16T13:06:21Z</dcterms:created>
  <dcterms:modified xsi:type="dcterms:W3CDTF">2019-05-14T20:23:26Z</dcterms:modified>
</cp:coreProperties>
</file>