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257" r:id="rId4"/>
    <p:sldId id="279" r:id="rId5"/>
    <p:sldId id="280" r:id="rId6"/>
    <p:sldId id="281" r:id="rId7"/>
    <p:sldId id="282" r:id="rId8"/>
    <p:sldId id="283" r:id="rId9"/>
    <p:sldId id="292" r:id="rId10"/>
    <p:sldId id="284" r:id="rId11"/>
    <p:sldId id="285" r:id="rId12"/>
    <p:sldId id="286" r:id="rId13"/>
    <p:sldId id="287" r:id="rId14"/>
    <p:sldId id="288" r:id="rId15"/>
    <p:sldId id="289" r:id="rId16"/>
    <p:sldId id="290" r:id="rId17"/>
    <p:sldId id="291"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604" autoAdjust="0"/>
  </p:normalViewPr>
  <p:slideViewPr>
    <p:cSldViewPr snapToGrid="0">
      <p:cViewPr varScale="1">
        <p:scale>
          <a:sx n="58" d="100"/>
          <a:sy n="58" d="100"/>
        </p:scale>
        <p:origin x="988" y="44"/>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5/15/2019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Sleep is composed of several different stages that can be differentiated from one another by patterns of brain wave activity. In general, sleep can be divided into two different phases: REM sleep and non-REM sleep.  We will discuss the non-REM stages of sleep first.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to non-REM sleep, REM, or rapid eye movement sleep, involves brain waves that are similar to when a person is awake. This is also the time during sleep when dreams occur.  Oddly, individuals are paralyzed during this period which seems paradoxical – high brain activity and low physical activity.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30592181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 sleep appears to be important to our functioning.  In fact, if someone is deprived of REM sleep, they will spend more time in REM when finally allowed to sleep again.  This phenomenon is known as REM rebound.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14939845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dreams and why do we have them? Various researchers have tried to explain why.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40313748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instance, Sigmund Freud was convinced that dreams represented an opportunity to gain access to the unconscious.  Specifically, Freud made distinctions between the manifest content, or the actual storyline, versus the latent content, or the hidden meaning, of dreams.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7971737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contrast, Carl Jung felt dreams allowed us to tap into the collective unconscious which was a repository of universal archetypes shared by everyone.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17773407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Rosalind Cartwright believed that dreams simply reflect life events that are important to the dreamer.  For example, if you received a promotion at work, you might dream about it.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11605958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John Hobson suggested that dreaming involves constructing a virtual reality in our heads that we might use to help us during wakefulness.  He felt that lucid dreaming, or dreams where people become aware they are dreaming and are able to control some of the outcomes, are the key to better understanding dreams.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dirty="0"/>
          </a:p>
        </p:txBody>
      </p:sp>
    </p:spTree>
    <p:extLst>
      <p:ext uri="{BB962C8B-B14F-4D97-AF65-F5344CB8AC3E}">
        <p14:creationId xmlns:p14="http://schemas.microsoft.com/office/powerpoint/2010/main" val="3621066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four stages of non-REM sleep.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224939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stage is Stage 1 which is a transitional phase between wakefulness and sleep. Here we drift off to sleep or rest our eyes.  During this stage it is relatively easy to wake someone up and they will report not having been asleep.  In terms of brain wave activity, stage 1 contains both alpha and theta waves.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18168362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Alpha waves are low frequency, high amplitude waves that resemble someone who is relaxed but awake.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4087504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Theta waves are even lower frequency higher amplitude brain waves.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16222198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Stage 2 sleep involves a state of deep relaxation. Theta waves continue but are now interrupted by sleep spindles and K complexes.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431516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sleep spindle is a rapid burst of higher frequency brain waves that may be important for learning and memory.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20679707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K-complexes include high amplitude brain activity that occurs in response to environmental stimuli.  These may function to allow the individual to remain asleep.</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23366161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Stage 3 and Stage 4 are characterized as deep, or slow wave, sleep because they have low frequency, high amplitude delta waves. It is much more difficult to wake someone up during this stage, and the person’s heart rate and respiration slows.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8343981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7" Type="http://schemas.openxmlformats.org/officeDocument/2006/relationships/hyperlink" Target="https://creativecommons.org/licenses/by/3.0/" TargetMode="Externa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hyperlink" Target="https://courses.lumenlearning.com/wsu-sandbox/chapter/stages-of-sleep/" TargetMode="External"/><Relationship Id="rId5" Type="http://schemas.openxmlformats.org/officeDocument/2006/relationships/image" Target="../media/image15.jpg"/><Relationship Id="rId4" Type="http://schemas.openxmlformats.org/officeDocument/2006/relationships/image" Target="../media/image14.sv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7.svg"/></Relationships>
</file>

<file path=ppt/slides/_rels/slide12.xml.rels><?xml version="1.0" encoding="UTF-8" standalone="yes"?>
<Relationships xmlns="http://schemas.openxmlformats.org/package/2006/relationships"><Relationship Id="rId8" Type="http://schemas.openxmlformats.org/officeDocument/2006/relationships/image" Target="../media/image21.svg"/><Relationship Id="rId13" Type="http://schemas.openxmlformats.org/officeDocument/2006/relationships/image" Target="../media/image26.png"/><Relationship Id="rId18" Type="http://schemas.openxmlformats.org/officeDocument/2006/relationships/image" Target="../media/image31.svg"/><Relationship Id="rId3" Type="http://schemas.openxmlformats.org/officeDocument/2006/relationships/image" Target="../media/image1.png"/><Relationship Id="rId7" Type="http://schemas.openxmlformats.org/officeDocument/2006/relationships/image" Target="../media/image20.png"/><Relationship Id="rId12" Type="http://schemas.openxmlformats.org/officeDocument/2006/relationships/image" Target="../media/image25.svg"/><Relationship Id="rId17" Type="http://schemas.openxmlformats.org/officeDocument/2006/relationships/image" Target="../media/image30.png"/><Relationship Id="rId2" Type="http://schemas.openxmlformats.org/officeDocument/2006/relationships/notesSlide" Target="../notesSlides/notesSlide12.xml"/><Relationship Id="rId16" Type="http://schemas.openxmlformats.org/officeDocument/2006/relationships/image" Target="../media/image29.svg"/><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5" Type="http://schemas.openxmlformats.org/officeDocument/2006/relationships/image" Target="../media/image28.png"/><Relationship Id="rId10" Type="http://schemas.openxmlformats.org/officeDocument/2006/relationships/image" Target="../media/image23.svg"/><Relationship Id="rId4" Type="http://schemas.openxmlformats.org/officeDocument/2006/relationships/image" Target="../media/image2.svg"/><Relationship Id="rId9" Type="http://schemas.openxmlformats.org/officeDocument/2006/relationships/image" Target="../media/image22.png"/><Relationship Id="rId14" Type="http://schemas.openxmlformats.org/officeDocument/2006/relationships/image" Target="../media/image27.svg"/></Relationships>
</file>

<file path=ppt/slides/_rels/slide13.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35.svg"/><Relationship Id="rId5" Type="http://schemas.openxmlformats.org/officeDocument/2006/relationships/image" Target="../media/image34.png"/><Relationship Id="rId4" Type="http://schemas.openxmlformats.org/officeDocument/2006/relationships/image" Target="../media/image33.svg"/></Relationships>
</file>

<file path=ppt/slides/_rels/slide14.xml.rels><?xml version="1.0" encoding="UTF-8" standalone="yes"?>
<Relationships xmlns="http://schemas.openxmlformats.org/package/2006/relationships"><Relationship Id="rId8" Type="http://schemas.openxmlformats.org/officeDocument/2006/relationships/image" Target="../media/image39.svg"/><Relationship Id="rId3" Type="http://schemas.openxmlformats.org/officeDocument/2006/relationships/image" Target="../media/image32.png"/><Relationship Id="rId7" Type="http://schemas.openxmlformats.org/officeDocument/2006/relationships/image" Target="../media/image38.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37.svg"/><Relationship Id="rId5" Type="http://schemas.openxmlformats.org/officeDocument/2006/relationships/image" Target="../media/image36.png"/><Relationship Id="rId4" Type="http://schemas.openxmlformats.org/officeDocument/2006/relationships/image" Target="../media/image33.svg"/></Relationships>
</file>

<file path=ppt/slides/_rels/slide15.xml.rels><?xml version="1.0" encoding="UTF-8" standalone="yes"?>
<Relationships xmlns="http://schemas.openxmlformats.org/package/2006/relationships"><Relationship Id="rId8" Type="http://schemas.openxmlformats.org/officeDocument/2006/relationships/image" Target="../media/image45.svg"/><Relationship Id="rId3" Type="http://schemas.openxmlformats.org/officeDocument/2006/relationships/image" Target="../media/image40.png"/><Relationship Id="rId7" Type="http://schemas.openxmlformats.org/officeDocument/2006/relationships/image" Target="../media/image44.png"/><Relationship Id="rId12" Type="http://schemas.openxmlformats.org/officeDocument/2006/relationships/image" Target="../media/image49.sv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3.svg"/><Relationship Id="rId11" Type="http://schemas.openxmlformats.org/officeDocument/2006/relationships/image" Target="../media/image48.png"/><Relationship Id="rId5" Type="http://schemas.openxmlformats.org/officeDocument/2006/relationships/image" Target="../media/image42.png"/><Relationship Id="rId10" Type="http://schemas.openxmlformats.org/officeDocument/2006/relationships/image" Target="../media/image47.svg"/><Relationship Id="rId4" Type="http://schemas.openxmlformats.org/officeDocument/2006/relationships/image" Target="../media/image41.svg"/><Relationship Id="rId9" Type="http://schemas.openxmlformats.org/officeDocument/2006/relationships/image" Target="../media/image46.png"/></Relationships>
</file>

<file path=ppt/slides/_rels/slide16.xml.rels><?xml version="1.0" encoding="UTF-8" standalone="yes"?>
<Relationships xmlns="http://schemas.openxmlformats.org/package/2006/relationships"><Relationship Id="rId8" Type="http://schemas.openxmlformats.org/officeDocument/2006/relationships/image" Target="../media/image53.svg"/><Relationship Id="rId3" Type="http://schemas.openxmlformats.org/officeDocument/2006/relationships/image" Target="../media/image38.png"/><Relationship Id="rId7" Type="http://schemas.openxmlformats.org/officeDocument/2006/relationships/image" Target="../media/image52.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51.svg"/><Relationship Id="rId5" Type="http://schemas.openxmlformats.org/officeDocument/2006/relationships/image" Target="../media/image50.png"/><Relationship Id="rId4" Type="http://schemas.openxmlformats.org/officeDocument/2006/relationships/image" Target="../media/image39.svg"/></Relationships>
</file>

<file path=ppt/slides/_rels/slide17.xml.rels><?xml version="1.0" encoding="UTF-8" standalone="yes"?>
<Relationships xmlns="http://schemas.openxmlformats.org/package/2006/relationships"><Relationship Id="rId3" Type="http://schemas.openxmlformats.org/officeDocument/2006/relationships/image" Target="../media/image55.png"/><Relationship Id="rId2" Type="http://schemas.openxmlformats.org/officeDocument/2006/relationships/image" Target="../media/image54.png"/><Relationship Id="rId1" Type="http://schemas.openxmlformats.org/officeDocument/2006/relationships/slideLayout" Target="../slideLayouts/slideLayout12.xml"/><Relationship Id="rId5" Type="http://schemas.openxmlformats.org/officeDocument/2006/relationships/image" Target="../media/image57.png"/><Relationship Id="rId4" Type="http://schemas.openxmlformats.org/officeDocument/2006/relationships/image" Target="../media/image5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s://commons.wikimedia.org/wiki/File:Eeg_alpha.svg"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hyperlink" Target="https://creativecommons.org/licenses/by-sa/3.0/" TargetMode="External"/><Relationship Id="rId4" Type="http://schemas.openxmlformats.org/officeDocument/2006/relationships/hyperlink" Target="https://en.wikipedia.org/wiki/Electroencephalography"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s://courses.lumenlearning.com/wsu-sandbox/chapter/stages-of-sleep/"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creativecommons.org/licenses/by/3.0/" TargetMode="External"/><Relationship Id="rId4" Type="http://schemas.openxmlformats.org/officeDocument/2006/relationships/hyperlink" Target="https://courses.lumenlearning.com/wsu-sandbox/chapter/stages-of-sleep/" TargetMode="External"/></Relationships>
</file>

<file path=ppt/slides/_rels/slide9.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8.png"/><Relationship Id="rId7" Type="http://schemas.openxmlformats.org/officeDocument/2006/relationships/image" Target="../media/image10.sv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hyperlink" Target="https://creativecommons.org/licenses/by-sa/3.0/" TargetMode="External"/><Relationship Id="rId4" Type="http://schemas.openxmlformats.org/officeDocument/2006/relationships/hyperlink" Target="https://en.wikipedia.org/wiki/Electroencephalography" TargetMode="External"/><Relationship Id="rId9" Type="http://schemas.openxmlformats.org/officeDocument/2006/relationships/image" Target="../media/image1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Stages of Sleep</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REM Sleep</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rain in head">
            <a:extLst>
              <a:ext uri="{FF2B5EF4-FFF2-40B4-BE49-F238E27FC236}">
                <a16:creationId xmlns:a16="http://schemas.microsoft.com/office/drawing/2014/main" id="{D2A26A7F-5570-4AAE-AAFE-9488F9239C6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2512194" y="2856297"/>
            <a:ext cx="918662" cy="914400"/>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68B85D86-A455-48DE-BFF9-D1A6A8E0DE42}"/>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4117848" y="1794655"/>
            <a:ext cx="3956304" cy="3352800"/>
          </a:xfrm>
          <a:prstGeom prst="rect">
            <a:avLst/>
          </a:prstGeom>
        </p:spPr>
      </p:pic>
      <p:sp>
        <p:nvSpPr>
          <p:cNvPr id="8" name="TextBox 7">
            <a:extLst>
              <a:ext uri="{FF2B5EF4-FFF2-40B4-BE49-F238E27FC236}">
                <a16:creationId xmlns:a16="http://schemas.microsoft.com/office/drawing/2014/main" id="{9229CE9D-9F60-4B6A-B916-A1BCAECA6D09}"/>
              </a:ext>
            </a:extLst>
          </p:cNvPr>
          <p:cNvSpPr txBox="1"/>
          <p:nvPr/>
        </p:nvSpPr>
        <p:spPr>
          <a:xfrm>
            <a:off x="4117848" y="5032039"/>
            <a:ext cx="3956304" cy="230832"/>
          </a:xfrm>
          <a:prstGeom prst="rect">
            <a:avLst/>
          </a:prstGeom>
          <a:noFill/>
        </p:spPr>
        <p:txBody>
          <a:bodyPr wrap="square" rtlCol="0">
            <a:spAutoFit/>
          </a:bodyPr>
          <a:lstStyle/>
          <a:p>
            <a:r>
              <a:rPr lang="en-US" sz="900" dirty="0">
                <a:hlinkClick r:id="rId6" tooltip="https://courses.lumenlearning.com/wsu-sandbox/chapter/stages-of-sleep/"/>
              </a:rPr>
              <a:t>This Photo</a:t>
            </a:r>
            <a:r>
              <a:rPr lang="en-US" sz="900" dirty="0"/>
              <a:t> by Unknown Author is licensed under </a:t>
            </a:r>
            <a:r>
              <a:rPr lang="en-US" sz="900" dirty="0">
                <a:hlinkClick r:id="rId7" tooltip="https://creativecommons.org/licenses/by/3.0/"/>
              </a:rPr>
              <a:t>CC BY</a:t>
            </a:r>
            <a:endParaRPr lang="en-US" sz="900" dirty="0"/>
          </a:p>
        </p:txBody>
      </p:sp>
      <p:sp>
        <p:nvSpPr>
          <p:cNvPr id="12" name="Arrow: Up 11">
            <a:extLst>
              <a:ext uri="{FF2B5EF4-FFF2-40B4-BE49-F238E27FC236}">
                <a16:creationId xmlns:a16="http://schemas.microsoft.com/office/drawing/2014/main" id="{4A880782-4AE8-4998-84EE-12E6333C25CD}"/>
              </a:ext>
            </a:extLst>
          </p:cNvPr>
          <p:cNvSpPr/>
          <p:nvPr/>
        </p:nvSpPr>
        <p:spPr>
          <a:xfrm>
            <a:off x="1950331" y="2856297"/>
            <a:ext cx="561863" cy="914400"/>
          </a:xfrm>
          <a:prstGeom prst="up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13" name="Arrow: Down 12">
            <a:extLst>
              <a:ext uri="{FF2B5EF4-FFF2-40B4-BE49-F238E27FC236}">
                <a16:creationId xmlns:a16="http://schemas.microsoft.com/office/drawing/2014/main" id="{04B4471B-2595-4620-BC37-472578029BA3}"/>
              </a:ext>
            </a:extLst>
          </p:cNvPr>
          <p:cNvSpPr/>
          <p:nvPr/>
        </p:nvSpPr>
        <p:spPr>
          <a:xfrm>
            <a:off x="8761144" y="2856297"/>
            <a:ext cx="561863" cy="91440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C4CDCF6E-5582-4482-8E65-39AA1B49B768}"/>
              </a:ext>
            </a:extLst>
          </p:cNvPr>
          <p:cNvSpPr/>
          <p:nvPr/>
        </p:nvSpPr>
        <p:spPr>
          <a:xfrm>
            <a:off x="9567511" y="2951931"/>
            <a:ext cx="2030931" cy="72313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15" name="TextBox 14">
            <a:extLst>
              <a:ext uri="{FF2B5EF4-FFF2-40B4-BE49-F238E27FC236}">
                <a16:creationId xmlns:a16="http://schemas.microsoft.com/office/drawing/2014/main" id="{401D40E6-5F85-4864-BED5-D14E351CD220}"/>
              </a:ext>
            </a:extLst>
          </p:cNvPr>
          <p:cNvSpPr txBox="1"/>
          <p:nvPr/>
        </p:nvSpPr>
        <p:spPr>
          <a:xfrm>
            <a:off x="9760016" y="3051887"/>
            <a:ext cx="1645920" cy="523220"/>
          </a:xfrm>
          <a:prstGeom prst="rect">
            <a:avLst/>
          </a:prstGeom>
          <a:noFill/>
        </p:spPr>
        <p:txBody>
          <a:bodyPr wrap="square" rtlCol="0">
            <a:spAutoFit/>
          </a:bodyPr>
          <a:lstStyle/>
          <a:p>
            <a:pPr algn="ctr"/>
            <a:r>
              <a:rPr lang="en-US" sz="2800" b="1" dirty="0"/>
              <a:t>Activity</a:t>
            </a:r>
            <a:endParaRPr lang="en-US" b="1" dirty="0"/>
          </a:p>
        </p:txBody>
      </p:sp>
    </p:spTree>
    <p:extLst>
      <p:ext uri="{BB962C8B-B14F-4D97-AF65-F5344CB8AC3E}">
        <p14:creationId xmlns:p14="http://schemas.microsoft.com/office/powerpoint/2010/main" val="10264959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REM Importance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Arrow: Down 5">
            <a:extLst>
              <a:ext uri="{FF2B5EF4-FFF2-40B4-BE49-F238E27FC236}">
                <a16:creationId xmlns:a16="http://schemas.microsoft.com/office/drawing/2014/main" id="{14611CCC-48A2-441C-AAAD-872B461B700B}"/>
              </a:ext>
            </a:extLst>
          </p:cNvPr>
          <p:cNvSpPr/>
          <p:nvPr/>
        </p:nvSpPr>
        <p:spPr>
          <a:xfrm>
            <a:off x="7256498" y="1883386"/>
            <a:ext cx="745600" cy="1365410"/>
          </a:xfrm>
          <a:prstGeom prst="downArrow">
            <a:avLst/>
          </a:prstGeom>
          <a:ln/>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7" name="Rectangle 6">
            <a:extLst>
              <a:ext uri="{FF2B5EF4-FFF2-40B4-BE49-F238E27FC236}">
                <a16:creationId xmlns:a16="http://schemas.microsoft.com/office/drawing/2014/main" id="{AD98651D-FC83-48D9-984E-0072FB06AFCC}"/>
              </a:ext>
            </a:extLst>
          </p:cNvPr>
          <p:cNvSpPr/>
          <p:nvPr/>
        </p:nvSpPr>
        <p:spPr>
          <a:xfrm>
            <a:off x="4305967" y="2026191"/>
            <a:ext cx="2695074" cy="107980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8" name="TextBox 7">
            <a:extLst>
              <a:ext uri="{FF2B5EF4-FFF2-40B4-BE49-F238E27FC236}">
                <a16:creationId xmlns:a16="http://schemas.microsoft.com/office/drawing/2014/main" id="{89155229-84A9-4050-9ED9-97C129F06E4F}"/>
              </a:ext>
            </a:extLst>
          </p:cNvPr>
          <p:cNvSpPr txBox="1"/>
          <p:nvPr/>
        </p:nvSpPr>
        <p:spPr>
          <a:xfrm>
            <a:off x="4561424" y="2242926"/>
            <a:ext cx="2184159" cy="646331"/>
          </a:xfrm>
          <a:prstGeom prst="rect">
            <a:avLst/>
          </a:prstGeom>
          <a:noFill/>
        </p:spPr>
        <p:txBody>
          <a:bodyPr wrap="square" rtlCol="0">
            <a:spAutoFit/>
          </a:bodyPr>
          <a:lstStyle/>
          <a:p>
            <a:pPr algn="ctr"/>
            <a:r>
              <a:rPr lang="en-US" sz="3600" b="1" dirty="0"/>
              <a:t>REM sleep</a:t>
            </a:r>
            <a:endParaRPr lang="en-US" sz="2400" b="1" dirty="0"/>
          </a:p>
        </p:txBody>
      </p:sp>
      <p:pic>
        <p:nvPicPr>
          <p:cNvPr id="5" name="Graphic 4" descr="Bar graph with upward trend">
            <a:extLst>
              <a:ext uri="{FF2B5EF4-FFF2-40B4-BE49-F238E27FC236}">
                <a16:creationId xmlns:a16="http://schemas.microsoft.com/office/drawing/2014/main" id="{2E7D8EEC-866D-47DB-8CD7-55CE31773A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11328" y="3710179"/>
            <a:ext cx="2969344" cy="2969344"/>
          </a:xfrm>
          <a:prstGeom prst="rect">
            <a:avLst/>
          </a:prstGeom>
        </p:spPr>
      </p:pic>
      <p:sp>
        <p:nvSpPr>
          <p:cNvPr id="9" name="TextBox 8">
            <a:extLst>
              <a:ext uri="{FF2B5EF4-FFF2-40B4-BE49-F238E27FC236}">
                <a16:creationId xmlns:a16="http://schemas.microsoft.com/office/drawing/2014/main" id="{F21ADB72-AE64-4914-88F3-BD8ABA0603B4}"/>
              </a:ext>
            </a:extLst>
          </p:cNvPr>
          <p:cNvSpPr txBox="1"/>
          <p:nvPr/>
        </p:nvSpPr>
        <p:spPr>
          <a:xfrm rot="18718956">
            <a:off x="5082138" y="4263992"/>
            <a:ext cx="1232033" cy="369332"/>
          </a:xfrm>
          <a:prstGeom prst="rect">
            <a:avLst/>
          </a:prstGeom>
          <a:noFill/>
        </p:spPr>
        <p:txBody>
          <a:bodyPr wrap="square" rtlCol="0">
            <a:spAutoFit/>
          </a:bodyPr>
          <a:lstStyle/>
          <a:p>
            <a:pPr algn="ctr"/>
            <a:r>
              <a:rPr lang="en-US" b="1" dirty="0"/>
              <a:t>REM</a:t>
            </a:r>
          </a:p>
        </p:txBody>
      </p:sp>
    </p:spTree>
    <p:extLst>
      <p:ext uri="{BB962C8B-B14F-4D97-AF65-F5344CB8AC3E}">
        <p14:creationId xmlns:p14="http://schemas.microsoft.com/office/powerpoint/2010/main" val="340464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Graphic 17" descr="Sleep">
            <a:extLst>
              <a:ext uri="{FF2B5EF4-FFF2-40B4-BE49-F238E27FC236}">
                <a16:creationId xmlns:a16="http://schemas.microsoft.com/office/drawing/2014/main" id="{F395CEDF-3630-466E-AE04-ECA27B7FCA4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386002" y="2873062"/>
            <a:ext cx="5046445" cy="5046445"/>
          </a:xfrm>
          <a:prstGeom prst="rect">
            <a:avLst/>
          </a:prstGeom>
        </p:spPr>
      </p:pic>
      <p:sp>
        <p:nvSpPr>
          <p:cNvPr id="16" name="Thought Bubble: Cloud 15">
            <a:extLst>
              <a:ext uri="{FF2B5EF4-FFF2-40B4-BE49-F238E27FC236}">
                <a16:creationId xmlns:a16="http://schemas.microsoft.com/office/drawing/2014/main" id="{7FC6F05B-1946-47B4-8F1C-35C8E7E6791B}"/>
              </a:ext>
            </a:extLst>
          </p:cNvPr>
          <p:cNvSpPr/>
          <p:nvPr/>
        </p:nvSpPr>
        <p:spPr>
          <a:xfrm flipH="1">
            <a:off x="1097280" y="1595108"/>
            <a:ext cx="4288722" cy="2680245"/>
          </a:xfrm>
          <a:prstGeom prst="cloudCallout">
            <a:avLst>
              <a:gd name="adj1" fmla="val -63766"/>
              <a:gd name="adj2" fmla="val 69745"/>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pic>
        <p:nvPicPr>
          <p:cNvPr id="23" name="Graphic 22" descr="Mountain scene">
            <a:extLst>
              <a:ext uri="{FF2B5EF4-FFF2-40B4-BE49-F238E27FC236}">
                <a16:creationId xmlns:a16="http://schemas.microsoft.com/office/drawing/2014/main" id="{66D92322-8633-45F2-8D45-CEB83B60311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047223" y="2129051"/>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Dreams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plash">
            <a:extLst>
              <a:ext uri="{FF2B5EF4-FFF2-40B4-BE49-F238E27FC236}">
                <a16:creationId xmlns:a16="http://schemas.microsoft.com/office/drawing/2014/main" id="{A546AF3D-22A8-41D8-A7EC-44B8DE44015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079296" y="3043451"/>
            <a:ext cx="914400" cy="914400"/>
          </a:xfrm>
          <a:prstGeom prst="rect">
            <a:avLst/>
          </a:prstGeom>
        </p:spPr>
      </p:pic>
      <p:pic>
        <p:nvPicPr>
          <p:cNvPr id="11" name="Graphic 10" descr="Tyrannosaurus Rex">
            <a:extLst>
              <a:ext uri="{FF2B5EF4-FFF2-40B4-BE49-F238E27FC236}">
                <a16:creationId xmlns:a16="http://schemas.microsoft.com/office/drawing/2014/main" id="{48AF3253-AAC8-496B-AE38-12E8BAD33B04}"/>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347623" y="2229077"/>
            <a:ext cx="914400" cy="914400"/>
          </a:xfrm>
          <a:prstGeom prst="rect">
            <a:avLst/>
          </a:prstGeom>
        </p:spPr>
      </p:pic>
      <p:pic>
        <p:nvPicPr>
          <p:cNvPr id="13" name="Graphic 12" descr="Solar system">
            <a:extLst>
              <a:ext uri="{FF2B5EF4-FFF2-40B4-BE49-F238E27FC236}">
                <a16:creationId xmlns:a16="http://schemas.microsoft.com/office/drawing/2014/main" id="{1DFD8A25-F895-4988-95A2-54562162C77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1697618" y="1738295"/>
            <a:ext cx="914400" cy="914400"/>
          </a:xfrm>
          <a:prstGeom prst="rect">
            <a:avLst/>
          </a:prstGeom>
        </p:spPr>
      </p:pic>
      <p:pic>
        <p:nvPicPr>
          <p:cNvPr id="15" name="Graphic 14" descr="Snowman">
            <a:extLst>
              <a:ext uri="{FF2B5EF4-FFF2-40B4-BE49-F238E27FC236}">
                <a16:creationId xmlns:a16="http://schemas.microsoft.com/office/drawing/2014/main" id="{3F153295-A74E-45B2-8F14-48E3189CC97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3885623" y="3048523"/>
            <a:ext cx="914400" cy="914400"/>
          </a:xfrm>
          <a:prstGeom prst="rect">
            <a:avLst/>
          </a:prstGeom>
        </p:spPr>
      </p:pic>
      <p:pic>
        <p:nvPicPr>
          <p:cNvPr id="19" name="Graphic 18" descr="Whole pizza">
            <a:extLst>
              <a:ext uri="{FF2B5EF4-FFF2-40B4-BE49-F238E27FC236}">
                <a16:creationId xmlns:a16="http://schemas.microsoft.com/office/drawing/2014/main" id="{3710CB06-A8D6-4CA6-A143-C1A334F71F2F}"/>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1981201" y="2795881"/>
            <a:ext cx="914400" cy="914400"/>
          </a:xfrm>
          <a:prstGeom prst="rect">
            <a:avLst/>
          </a:prstGeom>
        </p:spPr>
      </p:pic>
      <p:pic>
        <p:nvPicPr>
          <p:cNvPr id="21" name="Graphic 20" descr="Music notation">
            <a:extLst>
              <a:ext uri="{FF2B5EF4-FFF2-40B4-BE49-F238E27FC236}">
                <a16:creationId xmlns:a16="http://schemas.microsoft.com/office/drawing/2014/main" id="{88E3D097-1F23-4F9F-BA11-07ED76A26BFC}"/>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2328434" y="2077412"/>
            <a:ext cx="914400" cy="914400"/>
          </a:xfrm>
          <a:prstGeom prst="rect">
            <a:avLst/>
          </a:prstGeom>
        </p:spPr>
      </p:pic>
    </p:spTree>
    <p:extLst>
      <p:ext uri="{BB962C8B-B14F-4D97-AF65-F5344CB8AC3E}">
        <p14:creationId xmlns:p14="http://schemas.microsoft.com/office/powerpoint/2010/main" val="3415726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Graphic 6" descr="Brain">
            <a:extLst>
              <a:ext uri="{FF2B5EF4-FFF2-40B4-BE49-F238E27FC236}">
                <a16:creationId xmlns:a16="http://schemas.microsoft.com/office/drawing/2014/main" id="{DA79D1E3-2105-441A-8FDA-CBFB940C13B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78493" y="2099366"/>
            <a:ext cx="3717507" cy="3717507"/>
          </a:xfrm>
          <a:prstGeom prst="rect">
            <a:avLst/>
          </a:prstGeom>
        </p:spPr>
      </p:pic>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Sigmund Freud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gnifying glass">
            <a:extLst>
              <a:ext uri="{FF2B5EF4-FFF2-40B4-BE49-F238E27FC236}">
                <a16:creationId xmlns:a16="http://schemas.microsoft.com/office/drawing/2014/main" id="{19BC7B69-63A1-49B2-B149-F9E6E2AC412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956372">
            <a:off x="4695924" y="2433445"/>
            <a:ext cx="1805540" cy="1805540"/>
          </a:xfrm>
          <a:prstGeom prst="rect">
            <a:avLst/>
          </a:prstGeom>
        </p:spPr>
      </p:pic>
      <p:sp>
        <p:nvSpPr>
          <p:cNvPr id="8" name="TextBox 7">
            <a:extLst>
              <a:ext uri="{FF2B5EF4-FFF2-40B4-BE49-F238E27FC236}">
                <a16:creationId xmlns:a16="http://schemas.microsoft.com/office/drawing/2014/main" id="{9FC69CE1-0B05-41AC-8849-198C913C0206}"/>
              </a:ext>
            </a:extLst>
          </p:cNvPr>
          <p:cNvSpPr txBox="1"/>
          <p:nvPr/>
        </p:nvSpPr>
        <p:spPr>
          <a:xfrm>
            <a:off x="6593306" y="2281186"/>
            <a:ext cx="3080084" cy="3170099"/>
          </a:xfrm>
          <a:prstGeom prst="rect">
            <a:avLst/>
          </a:prstGeom>
          <a:noFill/>
        </p:spPr>
        <p:txBody>
          <a:bodyPr wrap="square" rtlCol="0">
            <a:spAutoFit/>
          </a:bodyPr>
          <a:lstStyle/>
          <a:p>
            <a:pPr algn="ctr"/>
            <a:r>
              <a:rPr lang="en-US" sz="4000" b="1" dirty="0">
                <a:solidFill>
                  <a:srgbClr val="7030A0"/>
                </a:solidFill>
              </a:rPr>
              <a:t>Manifest Content</a:t>
            </a:r>
          </a:p>
          <a:p>
            <a:pPr algn="ctr"/>
            <a:endParaRPr lang="en-US" sz="4000" dirty="0"/>
          </a:p>
          <a:p>
            <a:pPr algn="ctr"/>
            <a:r>
              <a:rPr lang="en-US" sz="4000" b="1" dirty="0">
                <a:solidFill>
                  <a:schemeClr val="tx2">
                    <a:lumMod val="50000"/>
                  </a:schemeClr>
                </a:solidFill>
              </a:rPr>
              <a:t>Latent Content</a:t>
            </a:r>
          </a:p>
        </p:txBody>
      </p:sp>
    </p:spTree>
    <p:extLst>
      <p:ext uri="{BB962C8B-B14F-4D97-AF65-F5344CB8AC3E}">
        <p14:creationId xmlns:p14="http://schemas.microsoft.com/office/powerpoint/2010/main" val="3754826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Carl Jung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Brain">
            <a:extLst>
              <a:ext uri="{FF2B5EF4-FFF2-40B4-BE49-F238E27FC236}">
                <a16:creationId xmlns:a16="http://schemas.microsoft.com/office/drawing/2014/main" id="{75B7C7CD-1E0F-45A5-BEBB-D2C8F455AC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78493" y="2099366"/>
            <a:ext cx="3717507" cy="3717507"/>
          </a:xfrm>
          <a:prstGeom prst="rect">
            <a:avLst/>
          </a:prstGeom>
        </p:spPr>
      </p:pic>
      <p:sp>
        <p:nvSpPr>
          <p:cNvPr id="3" name="Arrow: Right 2">
            <a:extLst>
              <a:ext uri="{FF2B5EF4-FFF2-40B4-BE49-F238E27FC236}">
                <a16:creationId xmlns:a16="http://schemas.microsoft.com/office/drawing/2014/main" id="{BD547AD1-02D2-479A-94A3-1D497998F7F2}"/>
              </a:ext>
            </a:extLst>
          </p:cNvPr>
          <p:cNvSpPr/>
          <p:nvPr/>
        </p:nvSpPr>
        <p:spPr>
          <a:xfrm rot="20843766">
            <a:off x="5891088" y="2918733"/>
            <a:ext cx="1655546" cy="375373"/>
          </a:xfrm>
          <a:prstGeom prst="rightArrow">
            <a:avLst>
              <a:gd name="adj1" fmla="val 50000"/>
              <a:gd name="adj2" fmla="val 84043"/>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8" name="Arrow: Right 7">
            <a:extLst>
              <a:ext uri="{FF2B5EF4-FFF2-40B4-BE49-F238E27FC236}">
                <a16:creationId xmlns:a16="http://schemas.microsoft.com/office/drawing/2014/main" id="{7BF47EA2-2BE7-4344-8907-1767983516E4}"/>
              </a:ext>
            </a:extLst>
          </p:cNvPr>
          <p:cNvSpPr/>
          <p:nvPr/>
        </p:nvSpPr>
        <p:spPr>
          <a:xfrm rot="1098042">
            <a:off x="5887146" y="4587951"/>
            <a:ext cx="1655546" cy="375373"/>
          </a:xfrm>
          <a:prstGeom prst="rightArrow">
            <a:avLst>
              <a:gd name="adj1" fmla="val 50000"/>
              <a:gd name="adj2" fmla="val 84043"/>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pic>
        <p:nvPicPr>
          <p:cNvPr id="7" name="Graphic 6" descr="Female Profile">
            <a:extLst>
              <a:ext uri="{FF2B5EF4-FFF2-40B4-BE49-F238E27FC236}">
                <a16:creationId xmlns:a16="http://schemas.microsoft.com/office/drawing/2014/main" id="{356EB23E-C4FE-44EE-A777-5D78D86BDFE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16279" y="1939393"/>
            <a:ext cx="1845379" cy="1845379"/>
          </a:xfrm>
          <a:prstGeom prst="rect">
            <a:avLst/>
          </a:prstGeom>
        </p:spPr>
      </p:pic>
      <p:pic>
        <p:nvPicPr>
          <p:cNvPr id="10" name="Graphic 9" descr="Male profile">
            <a:extLst>
              <a:ext uri="{FF2B5EF4-FFF2-40B4-BE49-F238E27FC236}">
                <a16:creationId xmlns:a16="http://schemas.microsoft.com/office/drawing/2014/main" id="{872EC5F6-58B3-4000-B0A5-C2E80D4A2AF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416279" y="4025202"/>
            <a:ext cx="1845379" cy="1845379"/>
          </a:xfrm>
          <a:prstGeom prst="rect">
            <a:avLst/>
          </a:prstGeom>
        </p:spPr>
      </p:pic>
      <p:sp>
        <p:nvSpPr>
          <p:cNvPr id="11" name="TextBox 10">
            <a:extLst>
              <a:ext uri="{FF2B5EF4-FFF2-40B4-BE49-F238E27FC236}">
                <a16:creationId xmlns:a16="http://schemas.microsoft.com/office/drawing/2014/main" id="{F6459FAA-AE73-49DC-82CB-703137A6869E}"/>
              </a:ext>
            </a:extLst>
          </p:cNvPr>
          <p:cNvSpPr txBox="1"/>
          <p:nvPr/>
        </p:nvSpPr>
        <p:spPr>
          <a:xfrm>
            <a:off x="8576934" y="2016677"/>
            <a:ext cx="2021305" cy="954107"/>
          </a:xfrm>
          <a:prstGeom prst="rect">
            <a:avLst/>
          </a:prstGeom>
          <a:noFill/>
        </p:spPr>
        <p:txBody>
          <a:bodyPr wrap="square" rtlCol="0">
            <a:spAutoFit/>
          </a:bodyPr>
          <a:lstStyle/>
          <a:p>
            <a:pPr algn="ctr"/>
            <a:r>
              <a:rPr lang="en-US" sz="2800" dirty="0">
                <a:solidFill>
                  <a:schemeClr val="accent1">
                    <a:lumMod val="50000"/>
                  </a:schemeClr>
                </a:solidFill>
              </a:rPr>
              <a:t>Mother archetype</a:t>
            </a:r>
          </a:p>
        </p:txBody>
      </p:sp>
      <p:sp>
        <p:nvSpPr>
          <p:cNvPr id="12" name="TextBox 11">
            <a:extLst>
              <a:ext uri="{FF2B5EF4-FFF2-40B4-BE49-F238E27FC236}">
                <a16:creationId xmlns:a16="http://schemas.microsoft.com/office/drawing/2014/main" id="{16AB3031-6C38-4F00-8EF7-4A91CCF4B447}"/>
              </a:ext>
            </a:extLst>
          </p:cNvPr>
          <p:cNvSpPr txBox="1"/>
          <p:nvPr/>
        </p:nvSpPr>
        <p:spPr>
          <a:xfrm rot="20831243">
            <a:off x="8430394" y="4341332"/>
            <a:ext cx="1845379" cy="523220"/>
          </a:xfrm>
          <a:prstGeom prst="rect">
            <a:avLst/>
          </a:prstGeom>
          <a:noFill/>
        </p:spPr>
        <p:txBody>
          <a:bodyPr wrap="square" rtlCol="0">
            <a:spAutoFit/>
          </a:bodyPr>
          <a:lstStyle/>
          <a:p>
            <a:pPr algn="ctr"/>
            <a:r>
              <a:rPr lang="en-US" sz="2800" b="1" dirty="0">
                <a:solidFill>
                  <a:schemeClr val="accent1">
                    <a:lumMod val="50000"/>
                  </a:schemeClr>
                </a:solidFill>
              </a:rPr>
              <a:t>HERO!</a:t>
            </a:r>
          </a:p>
        </p:txBody>
      </p:sp>
    </p:spTree>
    <p:extLst>
      <p:ext uri="{BB962C8B-B14F-4D97-AF65-F5344CB8AC3E}">
        <p14:creationId xmlns:p14="http://schemas.microsoft.com/office/powerpoint/2010/main" val="344493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Rosalind Cartwright</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ar">
            <a:extLst>
              <a:ext uri="{FF2B5EF4-FFF2-40B4-BE49-F238E27FC236}">
                <a16:creationId xmlns:a16="http://schemas.microsoft.com/office/drawing/2014/main" id="{BCDF9E83-8781-426F-AFBF-FA6B0F41A37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81188" y="3576856"/>
            <a:ext cx="3482747" cy="3482747"/>
          </a:xfrm>
          <a:prstGeom prst="rect">
            <a:avLst/>
          </a:prstGeom>
        </p:spPr>
      </p:pic>
      <p:pic>
        <p:nvPicPr>
          <p:cNvPr id="7" name="Graphic 6" descr="Cycling">
            <a:extLst>
              <a:ext uri="{FF2B5EF4-FFF2-40B4-BE49-F238E27FC236}">
                <a16:creationId xmlns:a16="http://schemas.microsoft.com/office/drawing/2014/main" id="{7B0B2ED4-9AD1-42EE-A28E-EB28A03EA17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483905" y="1632818"/>
            <a:ext cx="2189746" cy="2189746"/>
          </a:xfrm>
          <a:prstGeom prst="rect">
            <a:avLst/>
          </a:prstGeom>
        </p:spPr>
      </p:pic>
      <p:pic>
        <p:nvPicPr>
          <p:cNvPr id="9" name="Graphic 8" descr="Handshake">
            <a:extLst>
              <a:ext uri="{FF2B5EF4-FFF2-40B4-BE49-F238E27FC236}">
                <a16:creationId xmlns:a16="http://schemas.microsoft.com/office/drawing/2014/main" id="{9EB93963-279C-42CA-AF90-BA4D67B611A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67213" y="2250250"/>
            <a:ext cx="2061787" cy="2061787"/>
          </a:xfrm>
          <a:prstGeom prst="rect">
            <a:avLst/>
          </a:prstGeom>
        </p:spPr>
      </p:pic>
      <p:pic>
        <p:nvPicPr>
          <p:cNvPr id="11" name="Graphic 10" descr="Piggy Bank">
            <a:extLst>
              <a:ext uri="{FF2B5EF4-FFF2-40B4-BE49-F238E27FC236}">
                <a16:creationId xmlns:a16="http://schemas.microsoft.com/office/drawing/2014/main" id="{51B36CB1-65FB-405E-81BF-739FBE54268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525511" y="2484946"/>
            <a:ext cx="3482747" cy="3482747"/>
          </a:xfrm>
          <a:prstGeom prst="rect">
            <a:avLst/>
          </a:prstGeom>
        </p:spPr>
      </p:pic>
      <p:pic>
        <p:nvPicPr>
          <p:cNvPr id="13" name="Graphic 12" descr="Dollar">
            <a:extLst>
              <a:ext uri="{FF2B5EF4-FFF2-40B4-BE49-F238E27FC236}">
                <a16:creationId xmlns:a16="http://schemas.microsoft.com/office/drawing/2014/main" id="{3837BC64-671C-4034-A5B1-6D97E174BA0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554172" y="3701985"/>
            <a:ext cx="1157719" cy="1157719"/>
          </a:xfrm>
          <a:prstGeom prst="rect">
            <a:avLst/>
          </a:prstGeom>
        </p:spPr>
      </p:pic>
    </p:spTree>
    <p:extLst>
      <p:ext uri="{BB962C8B-B14F-4D97-AF65-F5344CB8AC3E}">
        <p14:creationId xmlns:p14="http://schemas.microsoft.com/office/powerpoint/2010/main" val="625034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John Hobson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9BD6964-C582-42FB-89CF-A53D6E7EF238}"/>
              </a:ext>
            </a:extLst>
          </p:cNvPr>
          <p:cNvSpPr txBox="1"/>
          <p:nvPr/>
        </p:nvSpPr>
        <p:spPr>
          <a:xfrm>
            <a:off x="7575083" y="3907857"/>
            <a:ext cx="2829827" cy="584775"/>
          </a:xfrm>
          <a:prstGeom prst="rect">
            <a:avLst/>
          </a:prstGeom>
          <a:noFill/>
        </p:spPr>
        <p:txBody>
          <a:bodyPr wrap="square" rtlCol="0">
            <a:spAutoFit/>
          </a:bodyPr>
          <a:lstStyle/>
          <a:p>
            <a:pPr algn="ctr"/>
            <a:r>
              <a:rPr lang="en-US" sz="3200" b="1" dirty="0">
                <a:highlight>
                  <a:srgbClr val="FF00FF"/>
                </a:highlight>
              </a:rPr>
              <a:t>Lucid Dreaming</a:t>
            </a:r>
          </a:p>
        </p:txBody>
      </p:sp>
      <p:pic>
        <p:nvPicPr>
          <p:cNvPr id="7" name="Graphic 6" descr="Male profile">
            <a:extLst>
              <a:ext uri="{FF2B5EF4-FFF2-40B4-BE49-F238E27FC236}">
                <a16:creationId xmlns:a16="http://schemas.microsoft.com/office/drawing/2014/main" id="{2DFDA0F6-684A-4B8B-882F-2D99FC64636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82267" y="3841247"/>
            <a:ext cx="2829826" cy="2829826"/>
          </a:xfrm>
          <a:prstGeom prst="rect">
            <a:avLst/>
          </a:prstGeom>
        </p:spPr>
      </p:pic>
      <p:sp>
        <p:nvSpPr>
          <p:cNvPr id="5" name="Thought Bubble: Cloud 4">
            <a:extLst>
              <a:ext uri="{FF2B5EF4-FFF2-40B4-BE49-F238E27FC236}">
                <a16:creationId xmlns:a16="http://schemas.microsoft.com/office/drawing/2014/main" id="{17B35593-EC75-40DC-9522-C198F9A28ACC}"/>
              </a:ext>
            </a:extLst>
          </p:cNvPr>
          <p:cNvSpPr/>
          <p:nvPr/>
        </p:nvSpPr>
        <p:spPr>
          <a:xfrm>
            <a:off x="4089133" y="1402427"/>
            <a:ext cx="4254366" cy="2726613"/>
          </a:xfrm>
          <a:prstGeom prst="cloudCallout">
            <a:avLst>
              <a:gd name="adj1" fmla="val -48852"/>
              <a:gd name="adj2" fmla="val 58594"/>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n-US" dirty="0"/>
          </a:p>
        </p:txBody>
      </p:sp>
      <p:pic>
        <p:nvPicPr>
          <p:cNvPr id="8" name="Graphic 7" descr="Climbing">
            <a:extLst>
              <a:ext uri="{FF2B5EF4-FFF2-40B4-BE49-F238E27FC236}">
                <a16:creationId xmlns:a16="http://schemas.microsoft.com/office/drawing/2014/main" id="{611E7787-A3B7-49F5-9572-8E2AF64722C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98189" y="1847952"/>
            <a:ext cx="914400" cy="914400"/>
          </a:xfrm>
          <a:prstGeom prst="rect">
            <a:avLst/>
          </a:prstGeom>
        </p:spPr>
      </p:pic>
      <p:pic>
        <p:nvPicPr>
          <p:cNvPr id="10" name="Graphic 9" descr="Canyon scene">
            <a:extLst>
              <a:ext uri="{FF2B5EF4-FFF2-40B4-BE49-F238E27FC236}">
                <a16:creationId xmlns:a16="http://schemas.microsoft.com/office/drawing/2014/main" id="{3BC501BB-0F91-404B-AF1E-B2FE689CFBA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12093" y="1874987"/>
            <a:ext cx="1786096" cy="1786096"/>
          </a:xfrm>
          <a:prstGeom prst="rect">
            <a:avLst/>
          </a:prstGeom>
        </p:spPr>
      </p:pic>
    </p:spTree>
    <p:extLst>
      <p:ext uri="{BB962C8B-B14F-4D97-AF65-F5344CB8AC3E}">
        <p14:creationId xmlns:p14="http://schemas.microsoft.com/office/powerpoint/2010/main" val="3018186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Stages of Non-REM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leep">
            <a:extLst>
              <a:ext uri="{FF2B5EF4-FFF2-40B4-BE49-F238E27FC236}">
                <a16:creationId xmlns:a16="http://schemas.microsoft.com/office/drawing/2014/main" id="{0B289E49-4401-4279-9DA8-E01187EED5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689684" y="1915427"/>
            <a:ext cx="4920916" cy="4920916"/>
          </a:xfrm>
          <a:prstGeom prst="rect">
            <a:avLst/>
          </a:prstGeom>
        </p:spPr>
      </p:pic>
      <p:sp>
        <p:nvSpPr>
          <p:cNvPr id="6" name="TextBox 5">
            <a:extLst>
              <a:ext uri="{FF2B5EF4-FFF2-40B4-BE49-F238E27FC236}">
                <a16:creationId xmlns:a16="http://schemas.microsoft.com/office/drawing/2014/main" id="{2D30549F-BF02-4716-8FFC-7450A0D3A981}"/>
              </a:ext>
            </a:extLst>
          </p:cNvPr>
          <p:cNvSpPr txBox="1"/>
          <p:nvPr/>
        </p:nvSpPr>
        <p:spPr>
          <a:xfrm>
            <a:off x="4642986" y="1669961"/>
            <a:ext cx="2906028" cy="646331"/>
          </a:xfrm>
          <a:prstGeom prst="rect">
            <a:avLst/>
          </a:prstGeom>
          <a:noFill/>
        </p:spPr>
        <p:txBody>
          <a:bodyPr wrap="square" rtlCol="0">
            <a:spAutoFit/>
          </a:bodyPr>
          <a:lstStyle/>
          <a:p>
            <a:pPr algn="ctr"/>
            <a:r>
              <a:rPr lang="en-US" sz="3600" b="1" dirty="0">
                <a:highlight>
                  <a:srgbClr val="FF00FF"/>
                </a:highlight>
              </a:rPr>
              <a:t>4 stages</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 1</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rinning face with no fill">
            <a:extLst>
              <a:ext uri="{FF2B5EF4-FFF2-40B4-BE49-F238E27FC236}">
                <a16:creationId xmlns:a16="http://schemas.microsoft.com/office/drawing/2014/main" id="{5AB2722B-26C3-4219-AEC8-E91307D21A5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45372" y="1972215"/>
            <a:ext cx="3043722" cy="3043722"/>
          </a:xfrm>
          <a:prstGeom prst="rect">
            <a:avLst/>
          </a:prstGeom>
        </p:spPr>
      </p:pic>
      <p:sp>
        <p:nvSpPr>
          <p:cNvPr id="8" name="TextBox 7">
            <a:extLst>
              <a:ext uri="{FF2B5EF4-FFF2-40B4-BE49-F238E27FC236}">
                <a16:creationId xmlns:a16="http://schemas.microsoft.com/office/drawing/2014/main" id="{62FF4C46-9B54-49E6-92A3-95EFA7C4F722}"/>
              </a:ext>
            </a:extLst>
          </p:cNvPr>
          <p:cNvSpPr txBox="1"/>
          <p:nvPr/>
        </p:nvSpPr>
        <p:spPr>
          <a:xfrm>
            <a:off x="7001041" y="3154513"/>
            <a:ext cx="1235242" cy="1569660"/>
          </a:xfrm>
          <a:prstGeom prst="rect">
            <a:avLst/>
          </a:prstGeom>
          <a:noFill/>
        </p:spPr>
        <p:txBody>
          <a:bodyPr wrap="square" rtlCol="0">
            <a:spAutoFit/>
          </a:bodyPr>
          <a:lstStyle/>
          <a:p>
            <a:r>
              <a:rPr lang="en-US" sz="9600" dirty="0">
                <a:solidFill>
                  <a:schemeClr val="tx2">
                    <a:lumMod val="50000"/>
                  </a:schemeClr>
                </a:solidFill>
              </a:rPr>
              <a:t>Z</a:t>
            </a:r>
          </a:p>
        </p:txBody>
      </p:sp>
      <p:sp>
        <p:nvSpPr>
          <p:cNvPr id="9" name="TextBox 8">
            <a:extLst>
              <a:ext uri="{FF2B5EF4-FFF2-40B4-BE49-F238E27FC236}">
                <a16:creationId xmlns:a16="http://schemas.microsoft.com/office/drawing/2014/main" id="{B0ADAD2E-9762-40D4-9613-F846D3C51387}"/>
              </a:ext>
            </a:extLst>
          </p:cNvPr>
          <p:cNvSpPr txBox="1"/>
          <p:nvPr/>
        </p:nvSpPr>
        <p:spPr>
          <a:xfrm>
            <a:off x="7476414" y="2727561"/>
            <a:ext cx="1235242" cy="1569660"/>
          </a:xfrm>
          <a:prstGeom prst="rect">
            <a:avLst/>
          </a:prstGeom>
          <a:noFill/>
        </p:spPr>
        <p:txBody>
          <a:bodyPr wrap="square" rtlCol="0">
            <a:spAutoFit/>
          </a:bodyPr>
          <a:lstStyle/>
          <a:p>
            <a:r>
              <a:rPr lang="en-US" sz="9600" b="1" dirty="0">
                <a:solidFill>
                  <a:schemeClr val="tx2">
                    <a:lumMod val="50000"/>
                  </a:schemeClr>
                </a:solidFill>
              </a:rPr>
              <a:t>Z</a:t>
            </a:r>
          </a:p>
        </p:txBody>
      </p:sp>
      <p:sp>
        <p:nvSpPr>
          <p:cNvPr id="10" name="TextBox 9">
            <a:extLst>
              <a:ext uri="{FF2B5EF4-FFF2-40B4-BE49-F238E27FC236}">
                <a16:creationId xmlns:a16="http://schemas.microsoft.com/office/drawing/2014/main" id="{F97E9534-7FC9-4EEB-99E6-CE8D516665C5}"/>
              </a:ext>
            </a:extLst>
          </p:cNvPr>
          <p:cNvSpPr txBox="1"/>
          <p:nvPr/>
        </p:nvSpPr>
        <p:spPr>
          <a:xfrm>
            <a:off x="7951787" y="2285345"/>
            <a:ext cx="1235242" cy="1569660"/>
          </a:xfrm>
          <a:prstGeom prst="rect">
            <a:avLst/>
          </a:prstGeom>
          <a:noFill/>
        </p:spPr>
        <p:txBody>
          <a:bodyPr wrap="square" rtlCol="0">
            <a:spAutoFit/>
          </a:bodyPr>
          <a:lstStyle/>
          <a:p>
            <a:r>
              <a:rPr lang="en-US" sz="9600" dirty="0">
                <a:solidFill>
                  <a:schemeClr val="tx2">
                    <a:lumMod val="50000"/>
                  </a:schemeClr>
                </a:solidFill>
              </a:rPr>
              <a:t>Z</a:t>
            </a:r>
          </a:p>
        </p:txBody>
      </p:sp>
      <p:sp>
        <p:nvSpPr>
          <p:cNvPr id="6" name="Arrow: Right 5">
            <a:extLst>
              <a:ext uri="{FF2B5EF4-FFF2-40B4-BE49-F238E27FC236}">
                <a16:creationId xmlns:a16="http://schemas.microsoft.com/office/drawing/2014/main" id="{1FAB39D2-774D-43CC-858F-A37097AFD0B8}"/>
              </a:ext>
            </a:extLst>
          </p:cNvPr>
          <p:cNvSpPr/>
          <p:nvPr/>
        </p:nvSpPr>
        <p:spPr>
          <a:xfrm>
            <a:off x="5284137" y="3276575"/>
            <a:ext cx="1623726" cy="471631"/>
          </a:xfrm>
          <a:prstGeom prst="rightArrow">
            <a:avLst>
              <a:gd name="adj1" fmla="val 50000"/>
              <a:gd name="adj2" fmla="val 106297"/>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668228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Alpha Waves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Picture 7" descr="A screenshot of a social media post&#10;&#10;Description automatically generated">
            <a:extLst>
              <a:ext uri="{FF2B5EF4-FFF2-40B4-BE49-F238E27FC236}">
                <a16:creationId xmlns:a16="http://schemas.microsoft.com/office/drawing/2014/main" id="{98C4D620-6F25-447C-89EA-55F654B6F8C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547718" y="2319983"/>
            <a:ext cx="4884013" cy="976803"/>
          </a:xfrm>
          <a:prstGeom prst="rect">
            <a:avLst/>
          </a:prstGeom>
        </p:spPr>
      </p:pic>
      <p:sp>
        <p:nvSpPr>
          <p:cNvPr id="9" name="TextBox 8">
            <a:extLst>
              <a:ext uri="{FF2B5EF4-FFF2-40B4-BE49-F238E27FC236}">
                <a16:creationId xmlns:a16="http://schemas.microsoft.com/office/drawing/2014/main" id="{5440A851-137C-4659-AFA0-DB8F469B8285}"/>
              </a:ext>
            </a:extLst>
          </p:cNvPr>
          <p:cNvSpPr txBox="1"/>
          <p:nvPr/>
        </p:nvSpPr>
        <p:spPr>
          <a:xfrm>
            <a:off x="3547718" y="3481899"/>
            <a:ext cx="4884013" cy="230832"/>
          </a:xfrm>
          <a:prstGeom prst="rect">
            <a:avLst/>
          </a:prstGeom>
          <a:noFill/>
        </p:spPr>
        <p:txBody>
          <a:bodyPr wrap="square" rtlCol="0">
            <a:spAutoFit/>
          </a:bodyPr>
          <a:lstStyle/>
          <a:p>
            <a:r>
              <a:rPr lang="en-US" sz="900" dirty="0">
                <a:hlinkClick r:id="rId4" tooltip="https://commons.wikimedia.org/wiki/File:Eeg_alpha.svg"/>
              </a:rPr>
              <a:t>This Photo</a:t>
            </a:r>
            <a:r>
              <a:rPr lang="en-US" sz="900" dirty="0"/>
              <a:t> by Unknown Author is licensed under </a:t>
            </a:r>
            <a:r>
              <a:rPr lang="en-US" sz="900" dirty="0">
                <a:hlinkClick r:id="rId5" tooltip="https://creativecommons.org/licenses/by-sa/3.0/"/>
              </a:rPr>
              <a:t>CC BY-SA</a:t>
            </a:r>
            <a:endParaRPr lang="en-US" sz="900" dirty="0"/>
          </a:p>
        </p:txBody>
      </p:sp>
      <p:sp>
        <p:nvSpPr>
          <p:cNvPr id="10" name="TextBox 9">
            <a:extLst>
              <a:ext uri="{FF2B5EF4-FFF2-40B4-BE49-F238E27FC236}">
                <a16:creationId xmlns:a16="http://schemas.microsoft.com/office/drawing/2014/main" id="{EA1FD012-0C67-4AF6-BA8C-693043EE845E}"/>
              </a:ext>
            </a:extLst>
          </p:cNvPr>
          <p:cNvSpPr txBox="1"/>
          <p:nvPr/>
        </p:nvSpPr>
        <p:spPr>
          <a:xfrm>
            <a:off x="4321742" y="4381999"/>
            <a:ext cx="3666961" cy="1754326"/>
          </a:xfrm>
          <a:prstGeom prst="rect">
            <a:avLst/>
          </a:prstGeom>
          <a:noFill/>
        </p:spPr>
        <p:txBody>
          <a:bodyPr wrap="square" rtlCol="0">
            <a:spAutoFit/>
          </a:bodyPr>
          <a:lstStyle/>
          <a:p>
            <a:pPr algn="ctr"/>
            <a:r>
              <a:rPr lang="en-US" sz="3600" b="1" dirty="0">
                <a:highlight>
                  <a:srgbClr val="FF00FF"/>
                </a:highlight>
              </a:rPr>
              <a:t>Low frequency</a:t>
            </a:r>
          </a:p>
          <a:p>
            <a:pPr algn="ctr"/>
            <a:endParaRPr lang="en-US" sz="3600" b="1" dirty="0">
              <a:highlight>
                <a:srgbClr val="FF00FF"/>
              </a:highlight>
            </a:endParaRPr>
          </a:p>
          <a:p>
            <a:pPr algn="ctr"/>
            <a:r>
              <a:rPr lang="en-US" sz="3600" b="1" dirty="0">
                <a:highlight>
                  <a:srgbClr val="FF00FF"/>
                </a:highlight>
              </a:rPr>
              <a:t>High amplitude</a:t>
            </a:r>
          </a:p>
        </p:txBody>
      </p:sp>
    </p:spTree>
    <p:extLst>
      <p:ext uri="{BB962C8B-B14F-4D97-AF65-F5344CB8AC3E}">
        <p14:creationId xmlns:p14="http://schemas.microsoft.com/office/powerpoint/2010/main" val="1765247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Theta Waves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a mans face&#10;&#10;Description automatically generated">
            <a:extLst>
              <a:ext uri="{FF2B5EF4-FFF2-40B4-BE49-F238E27FC236}">
                <a16:creationId xmlns:a16="http://schemas.microsoft.com/office/drawing/2014/main" id="{500F427C-9689-4375-A8A9-FC47F29BA4B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191000" y="2369076"/>
            <a:ext cx="3810000" cy="762000"/>
          </a:xfrm>
          <a:prstGeom prst="rect">
            <a:avLst/>
          </a:prstGeom>
        </p:spPr>
      </p:pic>
      <p:sp>
        <p:nvSpPr>
          <p:cNvPr id="6" name="TextBox 5">
            <a:extLst>
              <a:ext uri="{FF2B5EF4-FFF2-40B4-BE49-F238E27FC236}">
                <a16:creationId xmlns:a16="http://schemas.microsoft.com/office/drawing/2014/main" id="{1EB6D3AD-3BEA-4281-B83A-CF45902581C6}"/>
              </a:ext>
            </a:extLst>
          </p:cNvPr>
          <p:cNvSpPr txBox="1"/>
          <p:nvPr/>
        </p:nvSpPr>
        <p:spPr>
          <a:xfrm>
            <a:off x="4191000" y="3131076"/>
            <a:ext cx="3810000" cy="230832"/>
          </a:xfrm>
          <a:prstGeom prst="rect">
            <a:avLst/>
          </a:prstGeom>
          <a:noFill/>
        </p:spPr>
        <p:txBody>
          <a:bodyPr wrap="square" rtlCol="0">
            <a:spAutoFit/>
          </a:bodyPr>
          <a:lstStyle/>
          <a:p>
            <a:r>
              <a:rPr lang="en-US" sz="900" dirty="0">
                <a:hlinkClick r:id="rId4" tooltip="https://en.wikipedia.org/wiki/Electroencephalography"/>
              </a:rPr>
              <a:t>This Photo</a:t>
            </a:r>
            <a:r>
              <a:rPr lang="en-US" sz="900" dirty="0"/>
              <a:t> by Unknown Author is licensed under </a:t>
            </a:r>
            <a:r>
              <a:rPr lang="en-US" sz="900" dirty="0">
                <a:hlinkClick r:id="rId5" tooltip="https://creativecommons.org/licenses/by-sa/3.0/"/>
              </a:rPr>
              <a:t>CC BY-SA</a:t>
            </a:r>
            <a:endParaRPr lang="en-US" sz="900" dirty="0"/>
          </a:p>
        </p:txBody>
      </p:sp>
      <p:sp>
        <p:nvSpPr>
          <p:cNvPr id="7" name="TextBox 6">
            <a:extLst>
              <a:ext uri="{FF2B5EF4-FFF2-40B4-BE49-F238E27FC236}">
                <a16:creationId xmlns:a16="http://schemas.microsoft.com/office/drawing/2014/main" id="{6BB1F661-29A7-4A87-BE27-9D96B0677627}"/>
              </a:ext>
            </a:extLst>
          </p:cNvPr>
          <p:cNvSpPr txBox="1"/>
          <p:nvPr/>
        </p:nvSpPr>
        <p:spPr>
          <a:xfrm>
            <a:off x="3410552" y="4131918"/>
            <a:ext cx="5370896" cy="1754326"/>
          </a:xfrm>
          <a:prstGeom prst="rect">
            <a:avLst/>
          </a:prstGeom>
          <a:noFill/>
        </p:spPr>
        <p:txBody>
          <a:bodyPr wrap="square" rtlCol="0">
            <a:spAutoFit/>
          </a:bodyPr>
          <a:lstStyle/>
          <a:p>
            <a:pPr algn="ctr"/>
            <a:r>
              <a:rPr lang="en-US" sz="3600" b="1" dirty="0">
                <a:highlight>
                  <a:srgbClr val="FF00FF"/>
                </a:highlight>
              </a:rPr>
              <a:t>Even lower frequency</a:t>
            </a:r>
          </a:p>
          <a:p>
            <a:pPr algn="ctr"/>
            <a:endParaRPr lang="en-US" sz="3600" b="1" dirty="0">
              <a:highlight>
                <a:srgbClr val="FF00FF"/>
              </a:highlight>
            </a:endParaRPr>
          </a:p>
          <a:p>
            <a:pPr algn="ctr"/>
            <a:r>
              <a:rPr lang="en-US" sz="3600" b="1" dirty="0">
                <a:highlight>
                  <a:srgbClr val="FF00FF"/>
                </a:highlight>
              </a:rPr>
              <a:t>Even higher amplitude</a:t>
            </a:r>
          </a:p>
        </p:txBody>
      </p:sp>
    </p:spTree>
    <p:extLst>
      <p:ext uri="{BB962C8B-B14F-4D97-AF65-F5344CB8AC3E}">
        <p14:creationId xmlns:p14="http://schemas.microsoft.com/office/powerpoint/2010/main" val="575620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 2</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F6BA41D4-E1AF-4DEF-8E14-C02AB7D45C26}"/>
              </a:ext>
            </a:extLst>
          </p:cNvPr>
          <p:cNvSpPr txBox="1"/>
          <p:nvPr/>
        </p:nvSpPr>
        <p:spPr>
          <a:xfrm>
            <a:off x="2857099" y="2293303"/>
            <a:ext cx="6477802" cy="2554545"/>
          </a:xfrm>
          <a:prstGeom prst="rect">
            <a:avLst/>
          </a:prstGeom>
          <a:noFill/>
        </p:spPr>
        <p:txBody>
          <a:bodyPr wrap="square" rtlCol="0">
            <a:spAutoFit/>
          </a:bodyPr>
          <a:lstStyle/>
          <a:p>
            <a:pPr algn="ctr"/>
            <a:r>
              <a:rPr lang="en-US" sz="8000" b="1" dirty="0">
                <a:solidFill>
                  <a:schemeClr val="accent1">
                    <a:lumMod val="50000"/>
                  </a:schemeClr>
                </a:solidFill>
              </a:rPr>
              <a:t>DEEP RELAXATION</a:t>
            </a:r>
          </a:p>
        </p:txBody>
      </p:sp>
    </p:spTree>
    <p:extLst>
      <p:ext uri="{BB962C8B-B14F-4D97-AF65-F5344CB8AC3E}">
        <p14:creationId xmlns:p14="http://schemas.microsoft.com/office/powerpoint/2010/main" val="3988696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Sleep Spindles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text on a white surface&#10;&#10;Description automatically generated">
            <a:extLst>
              <a:ext uri="{FF2B5EF4-FFF2-40B4-BE49-F238E27FC236}">
                <a16:creationId xmlns:a16="http://schemas.microsoft.com/office/drawing/2014/main" id="{11B9D8D8-8470-41CD-A7AE-53617ECFFDA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697224" y="2138864"/>
            <a:ext cx="5206144" cy="3581228"/>
          </a:xfrm>
          <a:prstGeom prst="rect">
            <a:avLst/>
          </a:prstGeom>
        </p:spPr>
      </p:pic>
      <p:sp>
        <p:nvSpPr>
          <p:cNvPr id="6" name="TextBox 5">
            <a:extLst>
              <a:ext uri="{FF2B5EF4-FFF2-40B4-BE49-F238E27FC236}">
                <a16:creationId xmlns:a16="http://schemas.microsoft.com/office/drawing/2014/main" id="{C67CF737-40EA-4D12-A18A-FA39B64ABD00}"/>
              </a:ext>
            </a:extLst>
          </p:cNvPr>
          <p:cNvSpPr txBox="1"/>
          <p:nvPr/>
        </p:nvSpPr>
        <p:spPr>
          <a:xfrm>
            <a:off x="3697224" y="5617641"/>
            <a:ext cx="5206144" cy="230832"/>
          </a:xfrm>
          <a:prstGeom prst="rect">
            <a:avLst/>
          </a:prstGeom>
          <a:noFill/>
        </p:spPr>
        <p:txBody>
          <a:bodyPr wrap="square" rtlCol="0">
            <a:spAutoFit/>
          </a:bodyPr>
          <a:lstStyle/>
          <a:p>
            <a:r>
              <a:rPr lang="en-US" sz="900" dirty="0">
                <a:hlinkClick r:id="rId4" tooltip="https://courses.lumenlearning.com/wsu-sandbox/chapter/stages-of-sleep/"/>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1765496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 Complexes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Picture 4" descr="A close up of text on a white surface&#10;&#10;Description automatically generated">
            <a:extLst>
              <a:ext uri="{FF2B5EF4-FFF2-40B4-BE49-F238E27FC236}">
                <a16:creationId xmlns:a16="http://schemas.microsoft.com/office/drawing/2014/main" id="{11B9D8D8-8470-41CD-A7AE-53617ECFFDA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697224" y="2138864"/>
            <a:ext cx="5206144" cy="3581228"/>
          </a:xfrm>
          <a:prstGeom prst="rect">
            <a:avLst/>
          </a:prstGeom>
        </p:spPr>
      </p:pic>
      <p:sp>
        <p:nvSpPr>
          <p:cNvPr id="6" name="TextBox 5">
            <a:extLst>
              <a:ext uri="{FF2B5EF4-FFF2-40B4-BE49-F238E27FC236}">
                <a16:creationId xmlns:a16="http://schemas.microsoft.com/office/drawing/2014/main" id="{C67CF737-40EA-4D12-A18A-FA39B64ABD00}"/>
              </a:ext>
            </a:extLst>
          </p:cNvPr>
          <p:cNvSpPr txBox="1"/>
          <p:nvPr/>
        </p:nvSpPr>
        <p:spPr>
          <a:xfrm>
            <a:off x="3697224" y="5617641"/>
            <a:ext cx="5206144" cy="230832"/>
          </a:xfrm>
          <a:prstGeom prst="rect">
            <a:avLst/>
          </a:prstGeom>
          <a:noFill/>
        </p:spPr>
        <p:txBody>
          <a:bodyPr wrap="square" rtlCol="0">
            <a:spAutoFit/>
          </a:bodyPr>
          <a:lstStyle/>
          <a:p>
            <a:r>
              <a:rPr lang="en-US" sz="900" dirty="0">
                <a:hlinkClick r:id="rId4" tooltip="https://courses.lumenlearning.com/wsu-sandbox/chapter/stages-of-sleep/"/>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4996414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 3 and 4</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4" name="Picture 13" descr="A close up of a mans face&#10;&#10;Description automatically generated">
            <a:extLst>
              <a:ext uri="{FF2B5EF4-FFF2-40B4-BE49-F238E27FC236}">
                <a16:creationId xmlns:a16="http://schemas.microsoft.com/office/drawing/2014/main" id="{2212218A-023A-434A-B86A-6987B86883A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4191000" y="2197014"/>
            <a:ext cx="3810000" cy="1028700"/>
          </a:xfrm>
          <a:prstGeom prst="rect">
            <a:avLst/>
          </a:prstGeom>
        </p:spPr>
      </p:pic>
      <p:sp>
        <p:nvSpPr>
          <p:cNvPr id="15" name="TextBox 14">
            <a:extLst>
              <a:ext uri="{FF2B5EF4-FFF2-40B4-BE49-F238E27FC236}">
                <a16:creationId xmlns:a16="http://schemas.microsoft.com/office/drawing/2014/main" id="{C7C192D9-2325-4A4B-B478-8838CAD39C98}"/>
              </a:ext>
            </a:extLst>
          </p:cNvPr>
          <p:cNvSpPr txBox="1"/>
          <p:nvPr/>
        </p:nvSpPr>
        <p:spPr>
          <a:xfrm>
            <a:off x="4157324" y="3225714"/>
            <a:ext cx="3810000" cy="230832"/>
          </a:xfrm>
          <a:prstGeom prst="rect">
            <a:avLst/>
          </a:prstGeom>
          <a:noFill/>
        </p:spPr>
        <p:txBody>
          <a:bodyPr wrap="square" rtlCol="0">
            <a:spAutoFit/>
          </a:bodyPr>
          <a:lstStyle/>
          <a:p>
            <a:r>
              <a:rPr lang="en-US" sz="900" dirty="0">
                <a:hlinkClick r:id="rId4" tooltip="https://en.wikipedia.org/wiki/Electroencephalography"/>
              </a:rPr>
              <a:t>This Photo</a:t>
            </a:r>
            <a:r>
              <a:rPr lang="en-US" sz="900" dirty="0"/>
              <a:t> by Unknown Author is licensed under </a:t>
            </a:r>
            <a:r>
              <a:rPr lang="en-US" sz="900" dirty="0">
                <a:hlinkClick r:id="rId5" tooltip="https://creativecommons.org/licenses/by-sa/3.0/"/>
              </a:rPr>
              <a:t>CC BY-SA</a:t>
            </a:r>
            <a:endParaRPr lang="en-US" sz="900" dirty="0"/>
          </a:p>
        </p:txBody>
      </p:sp>
      <p:sp>
        <p:nvSpPr>
          <p:cNvPr id="16" name="TextBox 15">
            <a:extLst>
              <a:ext uri="{FF2B5EF4-FFF2-40B4-BE49-F238E27FC236}">
                <a16:creationId xmlns:a16="http://schemas.microsoft.com/office/drawing/2014/main" id="{6BFD7678-4BFA-4D44-BE2E-AD9C43A7A249}"/>
              </a:ext>
            </a:extLst>
          </p:cNvPr>
          <p:cNvSpPr txBox="1"/>
          <p:nvPr/>
        </p:nvSpPr>
        <p:spPr>
          <a:xfrm>
            <a:off x="3323924" y="3838915"/>
            <a:ext cx="5544152" cy="646331"/>
          </a:xfrm>
          <a:prstGeom prst="rect">
            <a:avLst/>
          </a:prstGeom>
          <a:noFill/>
        </p:spPr>
        <p:txBody>
          <a:bodyPr wrap="square" rtlCol="0">
            <a:spAutoFit/>
          </a:bodyPr>
          <a:lstStyle/>
          <a:p>
            <a:pPr algn="ctr"/>
            <a:r>
              <a:rPr lang="en-US" sz="3600" b="1" dirty="0">
                <a:highlight>
                  <a:srgbClr val="FF00FF"/>
                </a:highlight>
              </a:rPr>
              <a:t>Deep or slow wave sleep</a:t>
            </a:r>
          </a:p>
        </p:txBody>
      </p:sp>
      <p:pic>
        <p:nvPicPr>
          <p:cNvPr id="18" name="Graphic 17" descr="Thumbs up sign">
            <a:extLst>
              <a:ext uri="{FF2B5EF4-FFF2-40B4-BE49-F238E27FC236}">
                <a16:creationId xmlns:a16="http://schemas.microsoft.com/office/drawing/2014/main" id="{CF88CF65-8196-401D-BD90-300AE331CA3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flipV="1">
            <a:off x="3530892" y="4922901"/>
            <a:ext cx="1108494" cy="1108494"/>
          </a:xfrm>
          <a:prstGeom prst="rect">
            <a:avLst/>
          </a:prstGeom>
        </p:spPr>
      </p:pic>
      <p:pic>
        <p:nvPicPr>
          <p:cNvPr id="20" name="Graphic 19" descr="Heart">
            <a:extLst>
              <a:ext uri="{FF2B5EF4-FFF2-40B4-BE49-F238E27FC236}">
                <a16:creationId xmlns:a16="http://schemas.microsoft.com/office/drawing/2014/main" id="{9D078874-FD13-47D7-B853-E1D3634411AB}"/>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940496" y="4867988"/>
            <a:ext cx="1108494" cy="1108494"/>
          </a:xfrm>
          <a:prstGeom prst="rect">
            <a:avLst/>
          </a:prstGeom>
        </p:spPr>
      </p:pic>
      <p:sp>
        <p:nvSpPr>
          <p:cNvPr id="21" name="Arrow: Down 20">
            <a:extLst>
              <a:ext uri="{FF2B5EF4-FFF2-40B4-BE49-F238E27FC236}">
                <a16:creationId xmlns:a16="http://schemas.microsoft.com/office/drawing/2014/main" id="{47BF717F-BF59-4A0D-BA68-7DF9F4174E30}"/>
              </a:ext>
            </a:extLst>
          </p:cNvPr>
          <p:cNvSpPr/>
          <p:nvPr/>
        </p:nvSpPr>
        <p:spPr>
          <a:xfrm>
            <a:off x="7967324" y="4867615"/>
            <a:ext cx="762790" cy="1108494"/>
          </a:xfrm>
          <a:prstGeom prst="downArrow">
            <a:avLst/>
          </a:prstGeom>
          <a:solidFill>
            <a:schemeClr val="bg1">
              <a:lumMod val="50000"/>
            </a:schemeClr>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363394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TotalTime>
  <Words>729</Words>
  <Application>Microsoft Office PowerPoint</Application>
  <PresentationFormat>Widescreen</PresentationFormat>
  <Paragraphs>91</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14</cp:revision>
  <dcterms:created xsi:type="dcterms:W3CDTF">2017-06-16T13:06:21Z</dcterms:created>
  <dcterms:modified xsi:type="dcterms:W3CDTF">2019-05-15T17:33:02Z</dcterms:modified>
</cp:coreProperties>
</file>