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194" autoAdjust="0"/>
  </p:normalViewPr>
  <p:slideViewPr>
    <p:cSldViewPr snapToGrid="0">
      <p:cViewPr varScale="1">
        <p:scale>
          <a:sx n="57" d="100"/>
          <a:sy n="57" d="100"/>
        </p:scale>
        <p:origin x="1016" y="40"/>
      </p:cViewPr>
      <p:guideLst/>
    </p:cSldViewPr>
  </p:slideViewPr>
  <p:outlineViewPr>
    <p:cViewPr>
      <p:scale>
        <a:sx n="33" d="100"/>
        <a:sy n="33" d="100"/>
      </p:scale>
      <p:origin x="0" y="0"/>
    </p:cViewPr>
  </p:outlineViewPr>
  <p:notesTextViewPr>
    <p:cViewPr>
      <p:scale>
        <a:sx n="1" d="1"/>
        <a:sy n="1" d="1"/>
      </p:scale>
      <p:origin x="0" y="-25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5/15/2019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many of us, sleep isn’t easy. There are several kinds of sleep disturbances, and they can affect not only the person experiencing them, but others too.</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issue with sleep is sleep apnea which is when the sleeper stops breathing at night.  This cessation of breathing can be obstructive, meaning that the airway becomes blocked, or central, meaning that the brain signals are disrupted, resulting in disrupted breathing.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most common treatment is to fit the patient with a continuous positive airway pressure </a:t>
            </a:r>
            <a:r>
              <a:rPr lang="en-US" sz="1200" kern="1200">
                <a:solidFill>
                  <a:schemeClr val="tx1"/>
                </a:solidFill>
                <a:effectLst/>
                <a:latin typeface="+mn-lt"/>
                <a:ea typeface="+mn-ea"/>
                <a:cs typeface="+mn-cs"/>
              </a:rPr>
              <a:t>(CPAP</a:t>
            </a:r>
            <a:r>
              <a:rPr lang="en-US" sz="1200" kern="1200" dirty="0">
                <a:solidFill>
                  <a:schemeClr val="tx1"/>
                </a:solidFill>
                <a:effectLst/>
                <a:latin typeface="+mn-lt"/>
                <a:ea typeface="+mn-ea"/>
                <a:cs typeface="+mn-cs"/>
              </a:rPr>
              <a:t>) device that forces air into the airways to keep them open.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558216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Sudden infant death syndrome (SIDS) occurs when an infant younger than 12 months of age stops breathing and dies during sleep. Risk factors include being a boy, premature birth, smoking in the home, and hyperthermia.  Parents are advised to keep the crib free of blankets and other items that may contribute to SIDS.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2756909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narcolepsy involves falling asleep at inopportune times, without control.  It can be associated with cataplexy which mirrors paralysis.  These episodes are usually triggered by stressful events and are a result of a lack of a substance called hypocretin.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1203398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issue with sleep is experiencing insomnia, which is a consistent difficulty in falling or staying asleep.  Everyone has the occasional bout of insomnia, but it becomes problematic when it happens consistently.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282618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causes insomnia?  There are a host of possibilities including age, drug use, exercise, mental status, and bedtime routines.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068847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can one overcome insomnia?  Some people increase their physical activity during the other.  Others use over the counter medications to help them sleep.  Others will engage in cognitive behavior therapy in which a therapist helps them to change sleep related behaviors in hopes of reducing bouts of insomnia.</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755706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Parasomnias refers to a group of sleep disorders in which unwanted, disruptive motor activities or experiences occur.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497621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example of a parasomnia is sleep walking. Here, the sleeper engages in relatively complex behavior ranging from wandering to driving a car to cooking a meal. The sleepers usually have their eyes open but are unresponsive.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14508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 sleep behavior disorder occurs when the typical paralysis during sleep does not occur.  These individuals have high levels of physical activity during REM, sometimes kicking, punching, scratching, yelling, or behaving as frightened or attacked.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4079866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Restless leg syndrome involves uncomfortable sensations in the legs during periods of inactivity or when trying to fall asleep. These sensations are improved if the person moves the legs, which can disrupt the ability to sleep.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1946856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Night terrors result in a sense of panic and are often accompanied by screams during non-REM sleep.  The sleeper usually is unaware that night terrors occurred, as the person falls back asleep quickly.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4220225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8.svg"/><Relationship Id="rId5" Type="http://schemas.openxmlformats.org/officeDocument/2006/relationships/image" Target="../media/image47.png"/><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8" Type="http://schemas.openxmlformats.org/officeDocument/2006/relationships/image" Target="../media/image54.svg"/><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slides/_rels/slide13.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12.xml"/><Relationship Id="rId5" Type="http://schemas.openxmlformats.org/officeDocument/2006/relationships/image" Target="../media/image58.png"/><Relationship Id="rId4" Type="http://schemas.openxmlformats.org/officeDocument/2006/relationships/image" Target="../media/image5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image" Target="../media/image9.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0.svg"/><Relationship Id="rId9" Type="http://schemas.openxmlformats.org/officeDocument/2006/relationships/image" Target="../media/image21.png"/><Relationship Id="rId14" Type="http://schemas.openxmlformats.org/officeDocument/2006/relationships/image" Target="../media/image26.svg"/></Relationships>
</file>

<file path=ppt/slides/_rels/slide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_rels/slide9.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408779" y="2557018"/>
            <a:ext cx="9257211" cy="861774"/>
          </a:xfrm>
          <a:prstGeom prst="rect">
            <a:avLst/>
          </a:prstGeom>
          <a:noFill/>
        </p:spPr>
        <p:txBody>
          <a:bodyPr wrap="square" rtlCol="0">
            <a:spAutoFit/>
          </a:bodyPr>
          <a:lstStyle/>
          <a:p>
            <a:pPr lvl="0" algn="ctr"/>
            <a:r>
              <a:rPr lang="en-US" sz="5000" dirty="0">
                <a:solidFill>
                  <a:prstClr val="black">
                    <a:lumMod val="75000"/>
                    <a:lumOff val="25000"/>
                  </a:prstClr>
                </a:solidFill>
                <a:latin typeface="Century Gothic" panose="020B0502020202020204" pitchFamily="34" charset="0"/>
              </a:rPr>
              <a:t>Sleep Problems and Disorders</a:t>
            </a:r>
            <a:endParaRPr lang="en-US" sz="50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Sleep Apnea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Arrow: Up 2">
            <a:extLst>
              <a:ext uri="{FF2B5EF4-FFF2-40B4-BE49-F238E27FC236}">
                <a16:creationId xmlns:a16="http://schemas.microsoft.com/office/drawing/2014/main" id="{120B47E0-8B75-40A9-A6E8-FE846529936F}"/>
              </a:ext>
            </a:extLst>
          </p:cNvPr>
          <p:cNvSpPr/>
          <p:nvPr/>
        </p:nvSpPr>
        <p:spPr>
          <a:xfrm rot="8118209">
            <a:off x="7271915" y="2742386"/>
            <a:ext cx="521110" cy="1402553"/>
          </a:xfrm>
          <a:prstGeom prst="up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Arrow: Up 6">
            <a:extLst>
              <a:ext uri="{FF2B5EF4-FFF2-40B4-BE49-F238E27FC236}">
                <a16:creationId xmlns:a16="http://schemas.microsoft.com/office/drawing/2014/main" id="{B71DFB4D-B522-4060-9C54-5887DD20828E}"/>
              </a:ext>
            </a:extLst>
          </p:cNvPr>
          <p:cNvSpPr/>
          <p:nvPr/>
        </p:nvSpPr>
        <p:spPr>
          <a:xfrm rot="13034169">
            <a:off x="4385191" y="2779137"/>
            <a:ext cx="521110" cy="1321534"/>
          </a:xfrm>
          <a:prstGeom prst="up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Up 7">
            <a:extLst>
              <a:ext uri="{FF2B5EF4-FFF2-40B4-BE49-F238E27FC236}">
                <a16:creationId xmlns:a16="http://schemas.microsoft.com/office/drawing/2014/main" id="{44DDFC98-386C-443D-92FC-87B994A169D2}"/>
              </a:ext>
            </a:extLst>
          </p:cNvPr>
          <p:cNvSpPr/>
          <p:nvPr/>
        </p:nvSpPr>
        <p:spPr>
          <a:xfrm rot="8187633">
            <a:off x="4347551" y="4433836"/>
            <a:ext cx="521110" cy="1036693"/>
          </a:xfrm>
          <a:prstGeom prst="up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Up 8">
            <a:extLst>
              <a:ext uri="{FF2B5EF4-FFF2-40B4-BE49-F238E27FC236}">
                <a16:creationId xmlns:a16="http://schemas.microsoft.com/office/drawing/2014/main" id="{54E915D8-47A5-4EFE-A6E9-A14BF42229CC}"/>
              </a:ext>
            </a:extLst>
          </p:cNvPr>
          <p:cNvSpPr/>
          <p:nvPr/>
        </p:nvSpPr>
        <p:spPr>
          <a:xfrm rot="13546121">
            <a:off x="7346386" y="4419695"/>
            <a:ext cx="521110" cy="1036693"/>
          </a:xfrm>
          <a:prstGeom prst="up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7365341-58EB-4770-9E5F-07F5E7BA5CD7}"/>
              </a:ext>
            </a:extLst>
          </p:cNvPr>
          <p:cNvSpPr txBox="1"/>
          <p:nvPr/>
        </p:nvSpPr>
        <p:spPr>
          <a:xfrm>
            <a:off x="4975123" y="2244168"/>
            <a:ext cx="2290916" cy="523220"/>
          </a:xfrm>
          <a:prstGeom prst="rect">
            <a:avLst/>
          </a:prstGeom>
          <a:noFill/>
        </p:spPr>
        <p:txBody>
          <a:bodyPr wrap="square" rtlCol="0">
            <a:spAutoFit/>
          </a:bodyPr>
          <a:lstStyle/>
          <a:p>
            <a:pPr algn="ctr"/>
            <a:r>
              <a:rPr lang="en-US" sz="2800" b="1" dirty="0">
                <a:solidFill>
                  <a:schemeClr val="accent5">
                    <a:lumMod val="75000"/>
                  </a:schemeClr>
                </a:solidFill>
              </a:rPr>
              <a:t>No breathing</a:t>
            </a:r>
          </a:p>
        </p:txBody>
      </p:sp>
      <p:sp>
        <p:nvSpPr>
          <p:cNvPr id="11" name="TextBox 10">
            <a:extLst>
              <a:ext uri="{FF2B5EF4-FFF2-40B4-BE49-F238E27FC236}">
                <a16:creationId xmlns:a16="http://schemas.microsoft.com/office/drawing/2014/main" id="{C48A9AC1-B06A-4ACA-A44B-5130B29142D2}"/>
              </a:ext>
            </a:extLst>
          </p:cNvPr>
          <p:cNvSpPr txBox="1"/>
          <p:nvPr/>
        </p:nvSpPr>
        <p:spPr>
          <a:xfrm>
            <a:off x="6660146" y="3991765"/>
            <a:ext cx="2290916" cy="523220"/>
          </a:xfrm>
          <a:prstGeom prst="rect">
            <a:avLst/>
          </a:prstGeom>
          <a:noFill/>
        </p:spPr>
        <p:txBody>
          <a:bodyPr wrap="square" rtlCol="0">
            <a:spAutoFit/>
          </a:bodyPr>
          <a:lstStyle/>
          <a:p>
            <a:pPr algn="ctr"/>
            <a:r>
              <a:rPr lang="en-US" sz="2800" dirty="0">
                <a:solidFill>
                  <a:schemeClr val="accent6">
                    <a:lumMod val="75000"/>
                  </a:schemeClr>
                </a:solidFill>
              </a:rPr>
              <a:t>Central</a:t>
            </a:r>
          </a:p>
        </p:txBody>
      </p:sp>
      <p:sp>
        <p:nvSpPr>
          <p:cNvPr id="12" name="TextBox 11">
            <a:extLst>
              <a:ext uri="{FF2B5EF4-FFF2-40B4-BE49-F238E27FC236}">
                <a16:creationId xmlns:a16="http://schemas.microsoft.com/office/drawing/2014/main" id="{E2E36B0D-610E-489D-8652-DE66392DA251}"/>
              </a:ext>
            </a:extLst>
          </p:cNvPr>
          <p:cNvSpPr txBox="1"/>
          <p:nvPr/>
        </p:nvSpPr>
        <p:spPr>
          <a:xfrm>
            <a:off x="3240940" y="3981235"/>
            <a:ext cx="2290916" cy="523220"/>
          </a:xfrm>
          <a:prstGeom prst="rect">
            <a:avLst/>
          </a:prstGeom>
          <a:noFill/>
        </p:spPr>
        <p:txBody>
          <a:bodyPr wrap="square" rtlCol="0">
            <a:spAutoFit/>
          </a:bodyPr>
          <a:lstStyle/>
          <a:p>
            <a:pPr algn="ctr"/>
            <a:r>
              <a:rPr lang="en-US" sz="2800" dirty="0">
                <a:solidFill>
                  <a:schemeClr val="accent6">
                    <a:lumMod val="75000"/>
                  </a:schemeClr>
                </a:solidFill>
              </a:rPr>
              <a:t>Obstructive</a:t>
            </a:r>
          </a:p>
        </p:txBody>
      </p:sp>
      <p:sp>
        <p:nvSpPr>
          <p:cNvPr id="13" name="TextBox 12">
            <a:extLst>
              <a:ext uri="{FF2B5EF4-FFF2-40B4-BE49-F238E27FC236}">
                <a16:creationId xmlns:a16="http://schemas.microsoft.com/office/drawing/2014/main" id="{B2EFDC0E-E1C3-4062-A527-86237307DE37}"/>
              </a:ext>
            </a:extLst>
          </p:cNvPr>
          <p:cNvSpPr txBox="1"/>
          <p:nvPr/>
        </p:nvSpPr>
        <p:spPr>
          <a:xfrm>
            <a:off x="4975123" y="5349799"/>
            <a:ext cx="2290916" cy="523220"/>
          </a:xfrm>
          <a:prstGeom prst="rect">
            <a:avLst/>
          </a:prstGeom>
          <a:noFill/>
        </p:spPr>
        <p:txBody>
          <a:bodyPr wrap="square" rtlCol="0">
            <a:spAutoFit/>
          </a:bodyPr>
          <a:lstStyle/>
          <a:p>
            <a:pPr algn="ctr"/>
            <a:r>
              <a:rPr lang="en-US" sz="2800" b="1" dirty="0">
                <a:solidFill>
                  <a:schemeClr val="accent5">
                    <a:lumMod val="75000"/>
                  </a:schemeClr>
                </a:solidFill>
              </a:rPr>
              <a:t>CPAP device</a:t>
            </a:r>
          </a:p>
        </p:txBody>
      </p:sp>
    </p:spTree>
    <p:extLst>
      <p:ext uri="{BB962C8B-B14F-4D97-AF65-F5344CB8AC3E}">
        <p14:creationId xmlns:p14="http://schemas.microsoft.com/office/powerpoint/2010/main" val="4203505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Sudden Infant Death Syndrome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Smoking">
            <a:extLst>
              <a:ext uri="{FF2B5EF4-FFF2-40B4-BE49-F238E27FC236}">
                <a16:creationId xmlns:a16="http://schemas.microsoft.com/office/drawing/2014/main" id="{4DB81A04-705F-4245-A556-E7BDD4E6EA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977542" flipH="1">
            <a:off x="8081540" y="2409828"/>
            <a:ext cx="1892891" cy="1796571"/>
          </a:xfrm>
          <a:prstGeom prst="rect">
            <a:avLst/>
          </a:prstGeom>
        </p:spPr>
      </p:pic>
      <p:pic>
        <p:nvPicPr>
          <p:cNvPr id="5" name="Graphic 4" descr="Baby crawling">
            <a:extLst>
              <a:ext uri="{FF2B5EF4-FFF2-40B4-BE49-F238E27FC236}">
                <a16:creationId xmlns:a16="http://schemas.microsoft.com/office/drawing/2014/main" id="{0BF6A62B-9985-4A33-B30D-4F89C4C5BAC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804801">
            <a:off x="1797436" y="2079522"/>
            <a:ext cx="2698955" cy="2698955"/>
          </a:xfrm>
          <a:prstGeom prst="rect">
            <a:avLst/>
          </a:prstGeom>
        </p:spPr>
      </p:pic>
      <p:sp>
        <p:nvSpPr>
          <p:cNvPr id="7" name="TextBox 6">
            <a:extLst>
              <a:ext uri="{FF2B5EF4-FFF2-40B4-BE49-F238E27FC236}">
                <a16:creationId xmlns:a16="http://schemas.microsoft.com/office/drawing/2014/main" id="{6E3F1D86-F6FC-4FE3-9EA7-91EA12462750}"/>
              </a:ext>
            </a:extLst>
          </p:cNvPr>
          <p:cNvSpPr txBox="1"/>
          <p:nvPr/>
        </p:nvSpPr>
        <p:spPr>
          <a:xfrm>
            <a:off x="4769827" y="2844225"/>
            <a:ext cx="2652350" cy="584775"/>
          </a:xfrm>
          <a:prstGeom prst="rect">
            <a:avLst/>
          </a:prstGeom>
          <a:noFill/>
        </p:spPr>
        <p:txBody>
          <a:bodyPr wrap="square" rtlCol="0">
            <a:spAutoFit/>
          </a:bodyPr>
          <a:lstStyle/>
          <a:p>
            <a:pPr algn="ctr"/>
            <a:r>
              <a:rPr lang="en-US" sz="3200" b="1" dirty="0">
                <a:solidFill>
                  <a:srgbClr val="7030A0"/>
                </a:solidFill>
                <a:highlight>
                  <a:srgbClr val="C0C0C0"/>
                </a:highlight>
              </a:rPr>
              <a:t>Prematurity</a:t>
            </a:r>
          </a:p>
        </p:txBody>
      </p:sp>
      <p:sp>
        <p:nvSpPr>
          <p:cNvPr id="10" name="TextBox 9">
            <a:extLst>
              <a:ext uri="{FF2B5EF4-FFF2-40B4-BE49-F238E27FC236}">
                <a16:creationId xmlns:a16="http://schemas.microsoft.com/office/drawing/2014/main" id="{3A6B53DC-2B86-41AC-9D5F-F41A9C26FC78}"/>
              </a:ext>
            </a:extLst>
          </p:cNvPr>
          <p:cNvSpPr txBox="1"/>
          <p:nvPr/>
        </p:nvSpPr>
        <p:spPr>
          <a:xfrm>
            <a:off x="4769826" y="3743121"/>
            <a:ext cx="2652350" cy="584775"/>
          </a:xfrm>
          <a:prstGeom prst="rect">
            <a:avLst/>
          </a:prstGeom>
          <a:noFill/>
        </p:spPr>
        <p:txBody>
          <a:bodyPr wrap="square" rtlCol="0">
            <a:spAutoFit/>
          </a:bodyPr>
          <a:lstStyle/>
          <a:p>
            <a:pPr algn="ctr"/>
            <a:r>
              <a:rPr lang="en-US" sz="3200" b="1" dirty="0">
                <a:solidFill>
                  <a:schemeClr val="accent2"/>
                </a:solidFill>
                <a:highlight>
                  <a:srgbClr val="C0C0C0"/>
                </a:highlight>
              </a:rPr>
              <a:t>Hyperthermia</a:t>
            </a:r>
          </a:p>
        </p:txBody>
      </p:sp>
    </p:spTree>
    <p:extLst>
      <p:ext uri="{BB962C8B-B14F-4D97-AF65-F5344CB8AC3E}">
        <p14:creationId xmlns:p14="http://schemas.microsoft.com/office/powerpoint/2010/main" val="2753782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Narcolepsy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A2A011F-A3C6-4ADF-ADDD-8EC6EB082FB2}"/>
              </a:ext>
            </a:extLst>
          </p:cNvPr>
          <p:cNvSpPr txBox="1"/>
          <p:nvPr/>
        </p:nvSpPr>
        <p:spPr>
          <a:xfrm>
            <a:off x="3658735" y="1995579"/>
            <a:ext cx="5132439" cy="584775"/>
          </a:xfrm>
          <a:prstGeom prst="rect">
            <a:avLst/>
          </a:prstGeom>
          <a:noFill/>
        </p:spPr>
        <p:txBody>
          <a:bodyPr wrap="square" rtlCol="0">
            <a:spAutoFit/>
          </a:bodyPr>
          <a:lstStyle/>
          <a:p>
            <a:pPr algn="ctr"/>
            <a:r>
              <a:rPr lang="en-US" sz="3200" dirty="0">
                <a:solidFill>
                  <a:srgbClr val="7030A0"/>
                </a:solidFill>
                <a:highlight>
                  <a:srgbClr val="C0C0C0"/>
                </a:highlight>
              </a:rPr>
              <a:t>Sleep at inopportune times</a:t>
            </a:r>
          </a:p>
        </p:txBody>
      </p:sp>
      <p:sp>
        <p:nvSpPr>
          <p:cNvPr id="5" name="TextBox 4">
            <a:extLst>
              <a:ext uri="{FF2B5EF4-FFF2-40B4-BE49-F238E27FC236}">
                <a16:creationId xmlns:a16="http://schemas.microsoft.com/office/drawing/2014/main" id="{86751650-46A5-431C-BF2A-E2EA2470FB30}"/>
              </a:ext>
            </a:extLst>
          </p:cNvPr>
          <p:cNvSpPr txBox="1"/>
          <p:nvPr/>
        </p:nvSpPr>
        <p:spPr>
          <a:xfrm>
            <a:off x="4951676" y="2956427"/>
            <a:ext cx="2546555" cy="584775"/>
          </a:xfrm>
          <a:prstGeom prst="rect">
            <a:avLst/>
          </a:prstGeom>
          <a:noFill/>
        </p:spPr>
        <p:txBody>
          <a:bodyPr wrap="square" rtlCol="0">
            <a:spAutoFit/>
          </a:bodyPr>
          <a:lstStyle/>
          <a:p>
            <a:pPr algn="ctr"/>
            <a:r>
              <a:rPr lang="en-US" sz="3200" dirty="0">
                <a:solidFill>
                  <a:srgbClr val="7030A0"/>
                </a:solidFill>
                <a:highlight>
                  <a:srgbClr val="C0C0C0"/>
                </a:highlight>
              </a:rPr>
              <a:t>Cataplexy</a:t>
            </a:r>
            <a:endParaRPr lang="en-US" dirty="0">
              <a:solidFill>
                <a:srgbClr val="7030A0"/>
              </a:solidFill>
              <a:highlight>
                <a:srgbClr val="C0C0C0"/>
              </a:highlight>
            </a:endParaRPr>
          </a:p>
        </p:txBody>
      </p:sp>
      <p:sp>
        <p:nvSpPr>
          <p:cNvPr id="6" name="TextBox 5">
            <a:extLst>
              <a:ext uri="{FF2B5EF4-FFF2-40B4-BE49-F238E27FC236}">
                <a16:creationId xmlns:a16="http://schemas.microsoft.com/office/drawing/2014/main" id="{9947C78D-1E72-499B-9F9C-66ED224CE41F}"/>
              </a:ext>
            </a:extLst>
          </p:cNvPr>
          <p:cNvSpPr txBox="1"/>
          <p:nvPr/>
        </p:nvSpPr>
        <p:spPr>
          <a:xfrm rot="20641533">
            <a:off x="1834255" y="3527271"/>
            <a:ext cx="2251587" cy="584775"/>
          </a:xfrm>
          <a:prstGeom prst="rect">
            <a:avLst/>
          </a:prstGeom>
          <a:noFill/>
        </p:spPr>
        <p:txBody>
          <a:bodyPr wrap="square" rtlCol="0">
            <a:spAutoFit/>
          </a:bodyPr>
          <a:lstStyle/>
          <a:p>
            <a:pPr algn="ctr"/>
            <a:r>
              <a:rPr lang="en-US" sz="3200" b="1" dirty="0">
                <a:solidFill>
                  <a:schemeClr val="accent5"/>
                </a:solidFill>
              </a:rPr>
              <a:t>Hypocretin</a:t>
            </a:r>
          </a:p>
        </p:txBody>
      </p:sp>
      <p:sp>
        <p:nvSpPr>
          <p:cNvPr id="9" name="TextBox 8">
            <a:extLst>
              <a:ext uri="{FF2B5EF4-FFF2-40B4-BE49-F238E27FC236}">
                <a16:creationId xmlns:a16="http://schemas.microsoft.com/office/drawing/2014/main" id="{3AC52755-A727-4B78-B4ED-DF7FE4767D29}"/>
              </a:ext>
            </a:extLst>
          </p:cNvPr>
          <p:cNvSpPr txBox="1"/>
          <p:nvPr/>
        </p:nvSpPr>
        <p:spPr>
          <a:xfrm rot="951523">
            <a:off x="6665907" y="4146093"/>
            <a:ext cx="2251587" cy="584775"/>
          </a:xfrm>
          <a:prstGeom prst="rect">
            <a:avLst/>
          </a:prstGeom>
          <a:noFill/>
        </p:spPr>
        <p:txBody>
          <a:bodyPr wrap="square" rtlCol="0">
            <a:spAutoFit/>
          </a:bodyPr>
          <a:lstStyle/>
          <a:p>
            <a:pPr algn="ctr"/>
            <a:r>
              <a:rPr lang="en-US" sz="3200" b="1" dirty="0">
                <a:solidFill>
                  <a:srgbClr val="FF0000"/>
                </a:solidFill>
              </a:rPr>
              <a:t>STRESS</a:t>
            </a:r>
          </a:p>
        </p:txBody>
      </p:sp>
      <p:pic>
        <p:nvPicPr>
          <p:cNvPr id="8" name="Graphic 7" descr="Worried face with no fill">
            <a:extLst>
              <a:ext uri="{FF2B5EF4-FFF2-40B4-BE49-F238E27FC236}">
                <a16:creationId xmlns:a16="http://schemas.microsoft.com/office/drawing/2014/main" id="{8F7E5284-7F4F-4C96-B979-FFE90DC4E5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31482" y="4630896"/>
            <a:ext cx="1560218" cy="1560218"/>
          </a:xfrm>
          <a:prstGeom prst="rect">
            <a:avLst/>
          </a:prstGeom>
        </p:spPr>
      </p:pic>
      <p:pic>
        <p:nvPicPr>
          <p:cNvPr id="11" name="Graphic 10" descr="Crying face with no fill">
            <a:extLst>
              <a:ext uri="{FF2B5EF4-FFF2-40B4-BE49-F238E27FC236}">
                <a16:creationId xmlns:a16="http://schemas.microsoft.com/office/drawing/2014/main" id="{0E4BC800-22E9-4950-AEFA-B09003E5C0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88323" y="4065125"/>
            <a:ext cx="1560218" cy="1560218"/>
          </a:xfrm>
          <a:prstGeom prst="rect">
            <a:avLst/>
          </a:prstGeom>
        </p:spPr>
      </p:pic>
      <p:pic>
        <p:nvPicPr>
          <p:cNvPr id="13" name="Graphic 12" descr="Angry face with no fill">
            <a:extLst>
              <a:ext uri="{FF2B5EF4-FFF2-40B4-BE49-F238E27FC236}">
                <a16:creationId xmlns:a16="http://schemas.microsoft.com/office/drawing/2014/main" id="{C7DFDB9B-8984-4069-9D44-7F45E8F2A56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34521" y="2828833"/>
            <a:ext cx="1560218" cy="1560218"/>
          </a:xfrm>
          <a:prstGeom prst="rect">
            <a:avLst/>
          </a:prstGeom>
        </p:spPr>
      </p:pic>
    </p:spTree>
    <p:extLst>
      <p:ext uri="{BB962C8B-B14F-4D97-AF65-F5344CB8AC3E}">
        <p14:creationId xmlns:p14="http://schemas.microsoft.com/office/powerpoint/2010/main" val="2824632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Insomnia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leep">
            <a:extLst>
              <a:ext uri="{FF2B5EF4-FFF2-40B4-BE49-F238E27FC236}">
                <a16:creationId xmlns:a16="http://schemas.microsoft.com/office/drawing/2014/main" id="{D85CD05B-8D8D-45CE-8210-F695D069BA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62519" y="2852594"/>
            <a:ext cx="3666961" cy="3666961"/>
          </a:xfrm>
          <a:prstGeom prst="rect">
            <a:avLst/>
          </a:prstGeom>
        </p:spPr>
      </p:pic>
      <p:pic>
        <p:nvPicPr>
          <p:cNvPr id="7" name="Graphic 6" descr="No sign">
            <a:extLst>
              <a:ext uri="{FF2B5EF4-FFF2-40B4-BE49-F238E27FC236}">
                <a16:creationId xmlns:a16="http://schemas.microsoft.com/office/drawing/2014/main" id="{E1B318EE-D85F-4874-A99B-71C7238C55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11965" y="2460267"/>
            <a:ext cx="4269589" cy="4269589"/>
          </a:xfrm>
          <a:prstGeom prst="rect">
            <a:avLst/>
          </a:prstGeom>
        </p:spPr>
      </p:pic>
      <p:sp>
        <p:nvSpPr>
          <p:cNvPr id="8" name="TextBox 7">
            <a:extLst>
              <a:ext uri="{FF2B5EF4-FFF2-40B4-BE49-F238E27FC236}">
                <a16:creationId xmlns:a16="http://schemas.microsoft.com/office/drawing/2014/main" id="{F4AF0A66-81CA-47DF-9435-0D215A24B43C}"/>
              </a:ext>
            </a:extLst>
          </p:cNvPr>
          <p:cNvSpPr txBox="1"/>
          <p:nvPr/>
        </p:nvSpPr>
        <p:spPr>
          <a:xfrm>
            <a:off x="4262519" y="2361198"/>
            <a:ext cx="592046" cy="923330"/>
          </a:xfrm>
          <a:prstGeom prst="rect">
            <a:avLst/>
          </a:prstGeom>
          <a:noFill/>
        </p:spPr>
        <p:txBody>
          <a:bodyPr wrap="square" rtlCol="0">
            <a:spAutoFit/>
          </a:bodyPr>
          <a:lstStyle/>
          <a:p>
            <a:r>
              <a:rPr lang="en-US" sz="5400" dirty="0">
                <a:solidFill>
                  <a:schemeClr val="accent3">
                    <a:lumMod val="50000"/>
                  </a:schemeClr>
                </a:solidFill>
              </a:rPr>
              <a:t>Z</a:t>
            </a:r>
            <a:endParaRPr lang="en-US" dirty="0">
              <a:solidFill>
                <a:schemeClr val="accent3">
                  <a:lumMod val="50000"/>
                </a:schemeClr>
              </a:solidFill>
            </a:endParaRPr>
          </a:p>
        </p:txBody>
      </p:sp>
      <p:sp>
        <p:nvSpPr>
          <p:cNvPr id="11" name="TextBox 10">
            <a:extLst>
              <a:ext uri="{FF2B5EF4-FFF2-40B4-BE49-F238E27FC236}">
                <a16:creationId xmlns:a16="http://schemas.microsoft.com/office/drawing/2014/main" id="{C1C5C770-B6B0-4F3E-8F90-49FA98E6967B}"/>
              </a:ext>
            </a:extLst>
          </p:cNvPr>
          <p:cNvSpPr txBox="1"/>
          <p:nvPr/>
        </p:nvSpPr>
        <p:spPr>
          <a:xfrm>
            <a:off x="4430171" y="3479523"/>
            <a:ext cx="592046" cy="923330"/>
          </a:xfrm>
          <a:prstGeom prst="rect">
            <a:avLst/>
          </a:prstGeom>
          <a:noFill/>
        </p:spPr>
        <p:txBody>
          <a:bodyPr wrap="square" rtlCol="0">
            <a:spAutoFit/>
          </a:bodyPr>
          <a:lstStyle/>
          <a:p>
            <a:r>
              <a:rPr lang="en-US" sz="5400" dirty="0">
                <a:solidFill>
                  <a:schemeClr val="accent3">
                    <a:lumMod val="50000"/>
                  </a:schemeClr>
                </a:solidFill>
              </a:rPr>
              <a:t>Z</a:t>
            </a:r>
            <a:endParaRPr lang="en-US" dirty="0">
              <a:solidFill>
                <a:schemeClr val="accent3">
                  <a:lumMod val="50000"/>
                </a:schemeClr>
              </a:solidFill>
            </a:endParaRPr>
          </a:p>
        </p:txBody>
      </p:sp>
      <p:sp>
        <p:nvSpPr>
          <p:cNvPr id="12" name="TextBox 11">
            <a:extLst>
              <a:ext uri="{FF2B5EF4-FFF2-40B4-BE49-F238E27FC236}">
                <a16:creationId xmlns:a16="http://schemas.microsoft.com/office/drawing/2014/main" id="{6AA4E9D0-C68A-4F18-A8D0-6E15851A4841}"/>
              </a:ext>
            </a:extLst>
          </p:cNvPr>
          <p:cNvSpPr txBox="1"/>
          <p:nvPr/>
        </p:nvSpPr>
        <p:spPr>
          <a:xfrm>
            <a:off x="3986137" y="2934369"/>
            <a:ext cx="592046" cy="923330"/>
          </a:xfrm>
          <a:prstGeom prst="rect">
            <a:avLst/>
          </a:prstGeom>
          <a:noFill/>
        </p:spPr>
        <p:txBody>
          <a:bodyPr wrap="square" rtlCol="0">
            <a:spAutoFit/>
          </a:bodyPr>
          <a:lstStyle/>
          <a:p>
            <a:r>
              <a:rPr lang="en-US" sz="5400" dirty="0">
                <a:solidFill>
                  <a:schemeClr val="accent3">
                    <a:lumMod val="50000"/>
                  </a:schemeClr>
                </a:solidFill>
              </a:rPr>
              <a:t>Z</a:t>
            </a:r>
            <a:endParaRPr lang="en-US" dirty="0">
              <a:solidFill>
                <a:schemeClr val="accent3">
                  <a:lumMod val="50000"/>
                </a:schemeClr>
              </a:solidFill>
            </a:endParaRPr>
          </a:p>
        </p:txBody>
      </p:sp>
      <p:sp>
        <p:nvSpPr>
          <p:cNvPr id="13" name="TextBox 12">
            <a:extLst>
              <a:ext uri="{FF2B5EF4-FFF2-40B4-BE49-F238E27FC236}">
                <a16:creationId xmlns:a16="http://schemas.microsoft.com/office/drawing/2014/main" id="{EA766F6B-2810-4C22-8E35-C2428BFD8CAF}"/>
              </a:ext>
            </a:extLst>
          </p:cNvPr>
          <p:cNvSpPr txBox="1"/>
          <p:nvPr/>
        </p:nvSpPr>
        <p:spPr>
          <a:xfrm>
            <a:off x="3555108" y="1176586"/>
            <a:ext cx="592046" cy="923330"/>
          </a:xfrm>
          <a:prstGeom prst="rect">
            <a:avLst/>
          </a:prstGeom>
          <a:noFill/>
        </p:spPr>
        <p:txBody>
          <a:bodyPr wrap="square" rtlCol="0">
            <a:spAutoFit/>
          </a:bodyPr>
          <a:lstStyle/>
          <a:p>
            <a:r>
              <a:rPr lang="en-US" sz="5400" dirty="0">
                <a:solidFill>
                  <a:schemeClr val="accent3">
                    <a:lumMod val="50000"/>
                  </a:schemeClr>
                </a:solidFill>
              </a:rPr>
              <a:t>Z</a:t>
            </a:r>
            <a:endParaRPr lang="en-US" dirty="0">
              <a:solidFill>
                <a:schemeClr val="accent3">
                  <a:lumMod val="50000"/>
                </a:schemeClr>
              </a:solidFill>
            </a:endParaRPr>
          </a:p>
        </p:txBody>
      </p:sp>
      <p:sp>
        <p:nvSpPr>
          <p:cNvPr id="14" name="TextBox 13">
            <a:extLst>
              <a:ext uri="{FF2B5EF4-FFF2-40B4-BE49-F238E27FC236}">
                <a16:creationId xmlns:a16="http://schemas.microsoft.com/office/drawing/2014/main" id="{3260B6E0-F274-426D-9DED-7BB372D1A6F0}"/>
              </a:ext>
            </a:extLst>
          </p:cNvPr>
          <p:cNvSpPr txBox="1"/>
          <p:nvPr/>
        </p:nvSpPr>
        <p:spPr>
          <a:xfrm>
            <a:off x="3890296" y="1804409"/>
            <a:ext cx="592046" cy="923330"/>
          </a:xfrm>
          <a:prstGeom prst="rect">
            <a:avLst/>
          </a:prstGeom>
          <a:noFill/>
        </p:spPr>
        <p:txBody>
          <a:bodyPr wrap="square" rtlCol="0">
            <a:spAutoFit/>
          </a:bodyPr>
          <a:lstStyle/>
          <a:p>
            <a:r>
              <a:rPr lang="en-US" sz="5400" dirty="0">
                <a:solidFill>
                  <a:schemeClr val="accent3">
                    <a:lumMod val="50000"/>
                  </a:schemeClr>
                </a:solidFill>
              </a:rPr>
              <a:t>Z</a:t>
            </a:r>
            <a:endParaRPr lang="en-US" dirty="0">
              <a:solidFill>
                <a:schemeClr val="accent3">
                  <a:lumMod val="50000"/>
                </a:schemeClr>
              </a:solidFill>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Causes of Insomnia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Arrow circle">
            <a:extLst>
              <a:ext uri="{FF2B5EF4-FFF2-40B4-BE49-F238E27FC236}">
                <a16:creationId xmlns:a16="http://schemas.microsoft.com/office/drawing/2014/main" id="{70DE3F1F-D086-4641-9630-C9C3C732EA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08822" y="2027367"/>
            <a:ext cx="1803119" cy="1803119"/>
          </a:xfrm>
          <a:prstGeom prst="rect">
            <a:avLst/>
          </a:prstGeom>
        </p:spPr>
      </p:pic>
      <p:pic>
        <p:nvPicPr>
          <p:cNvPr id="7" name="Graphic 6" descr="Smoking">
            <a:extLst>
              <a:ext uri="{FF2B5EF4-FFF2-40B4-BE49-F238E27FC236}">
                <a16:creationId xmlns:a16="http://schemas.microsoft.com/office/drawing/2014/main" id="{4274C33F-22BA-4F45-B621-DF5E35745B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977542" flipH="1">
            <a:off x="5072179" y="2251764"/>
            <a:ext cx="963424" cy="914400"/>
          </a:xfrm>
          <a:prstGeom prst="rect">
            <a:avLst/>
          </a:prstGeom>
        </p:spPr>
      </p:pic>
      <p:pic>
        <p:nvPicPr>
          <p:cNvPr id="9" name="Graphic 8" descr="Cycling">
            <a:extLst>
              <a:ext uri="{FF2B5EF4-FFF2-40B4-BE49-F238E27FC236}">
                <a16:creationId xmlns:a16="http://schemas.microsoft.com/office/drawing/2014/main" id="{B538D4B7-E3E3-4E07-97A0-AF171FBE8E8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23036" y="2032519"/>
            <a:ext cx="1803120" cy="1803120"/>
          </a:xfrm>
          <a:prstGeom prst="rect">
            <a:avLst/>
          </a:prstGeom>
        </p:spPr>
      </p:pic>
      <p:pic>
        <p:nvPicPr>
          <p:cNvPr id="11" name="Graphic 10" descr="Brain">
            <a:extLst>
              <a:ext uri="{FF2B5EF4-FFF2-40B4-BE49-F238E27FC236}">
                <a16:creationId xmlns:a16="http://schemas.microsoft.com/office/drawing/2014/main" id="{D5EB3B0B-C738-4A72-9E79-55459377503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097561" y="4431679"/>
            <a:ext cx="1606819" cy="1606819"/>
          </a:xfrm>
          <a:prstGeom prst="rect">
            <a:avLst/>
          </a:prstGeom>
        </p:spPr>
      </p:pic>
      <p:pic>
        <p:nvPicPr>
          <p:cNvPr id="13" name="Graphic 12" descr="Bottle">
            <a:extLst>
              <a:ext uri="{FF2B5EF4-FFF2-40B4-BE49-F238E27FC236}">
                <a16:creationId xmlns:a16="http://schemas.microsoft.com/office/drawing/2014/main" id="{2F53E2F8-9E0C-4A5A-AE9B-93599D616D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465159" y="2382313"/>
            <a:ext cx="1208273" cy="1208273"/>
          </a:xfrm>
          <a:prstGeom prst="rect">
            <a:avLst/>
          </a:prstGeom>
        </p:spPr>
      </p:pic>
      <p:pic>
        <p:nvPicPr>
          <p:cNvPr id="15" name="Graphic 14" descr="Beer">
            <a:extLst>
              <a:ext uri="{FF2B5EF4-FFF2-40B4-BE49-F238E27FC236}">
                <a16:creationId xmlns:a16="http://schemas.microsoft.com/office/drawing/2014/main" id="{870B43AA-DB8B-4A5A-BB77-14F3D06A203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166862" y="2032519"/>
            <a:ext cx="1208273" cy="1208273"/>
          </a:xfrm>
          <a:prstGeom prst="rect">
            <a:avLst/>
          </a:prstGeom>
        </p:spPr>
      </p:pic>
      <p:sp>
        <p:nvSpPr>
          <p:cNvPr id="16" name="TextBox 15">
            <a:extLst>
              <a:ext uri="{FF2B5EF4-FFF2-40B4-BE49-F238E27FC236}">
                <a16:creationId xmlns:a16="http://schemas.microsoft.com/office/drawing/2014/main" id="{8E649BD7-1BF1-4270-8AE0-F64D784A2B86}"/>
              </a:ext>
            </a:extLst>
          </p:cNvPr>
          <p:cNvSpPr txBox="1"/>
          <p:nvPr/>
        </p:nvSpPr>
        <p:spPr>
          <a:xfrm>
            <a:off x="2482750" y="2636655"/>
            <a:ext cx="768617" cy="461665"/>
          </a:xfrm>
          <a:prstGeom prst="rect">
            <a:avLst/>
          </a:prstGeom>
          <a:noFill/>
        </p:spPr>
        <p:txBody>
          <a:bodyPr wrap="square" rtlCol="0">
            <a:spAutoFit/>
          </a:bodyPr>
          <a:lstStyle/>
          <a:p>
            <a:pPr algn="ctr"/>
            <a:r>
              <a:rPr lang="en-US" sz="2400" b="1" dirty="0"/>
              <a:t>AGE</a:t>
            </a:r>
          </a:p>
        </p:txBody>
      </p:sp>
      <p:sp>
        <p:nvSpPr>
          <p:cNvPr id="17" name="Rectangle 16">
            <a:extLst>
              <a:ext uri="{FF2B5EF4-FFF2-40B4-BE49-F238E27FC236}">
                <a16:creationId xmlns:a16="http://schemas.microsoft.com/office/drawing/2014/main" id="{D785985A-3212-483C-9C8E-802BEBD672A9}"/>
              </a:ext>
            </a:extLst>
          </p:cNvPr>
          <p:cNvSpPr/>
          <p:nvPr/>
        </p:nvSpPr>
        <p:spPr>
          <a:xfrm>
            <a:off x="7001041" y="4894962"/>
            <a:ext cx="2552636" cy="75763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8" name="TextBox 17">
            <a:extLst>
              <a:ext uri="{FF2B5EF4-FFF2-40B4-BE49-F238E27FC236}">
                <a16:creationId xmlns:a16="http://schemas.microsoft.com/office/drawing/2014/main" id="{187D8064-D0D2-4210-822C-DC15887D48DA}"/>
              </a:ext>
            </a:extLst>
          </p:cNvPr>
          <p:cNvSpPr txBox="1"/>
          <p:nvPr/>
        </p:nvSpPr>
        <p:spPr>
          <a:xfrm>
            <a:off x="7171370" y="4981392"/>
            <a:ext cx="2211977" cy="584775"/>
          </a:xfrm>
          <a:prstGeom prst="rect">
            <a:avLst/>
          </a:prstGeom>
          <a:noFill/>
        </p:spPr>
        <p:txBody>
          <a:bodyPr wrap="square" rtlCol="0">
            <a:spAutoFit/>
          </a:bodyPr>
          <a:lstStyle/>
          <a:p>
            <a:pPr algn="ctr"/>
            <a:r>
              <a:rPr lang="en-US" sz="3200" b="1" dirty="0">
                <a:solidFill>
                  <a:srgbClr val="FF0000"/>
                </a:solidFill>
              </a:rPr>
              <a:t>Routines</a:t>
            </a:r>
          </a:p>
        </p:txBody>
      </p:sp>
    </p:spTree>
    <p:extLst>
      <p:ext uri="{BB962C8B-B14F-4D97-AF65-F5344CB8AC3E}">
        <p14:creationId xmlns:p14="http://schemas.microsoft.com/office/powerpoint/2010/main" val="3950178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Treatments for Insomnia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Cycling">
            <a:extLst>
              <a:ext uri="{FF2B5EF4-FFF2-40B4-BE49-F238E27FC236}">
                <a16:creationId xmlns:a16="http://schemas.microsoft.com/office/drawing/2014/main" id="{734AF4E6-A893-488E-AD4B-9FF9B1342D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89107" y="1675301"/>
            <a:ext cx="1803120" cy="1803120"/>
          </a:xfrm>
          <a:prstGeom prst="rect">
            <a:avLst/>
          </a:prstGeom>
        </p:spPr>
      </p:pic>
      <p:sp>
        <p:nvSpPr>
          <p:cNvPr id="3" name="Arrow: Up 2">
            <a:extLst>
              <a:ext uri="{FF2B5EF4-FFF2-40B4-BE49-F238E27FC236}">
                <a16:creationId xmlns:a16="http://schemas.microsoft.com/office/drawing/2014/main" id="{A34D7BE6-0AF9-4798-A16F-EAA7FC996048}"/>
              </a:ext>
            </a:extLst>
          </p:cNvPr>
          <p:cNvSpPr/>
          <p:nvPr/>
        </p:nvSpPr>
        <p:spPr>
          <a:xfrm>
            <a:off x="1720609" y="1820310"/>
            <a:ext cx="748937" cy="1513101"/>
          </a:xfrm>
          <a:prstGeom prst="upArrow">
            <a:avLst>
              <a:gd name="adj1" fmla="val 50000"/>
              <a:gd name="adj2" fmla="val 63954"/>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pic>
        <p:nvPicPr>
          <p:cNvPr id="7" name="Graphic 6" descr="Male profile">
            <a:extLst>
              <a:ext uri="{FF2B5EF4-FFF2-40B4-BE49-F238E27FC236}">
                <a16:creationId xmlns:a16="http://schemas.microsoft.com/office/drawing/2014/main" id="{27348059-66F0-4D80-9613-7B7AC4E8B82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27635" y="4679562"/>
            <a:ext cx="2178438" cy="2178438"/>
          </a:xfrm>
          <a:prstGeom prst="rect">
            <a:avLst/>
          </a:prstGeom>
        </p:spPr>
      </p:pic>
      <p:pic>
        <p:nvPicPr>
          <p:cNvPr id="9" name="Graphic 8" descr="Female Profile">
            <a:extLst>
              <a:ext uri="{FF2B5EF4-FFF2-40B4-BE49-F238E27FC236}">
                <a16:creationId xmlns:a16="http://schemas.microsoft.com/office/drawing/2014/main" id="{6CEC4F95-22FF-4FE0-A491-E1B44269A35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176336" y="4678123"/>
            <a:ext cx="2178438" cy="2178438"/>
          </a:xfrm>
          <a:prstGeom prst="rect">
            <a:avLst/>
          </a:prstGeom>
        </p:spPr>
      </p:pic>
      <p:pic>
        <p:nvPicPr>
          <p:cNvPr id="11" name="Graphic 10" descr="Medical">
            <a:extLst>
              <a:ext uri="{FF2B5EF4-FFF2-40B4-BE49-F238E27FC236}">
                <a16:creationId xmlns:a16="http://schemas.microsoft.com/office/drawing/2014/main" id="{90011EF0-6C11-4EB2-968C-ED0B33844B4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390986" y="2576861"/>
            <a:ext cx="1272969" cy="1272969"/>
          </a:xfrm>
          <a:prstGeom prst="rect">
            <a:avLst/>
          </a:prstGeom>
        </p:spPr>
      </p:pic>
      <p:pic>
        <p:nvPicPr>
          <p:cNvPr id="13" name="Graphic 12" descr="Needle">
            <a:extLst>
              <a:ext uri="{FF2B5EF4-FFF2-40B4-BE49-F238E27FC236}">
                <a16:creationId xmlns:a16="http://schemas.microsoft.com/office/drawing/2014/main" id="{B7864253-FAA1-4C68-8C4F-49128EDA50E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799774" y="2706249"/>
            <a:ext cx="1272969" cy="1272969"/>
          </a:xfrm>
          <a:prstGeom prst="rect">
            <a:avLst/>
          </a:prstGeom>
        </p:spPr>
      </p:pic>
      <p:pic>
        <p:nvPicPr>
          <p:cNvPr id="15" name="Graphic 14" descr="Stethoscope">
            <a:extLst>
              <a:ext uri="{FF2B5EF4-FFF2-40B4-BE49-F238E27FC236}">
                <a16:creationId xmlns:a16="http://schemas.microsoft.com/office/drawing/2014/main" id="{AF0F324C-0D28-428E-ADB1-95DC563AF3B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754501" y="3849830"/>
            <a:ext cx="1272969" cy="1272969"/>
          </a:xfrm>
          <a:prstGeom prst="rect">
            <a:avLst/>
          </a:prstGeom>
        </p:spPr>
      </p:pic>
      <p:sp>
        <p:nvSpPr>
          <p:cNvPr id="16" name="Speech Bubble: Rectangle 15">
            <a:extLst>
              <a:ext uri="{FF2B5EF4-FFF2-40B4-BE49-F238E27FC236}">
                <a16:creationId xmlns:a16="http://schemas.microsoft.com/office/drawing/2014/main" id="{05F8CB12-4D0F-4F70-B1A7-3749D7BAFDD6}"/>
              </a:ext>
            </a:extLst>
          </p:cNvPr>
          <p:cNvSpPr/>
          <p:nvPr/>
        </p:nvSpPr>
        <p:spPr>
          <a:xfrm>
            <a:off x="5066432" y="4110453"/>
            <a:ext cx="1272969" cy="907828"/>
          </a:xfrm>
          <a:prstGeom prst="wedgeRectCallout">
            <a:avLst>
              <a:gd name="adj1" fmla="val -50281"/>
              <a:gd name="adj2" fmla="val 69414"/>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7" name="Speech Bubble: Rectangle with Corners Rounded 16">
            <a:extLst>
              <a:ext uri="{FF2B5EF4-FFF2-40B4-BE49-F238E27FC236}">
                <a16:creationId xmlns:a16="http://schemas.microsoft.com/office/drawing/2014/main" id="{9194104E-B955-462B-80AB-033B5558A250}"/>
              </a:ext>
            </a:extLst>
          </p:cNvPr>
          <p:cNvSpPr/>
          <p:nvPr/>
        </p:nvSpPr>
        <p:spPr>
          <a:xfrm>
            <a:off x="5617029" y="4230126"/>
            <a:ext cx="1108600" cy="907829"/>
          </a:xfrm>
          <a:prstGeom prst="wedgeRoundRectCallout">
            <a:avLst>
              <a:gd name="adj1" fmla="val 50155"/>
              <a:gd name="adj2" fmla="val 59226"/>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8" name="TextBox 17">
            <a:extLst>
              <a:ext uri="{FF2B5EF4-FFF2-40B4-BE49-F238E27FC236}">
                <a16:creationId xmlns:a16="http://schemas.microsoft.com/office/drawing/2014/main" id="{D44464DA-30CB-442C-B47E-DD8A8A686437}"/>
              </a:ext>
            </a:extLst>
          </p:cNvPr>
          <p:cNvSpPr txBox="1"/>
          <p:nvPr/>
        </p:nvSpPr>
        <p:spPr>
          <a:xfrm rot="20645643">
            <a:off x="7395984" y="2025364"/>
            <a:ext cx="2368731" cy="584775"/>
          </a:xfrm>
          <a:prstGeom prst="rect">
            <a:avLst/>
          </a:prstGeom>
          <a:noFill/>
        </p:spPr>
        <p:txBody>
          <a:bodyPr wrap="square" rtlCol="0">
            <a:spAutoFit/>
          </a:bodyPr>
          <a:lstStyle/>
          <a:p>
            <a:pPr algn="ctr"/>
            <a:r>
              <a:rPr lang="en-US" sz="3200" dirty="0">
                <a:solidFill>
                  <a:schemeClr val="accent1">
                    <a:lumMod val="50000"/>
                  </a:schemeClr>
                </a:solidFill>
              </a:rPr>
              <a:t>Medication</a:t>
            </a:r>
          </a:p>
        </p:txBody>
      </p:sp>
    </p:spTree>
    <p:extLst>
      <p:ext uri="{BB962C8B-B14F-4D97-AF65-F5344CB8AC3E}">
        <p14:creationId xmlns:p14="http://schemas.microsoft.com/office/powerpoint/2010/main" val="3305493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Parasomnias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Eyes">
            <a:extLst>
              <a:ext uri="{FF2B5EF4-FFF2-40B4-BE49-F238E27FC236}">
                <a16:creationId xmlns:a16="http://schemas.microsoft.com/office/drawing/2014/main" id="{A28E06C7-6A06-43FC-B082-09C7EECB26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76401" y="1693782"/>
            <a:ext cx="4026310" cy="4026310"/>
          </a:xfrm>
          <a:prstGeom prst="rect">
            <a:avLst/>
          </a:prstGeom>
        </p:spPr>
      </p:pic>
      <p:pic>
        <p:nvPicPr>
          <p:cNvPr id="7" name="Graphic 6" descr="Lashes">
            <a:extLst>
              <a:ext uri="{FF2B5EF4-FFF2-40B4-BE49-F238E27FC236}">
                <a16:creationId xmlns:a16="http://schemas.microsoft.com/office/drawing/2014/main" id="{CE617732-FB97-42D9-8098-C816507726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89291" y="1693958"/>
            <a:ext cx="4026310" cy="4026310"/>
          </a:xfrm>
          <a:prstGeom prst="rect">
            <a:avLst/>
          </a:prstGeom>
        </p:spPr>
      </p:pic>
    </p:spTree>
    <p:extLst>
      <p:ext uri="{BB962C8B-B14F-4D97-AF65-F5344CB8AC3E}">
        <p14:creationId xmlns:p14="http://schemas.microsoft.com/office/powerpoint/2010/main" val="4265624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Sleepwalking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alk">
            <a:extLst>
              <a:ext uri="{FF2B5EF4-FFF2-40B4-BE49-F238E27FC236}">
                <a16:creationId xmlns:a16="http://schemas.microsoft.com/office/drawing/2014/main" id="{5757C165-2CC9-425F-9259-1A5DB03E59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72897" y="2273886"/>
            <a:ext cx="3446206" cy="3446206"/>
          </a:xfrm>
          <a:prstGeom prst="rect">
            <a:avLst/>
          </a:prstGeom>
        </p:spPr>
      </p:pic>
      <p:pic>
        <p:nvPicPr>
          <p:cNvPr id="7" name="Graphic 6" descr="Eyes">
            <a:extLst>
              <a:ext uri="{FF2B5EF4-FFF2-40B4-BE49-F238E27FC236}">
                <a16:creationId xmlns:a16="http://schemas.microsoft.com/office/drawing/2014/main" id="{673E0884-0F12-4379-BF96-CF949065B0E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6158" y="1690784"/>
            <a:ext cx="2335161" cy="2335161"/>
          </a:xfrm>
          <a:prstGeom prst="rect">
            <a:avLst/>
          </a:prstGeom>
        </p:spPr>
      </p:pic>
      <p:pic>
        <p:nvPicPr>
          <p:cNvPr id="9" name="Graphic 8" descr="Car">
            <a:extLst>
              <a:ext uri="{FF2B5EF4-FFF2-40B4-BE49-F238E27FC236}">
                <a16:creationId xmlns:a16="http://schemas.microsoft.com/office/drawing/2014/main" id="{DAA99220-78F6-4E7A-8B56-2C1545B0CDF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18841" y="2592618"/>
            <a:ext cx="2561274" cy="2561274"/>
          </a:xfrm>
          <a:prstGeom prst="rect">
            <a:avLst/>
          </a:prstGeom>
        </p:spPr>
      </p:pic>
      <p:pic>
        <p:nvPicPr>
          <p:cNvPr id="11" name="Graphic 10" descr="Table setting">
            <a:extLst>
              <a:ext uri="{FF2B5EF4-FFF2-40B4-BE49-F238E27FC236}">
                <a16:creationId xmlns:a16="http://schemas.microsoft.com/office/drawing/2014/main" id="{E4FDF1BC-27E0-4EFC-AF1D-D5C8417A616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23739" y="4029313"/>
            <a:ext cx="2249158" cy="2249158"/>
          </a:xfrm>
          <a:prstGeom prst="rect">
            <a:avLst/>
          </a:prstGeom>
        </p:spPr>
      </p:pic>
      <p:sp>
        <p:nvSpPr>
          <p:cNvPr id="14" name="TextBox 13">
            <a:extLst>
              <a:ext uri="{FF2B5EF4-FFF2-40B4-BE49-F238E27FC236}">
                <a16:creationId xmlns:a16="http://schemas.microsoft.com/office/drawing/2014/main" id="{83199FB0-D487-4C60-8049-EE2411FA5822}"/>
              </a:ext>
            </a:extLst>
          </p:cNvPr>
          <p:cNvSpPr txBox="1"/>
          <p:nvPr/>
        </p:nvSpPr>
        <p:spPr>
          <a:xfrm flipV="1">
            <a:off x="6918970" y="2086488"/>
            <a:ext cx="356389" cy="523220"/>
          </a:xfrm>
          <a:prstGeom prst="rect">
            <a:avLst/>
          </a:prstGeom>
          <a:noFill/>
        </p:spPr>
        <p:txBody>
          <a:bodyPr wrap="square" rtlCol="0">
            <a:spAutoFit/>
          </a:bodyPr>
          <a:lstStyle/>
          <a:p>
            <a:r>
              <a:rPr lang="en-US" sz="2800" dirty="0">
                <a:solidFill>
                  <a:schemeClr val="accent3">
                    <a:lumMod val="50000"/>
                  </a:schemeClr>
                </a:solidFill>
              </a:rPr>
              <a:t>Z</a:t>
            </a:r>
            <a:endParaRPr lang="en-US" sz="1000" dirty="0">
              <a:solidFill>
                <a:schemeClr val="accent3">
                  <a:lumMod val="50000"/>
                </a:schemeClr>
              </a:solidFill>
            </a:endParaRPr>
          </a:p>
        </p:txBody>
      </p:sp>
      <p:sp>
        <p:nvSpPr>
          <p:cNvPr id="15" name="TextBox 14">
            <a:extLst>
              <a:ext uri="{FF2B5EF4-FFF2-40B4-BE49-F238E27FC236}">
                <a16:creationId xmlns:a16="http://schemas.microsoft.com/office/drawing/2014/main" id="{D7837778-5B3E-45C4-8861-FE6471879C6F}"/>
              </a:ext>
            </a:extLst>
          </p:cNvPr>
          <p:cNvSpPr txBox="1"/>
          <p:nvPr/>
        </p:nvSpPr>
        <p:spPr>
          <a:xfrm flipV="1">
            <a:off x="6686939" y="2487021"/>
            <a:ext cx="356389" cy="523220"/>
          </a:xfrm>
          <a:prstGeom prst="rect">
            <a:avLst/>
          </a:prstGeom>
          <a:noFill/>
        </p:spPr>
        <p:txBody>
          <a:bodyPr wrap="square" rtlCol="0">
            <a:spAutoFit/>
          </a:bodyPr>
          <a:lstStyle/>
          <a:p>
            <a:r>
              <a:rPr lang="en-US" sz="2800" dirty="0">
                <a:solidFill>
                  <a:schemeClr val="accent3">
                    <a:lumMod val="50000"/>
                  </a:schemeClr>
                </a:solidFill>
              </a:rPr>
              <a:t>Z</a:t>
            </a:r>
            <a:endParaRPr lang="en-US" sz="1000" dirty="0">
              <a:solidFill>
                <a:schemeClr val="accent3">
                  <a:lumMod val="50000"/>
                </a:schemeClr>
              </a:solidFill>
            </a:endParaRPr>
          </a:p>
        </p:txBody>
      </p:sp>
      <p:sp>
        <p:nvSpPr>
          <p:cNvPr id="16" name="TextBox 15">
            <a:extLst>
              <a:ext uri="{FF2B5EF4-FFF2-40B4-BE49-F238E27FC236}">
                <a16:creationId xmlns:a16="http://schemas.microsoft.com/office/drawing/2014/main" id="{D4A5BC59-2212-4700-8131-61670B73AB51}"/>
              </a:ext>
            </a:extLst>
          </p:cNvPr>
          <p:cNvSpPr txBox="1"/>
          <p:nvPr/>
        </p:nvSpPr>
        <p:spPr>
          <a:xfrm flipV="1">
            <a:off x="6515058" y="1273282"/>
            <a:ext cx="356389" cy="523220"/>
          </a:xfrm>
          <a:prstGeom prst="rect">
            <a:avLst/>
          </a:prstGeom>
          <a:noFill/>
        </p:spPr>
        <p:txBody>
          <a:bodyPr wrap="square" rtlCol="0">
            <a:spAutoFit/>
          </a:bodyPr>
          <a:lstStyle/>
          <a:p>
            <a:r>
              <a:rPr lang="en-US" sz="2800" dirty="0">
                <a:solidFill>
                  <a:schemeClr val="accent3">
                    <a:lumMod val="50000"/>
                  </a:schemeClr>
                </a:solidFill>
              </a:rPr>
              <a:t>Z</a:t>
            </a:r>
            <a:endParaRPr lang="en-US" sz="1000" dirty="0">
              <a:solidFill>
                <a:schemeClr val="accent3">
                  <a:lumMod val="50000"/>
                </a:schemeClr>
              </a:solidFill>
            </a:endParaRPr>
          </a:p>
        </p:txBody>
      </p:sp>
      <p:sp>
        <p:nvSpPr>
          <p:cNvPr id="17" name="TextBox 16">
            <a:extLst>
              <a:ext uri="{FF2B5EF4-FFF2-40B4-BE49-F238E27FC236}">
                <a16:creationId xmlns:a16="http://schemas.microsoft.com/office/drawing/2014/main" id="{7FE22954-EC4B-4AB1-B81B-E07A2014DCDA}"/>
              </a:ext>
            </a:extLst>
          </p:cNvPr>
          <p:cNvSpPr txBox="1"/>
          <p:nvPr/>
        </p:nvSpPr>
        <p:spPr>
          <a:xfrm flipV="1">
            <a:off x="6740775" y="1670265"/>
            <a:ext cx="356389" cy="523220"/>
          </a:xfrm>
          <a:prstGeom prst="rect">
            <a:avLst/>
          </a:prstGeom>
          <a:noFill/>
        </p:spPr>
        <p:txBody>
          <a:bodyPr wrap="square" rtlCol="0">
            <a:spAutoFit/>
          </a:bodyPr>
          <a:lstStyle/>
          <a:p>
            <a:r>
              <a:rPr lang="en-US" sz="2800" dirty="0">
                <a:solidFill>
                  <a:schemeClr val="accent3">
                    <a:lumMod val="50000"/>
                  </a:schemeClr>
                </a:solidFill>
              </a:rPr>
              <a:t>Z</a:t>
            </a:r>
            <a:endParaRPr lang="en-US" sz="1000" dirty="0">
              <a:solidFill>
                <a:schemeClr val="accent3">
                  <a:lumMod val="50000"/>
                </a:schemeClr>
              </a:solidFill>
            </a:endParaRPr>
          </a:p>
        </p:txBody>
      </p:sp>
    </p:spTree>
    <p:extLst>
      <p:ext uri="{BB962C8B-B14F-4D97-AF65-F5344CB8AC3E}">
        <p14:creationId xmlns:p14="http://schemas.microsoft.com/office/powerpoint/2010/main" val="82338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REM Sleep Behavior Disorder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A311D90-5677-4188-93F0-AFE4529C2F7A}"/>
              </a:ext>
            </a:extLst>
          </p:cNvPr>
          <p:cNvSpPr txBox="1"/>
          <p:nvPr/>
        </p:nvSpPr>
        <p:spPr>
          <a:xfrm>
            <a:off x="3162190" y="2970675"/>
            <a:ext cx="2654710" cy="1569660"/>
          </a:xfrm>
          <a:prstGeom prst="rect">
            <a:avLst/>
          </a:prstGeom>
          <a:noFill/>
        </p:spPr>
        <p:txBody>
          <a:bodyPr wrap="square" rtlCol="0">
            <a:spAutoFit/>
          </a:bodyPr>
          <a:lstStyle/>
          <a:p>
            <a:r>
              <a:rPr lang="en-US" sz="4800" b="1" dirty="0">
                <a:solidFill>
                  <a:schemeClr val="accent5">
                    <a:lumMod val="75000"/>
                  </a:schemeClr>
                </a:solidFill>
              </a:rPr>
              <a:t>No sleep paralysis</a:t>
            </a:r>
          </a:p>
        </p:txBody>
      </p:sp>
      <p:sp>
        <p:nvSpPr>
          <p:cNvPr id="5" name="TextBox 4">
            <a:extLst>
              <a:ext uri="{FF2B5EF4-FFF2-40B4-BE49-F238E27FC236}">
                <a16:creationId xmlns:a16="http://schemas.microsoft.com/office/drawing/2014/main" id="{D4A8D0D8-2D46-4FED-847F-77E471E7807F}"/>
              </a:ext>
            </a:extLst>
          </p:cNvPr>
          <p:cNvSpPr txBox="1"/>
          <p:nvPr/>
        </p:nvSpPr>
        <p:spPr>
          <a:xfrm rot="21029301">
            <a:off x="7521678" y="1823076"/>
            <a:ext cx="1681316" cy="1015663"/>
          </a:xfrm>
          <a:prstGeom prst="rect">
            <a:avLst/>
          </a:prstGeom>
          <a:noFill/>
        </p:spPr>
        <p:txBody>
          <a:bodyPr wrap="square" rtlCol="0">
            <a:spAutoFit/>
          </a:bodyPr>
          <a:lstStyle/>
          <a:p>
            <a:pPr algn="ctr"/>
            <a:r>
              <a:rPr lang="en-US" sz="6000" dirty="0"/>
              <a:t>Kick</a:t>
            </a:r>
          </a:p>
        </p:txBody>
      </p:sp>
      <p:sp>
        <p:nvSpPr>
          <p:cNvPr id="8" name="TextBox 7">
            <a:extLst>
              <a:ext uri="{FF2B5EF4-FFF2-40B4-BE49-F238E27FC236}">
                <a16:creationId xmlns:a16="http://schemas.microsoft.com/office/drawing/2014/main" id="{F199135E-665C-49C3-ABD8-748D50A63DAB}"/>
              </a:ext>
            </a:extLst>
          </p:cNvPr>
          <p:cNvSpPr txBox="1"/>
          <p:nvPr/>
        </p:nvSpPr>
        <p:spPr>
          <a:xfrm rot="20443881">
            <a:off x="8345245" y="2635371"/>
            <a:ext cx="2541639" cy="1015663"/>
          </a:xfrm>
          <a:prstGeom prst="rect">
            <a:avLst/>
          </a:prstGeom>
          <a:noFill/>
        </p:spPr>
        <p:txBody>
          <a:bodyPr wrap="square" rtlCol="0">
            <a:spAutoFit/>
          </a:bodyPr>
          <a:lstStyle/>
          <a:p>
            <a:pPr algn="ctr"/>
            <a:r>
              <a:rPr lang="en-US" sz="6000" dirty="0">
                <a:solidFill>
                  <a:schemeClr val="accent1">
                    <a:lumMod val="50000"/>
                  </a:schemeClr>
                </a:solidFill>
              </a:rPr>
              <a:t>Punch</a:t>
            </a:r>
          </a:p>
        </p:txBody>
      </p:sp>
      <p:sp>
        <p:nvSpPr>
          <p:cNvPr id="9" name="TextBox 8">
            <a:extLst>
              <a:ext uri="{FF2B5EF4-FFF2-40B4-BE49-F238E27FC236}">
                <a16:creationId xmlns:a16="http://schemas.microsoft.com/office/drawing/2014/main" id="{A734D957-ACBB-458D-8780-C6F1B5D490AC}"/>
              </a:ext>
            </a:extLst>
          </p:cNvPr>
          <p:cNvSpPr txBox="1"/>
          <p:nvPr/>
        </p:nvSpPr>
        <p:spPr>
          <a:xfrm rot="503562">
            <a:off x="6592647" y="3776478"/>
            <a:ext cx="2733131" cy="1015663"/>
          </a:xfrm>
          <a:prstGeom prst="rect">
            <a:avLst/>
          </a:prstGeom>
          <a:noFill/>
        </p:spPr>
        <p:txBody>
          <a:bodyPr wrap="square" rtlCol="0">
            <a:spAutoFit/>
          </a:bodyPr>
          <a:lstStyle/>
          <a:p>
            <a:pPr algn="ctr"/>
            <a:r>
              <a:rPr lang="en-US" sz="6000" dirty="0">
                <a:solidFill>
                  <a:srgbClr val="7030A0"/>
                </a:solidFill>
              </a:rPr>
              <a:t>Scratch</a:t>
            </a:r>
          </a:p>
        </p:txBody>
      </p:sp>
      <p:sp>
        <p:nvSpPr>
          <p:cNvPr id="10" name="TextBox 9">
            <a:extLst>
              <a:ext uri="{FF2B5EF4-FFF2-40B4-BE49-F238E27FC236}">
                <a16:creationId xmlns:a16="http://schemas.microsoft.com/office/drawing/2014/main" id="{7083C4B5-1D52-4707-A019-F1388B43FFCD}"/>
              </a:ext>
            </a:extLst>
          </p:cNvPr>
          <p:cNvSpPr txBox="1"/>
          <p:nvPr/>
        </p:nvSpPr>
        <p:spPr>
          <a:xfrm rot="20977089">
            <a:off x="7893083" y="5111996"/>
            <a:ext cx="1882877" cy="1015663"/>
          </a:xfrm>
          <a:prstGeom prst="rect">
            <a:avLst/>
          </a:prstGeom>
          <a:noFill/>
        </p:spPr>
        <p:txBody>
          <a:bodyPr wrap="square" rtlCol="0">
            <a:spAutoFit/>
          </a:bodyPr>
          <a:lstStyle/>
          <a:p>
            <a:pPr algn="ctr"/>
            <a:r>
              <a:rPr lang="en-US" sz="6000" dirty="0">
                <a:solidFill>
                  <a:schemeClr val="accent6">
                    <a:lumMod val="50000"/>
                  </a:schemeClr>
                </a:solidFill>
              </a:rPr>
              <a:t>Yell</a:t>
            </a:r>
          </a:p>
        </p:txBody>
      </p:sp>
    </p:spTree>
    <p:extLst>
      <p:ext uri="{BB962C8B-B14F-4D97-AF65-F5344CB8AC3E}">
        <p14:creationId xmlns:p14="http://schemas.microsoft.com/office/powerpoint/2010/main" val="3199343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Restless Leg Syndrome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onfused person">
            <a:extLst>
              <a:ext uri="{FF2B5EF4-FFF2-40B4-BE49-F238E27FC236}">
                <a16:creationId xmlns:a16="http://schemas.microsoft.com/office/drawing/2014/main" id="{445FB3CF-11E8-46A8-889E-E7A0091065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04437" y="1684931"/>
            <a:ext cx="3666960" cy="3666960"/>
          </a:xfrm>
          <a:prstGeom prst="rect">
            <a:avLst/>
          </a:prstGeom>
        </p:spPr>
      </p:pic>
      <p:pic>
        <p:nvPicPr>
          <p:cNvPr id="7" name="Graphic 6" descr="Crawl">
            <a:extLst>
              <a:ext uri="{FF2B5EF4-FFF2-40B4-BE49-F238E27FC236}">
                <a16:creationId xmlns:a16="http://schemas.microsoft.com/office/drawing/2014/main" id="{456A82B8-FD00-49AF-9CF6-30DCBA22FB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326270">
            <a:off x="6385770" y="2362722"/>
            <a:ext cx="3666960" cy="3666960"/>
          </a:xfrm>
          <a:prstGeom prst="rect">
            <a:avLst/>
          </a:prstGeom>
        </p:spPr>
      </p:pic>
      <p:pic>
        <p:nvPicPr>
          <p:cNvPr id="9" name="Graphic 8" descr="Lightning bolt">
            <a:extLst>
              <a:ext uri="{FF2B5EF4-FFF2-40B4-BE49-F238E27FC236}">
                <a16:creationId xmlns:a16="http://schemas.microsoft.com/office/drawing/2014/main" id="{1A300810-8F28-4CDB-8101-5F44F6F48CC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8886241" flipH="1">
            <a:off x="7072792" y="4073642"/>
            <a:ext cx="910333" cy="1853028"/>
          </a:xfrm>
          <a:prstGeom prst="rect">
            <a:avLst/>
          </a:prstGeom>
        </p:spPr>
      </p:pic>
      <p:pic>
        <p:nvPicPr>
          <p:cNvPr id="12" name="Graphic 11" descr="Lightning bolt">
            <a:extLst>
              <a:ext uri="{FF2B5EF4-FFF2-40B4-BE49-F238E27FC236}">
                <a16:creationId xmlns:a16="http://schemas.microsoft.com/office/drawing/2014/main" id="{81E71E7C-4117-439C-822C-5FFB25ABA30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933493">
            <a:off x="8832139" y="3105598"/>
            <a:ext cx="914400" cy="2042526"/>
          </a:xfrm>
          <a:prstGeom prst="rect">
            <a:avLst/>
          </a:prstGeom>
        </p:spPr>
      </p:pic>
      <p:pic>
        <p:nvPicPr>
          <p:cNvPr id="13" name="Graphic 12" descr="Lightning bolt">
            <a:extLst>
              <a:ext uri="{FF2B5EF4-FFF2-40B4-BE49-F238E27FC236}">
                <a16:creationId xmlns:a16="http://schemas.microsoft.com/office/drawing/2014/main" id="{62ECE51C-20DC-40F0-92B3-85A3269F7C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738360">
            <a:off x="4126857" y="3538382"/>
            <a:ext cx="869129" cy="1615952"/>
          </a:xfrm>
          <a:prstGeom prst="rect">
            <a:avLst/>
          </a:prstGeom>
        </p:spPr>
      </p:pic>
      <p:pic>
        <p:nvPicPr>
          <p:cNvPr id="14" name="Graphic 13" descr="Lightning bolt">
            <a:extLst>
              <a:ext uri="{FF2B5EF4-FFF2-40B4-BE49-F238E27FC236}">
                <a16:creationId xmlns:a16="http://schemas.microsoft.com/office/drawing/2014/main" id="{24AB6C6D-7EF3-45A1-98AE-7EC0EB4A7E0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8113965">
            <a:off x="2729006" y="2988271"/>
            <a:ext cx="914400" cy="1795857"/>
          </a:xfrm>
          <a:prstGeom prst="rect">
            <a:avLst/>
          </a:prstGeom>
        </p:spPr>
      </p:pic>
    </p:spTree>
    <p:extLst>
      <p:ext uri="{BB962C8B-B14F-4D97-AF65-F5344CB8AC3E}">
        <p14:creationId xmlns:p14="http://schemas.microsoft.com/office/powerpoint/2010/main" val="1281792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Night Terrors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arning">
            <a:extLst>
              <a:ext uri="{FF2B5EF4-FFF2-40B4-BE49-F238E27FC236}">
                <a16:creationId xmlns:a16="http://schemas.microsoft.com/office/drawing/2014/main" id="{C2205D61-8169-484D-9036-C33F6FD5D1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529876">
            <a:off x="2126828" y="3571918"/>
            <a:ext cx="1902534" cy="1902534"/>
          </a:xfrm>
          <a:prstGeom prst="rect">
            <a:avLst/>
          </a:prstGeom>
        </p:spPr>
      </p:pic>
      <p:pic>
        <p:nvPicPr>
          <p:cNvPr id="8" name="Graphic 7" descr="Warning">
            <a:extLst>
              <a:ext uri="{FF2B5EF4-FFF2-40B4-BE49-F238E27FC236}">
                <a16:creationId xmlns:a16="http://schemas.microsoft.com/office/drawing/2014/main" id="{1053ECB5-3C92-4B75-9CDA-BE5875EB88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43623">
            <a:off x="7420075" y="2095800"/>
            <a:ext cx="1902534" cy="1902534"/>
          </a:xfrm>
          <a:prstGeom prst="rect">
            <a:avLst/>
          </a:prstGeom>
        </p:spPr>
      </p:pic>
      <p:sp>
        <p:nvSpPr>
          <p:cNvPr id="6" name="TextBox 5">
            <a:extLst>
              <a:ext uri="{FF2B5EF4-FFF2-40B4-BE49-F238E27FC236}">
                <a16:creationId xmlns:a16="http://schemas.microsoft.com/office/drawing/2014/main" id="{08ABBC0B-3064-437B-90BE-9680F42A02E0}"/>
              </a:ext>
            </a:extLst>
          </p:cNvPr>
          <p:cNvSpPr txBox="1"/>
          <p:nvPr/>
        </p:nvSpPr>
        <p:spPr>
          <a:xfrm>
            <a:off x="4262519" y="3615846"/>
            <a:ext cx="3666961" cy="1862048"/>
          </a:xfrm>
          <a:prstGeom prst="rect">
            <a:avLst/>
          </a:prstGeom>
          <a:noFill/>
        </p:spPr>
        <p:txBody>
          <a:bodyPr wrap="square" rtlCol="0">
            <a:spAutoFit/>
          </a:bodyPr>
          <a:lstStyle/>
          <a:p>
            <a:pPr algn="ctr"/>
            <a:r>
              <a:rPr lang="en-US" sz="11500" dirty="0"/>
              <a:t>Panic</a:t>
            </a:r>
          </a:p>
        </p:txBody>
      </p:sp>
    </p:spTree>
    <p:extLst>
      <p:ext uri="{BB962C8B-B14F-4D97-AF65-F5344CB8AC3E}">
        <p14:creationId xmlns:p14="http://schemas.microsoft.com/office/powerpoint/2010/main" val="1015787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608</Words>
  <Application>Microsoft Office PowerPoint</Application>
  <PresentationFormat>Widescreen</PresentationFormat>
  <Paragraphs>79</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14</cp:revision>
  <dcterms:created xsi:type="dcterms:W3CDTF">2017-06-16T13:06:21Z</dcterms:created>
  <dcterms:modified xsi:type="dcterms:W3CDTF">2019-05-15T18:36:16Z</dcterms:modified>
</cp:coreProperties>
</file>