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257" r:id="rId4"/>
    <p:sldId id="279" r:id="rId5"/>
    <p:sldId id="280" r:id="rId6"/>
    <p:sldId id="281" r:id="rId7"/>
    <p:sldId id="282" r:id="rId8"/>
    <p:sldId id="283" r:id="rId9"/>
    <p:sldId id="284" r:id="rId10"/>
    <p:sldId id="285" r:id="rId11"/>
    <p:sldId id="286" r:id="rId12"/>
    <p:sldId id="287" r:id="rId13"/>
    <p:sldId id="288" r:id="rId14"/>
    <p:sldId id="289" r:id="rId15"/>
    <p:sldId id="290" r:id="rId16"/>
    <p:sldId id="291"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66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606" autoAdjust="0"/>
  </p:normalViewPr>
  <p:slideViewPr>
    <p:cSldViewPr snapToGrid="0">
      <p:cViewPr varScale="1">
        <p:scale>
          <a:sx n="56" d="100"/>
          <a:sy n="56" d="100"/>
        </p:scale>
        <p:origin x="1068" y="6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5/15/2019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people use drugs and other substances that result in altered states of consciousness.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Stimulants, including cocaine, amphetamines, MDMA, nicotine, and caffeine, increase overall levels of neural activity.  Many acts as agonists for dopamine which is associated with reward and craving.  Repeated use of stimulants can lead to overall increases in dopamine, norepinephrine, and serotonin.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dirty="0"/>
          </a:p>
        </p:txBody>
      </p:sp>
    </p:spTree>
    <p:extLst>
      <p:ext uri="{BB962C8B-B14F-4D97-AF65-F5344CB8AC3E}">
        <p14:creationId xmlns:p14="http://schemas.microsoft.com/office/powerpoint/2010/main" val="31358090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Individuals who use cocaine, amphetamines, and MDMA experience euphoric highs.  Negative consequences include nausea, increased blood pressure and heart rate, anxiety, hallucinations, and paranoia.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11</a:t>
            </a:fld>
            <a:endParaRPr lang="en-US" dirty="0"/>
          </a:p>
        </p:txBody>
      </p:sp>
    </p:spTree>
    <p:extLst>
      <p:ext uri="{BB962C8B-B14F-4D97-AF65-F5344CB8AC3E}">
        <p14:creationId xmlns:p14="http://schemas.microsoft.com/office/powerpoint/2010/main" val="38255869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Caffeine is a stimulant drug that is widely used to maintain alertness and arousal whose primary mechanism is antagonizing adenosine activity. Some negative consequences of caffeine include insomnia, agitation, nausea, and irregular heartbeat.</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12</a:t>
            </a:fld>
            <a:endParaRPr lang="en-US" dirty="0"/>
          </a:p>
        </p:txBody>
      </p:sp>
    </p:spTree>
    <p:extLst>
      <p:ext uri="{BB962C8B-B14F-4D97-AF65-F5344CB8AC3E}">
        <p14:creationId xmlns:p14="http://schemas.microsoft.com/office/powerpoint/2010/main" val="1950857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Nicotine is another stimulant; this one is highly addictive and associated with increased risk of heart disease, stroke, and cancers.  Nicotine is an agonist for acetylcholine receptors.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13</a:t>
            </a:fld>
            <a:endParaRPr lang="en-US" dirty="0"/>
          </a:p>
        </p:txBody>
      </p:sp>
    </p:spTree>
    <p:extLst>
      <p:ext uri="{BB962C8B-B14F-4D97-AF65-F5344CB8AC3E}">
        <p14:creationId xmlns:p14="http://schemas.microsoft.com/office/powerpoint/2010/main" val="19452579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Opioids include heroin, morphine, methadone, and codeine and they have analgesic or pain-reducing effects.  In cases where individuals are withdrawing from opioids, these people may be provided with methadone which is a synthetic opioid that is less euphoric.  Use of this substances makes quitting opioid use more tolerable.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14</a:t>
            </a:fld>
            <a:endParaRPr lang="en-US" dirty="0"/>
          </a:p>
        </p:txBody>
      </p:sp>
    </p:spTree>
    <p:extLst>
      <p:ext uri="{BB962C8B-B14F-4D97-AF65-F5344CB8AC3E}">
        <p14:creationId xmlns:p14="http://schemas.microsoft.com/office/powerpoint/2010/main" val="11220985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Taking hallucinogens </a:t>
            </a:r>
            <a:r>
              <a:rPr lang="en-US" sz="1200" kern="1200" dirty="0">
                <a:solidFill>
                  <a:schemeClr val="tx1"/>
                </a:solidFill>
                <a:effectLst/>
                <a:latin typeface="+mn-lt"/>
                <a:ea typeface="+mn-ea"/>
                <a:cs typeface="+mn-cs"/>
              </a:rPr>
              <a:t>results in profound alternations in sensory and perceptual experiences, such as vivid hallucinations.  Some agonize serotonin (mescaline and LSD) and others antagonize glutamate (PCP and ketamine).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15</a:t>
            </a:fld>
            <a:endParaRPr lang="en-US" dirty="0"/>
          </a:p>
        </p:txBody>
      </p:sp>
    </p:spTree>
    <p:extLst>
      <p:ext uri="{BB962C8B-B14F-4D97-AF65-F5344CB8AC3E}">
        <p14:creationId xmlns:p14="http://schemas.microsoft.com/office/powerpoint/2010/main" val="2457536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book called the Diagnostic and Statistical Manual of Mental Disorders (5</a:t>
            </a:r>
            <a:r>
              <a:rPr lang="en-US" sz="1200" kern="1200" baseline="30000" dirty="0">
                <a:solidFill>
                  <a:schemeClr val="tx1"/>
                </a:solidFill>
                <a:effectLst/>
                <a:latin typeface="+mn-lt"/>
                <a:ea typeface="+mn-ea"/>
                <a:cs typeface="+mn-cs"/>
              </a:rPr>
              <a:t>th</a:t>
            </a:r>
            <a:r>
              <a:rPr lang="en-US" sz="1200" kern="1200" dirty="0">
                <a:solidFill>
                  <a:schemeClr val="tx1"/>
                </a:solidFill>
                <a:effectLst/>
                <a:latin typeface="+mn-lt"/>
                <a:ea typeface="+mn-ea"/>
                <a:cs typeface="+mn-cs"/>
              </a:rPr>
              <a:t> edition) is used to diagnose individuals who suffer from a variety of psychological disorders.  Drug use disorders are considered addictive disorders with specific criteria.</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2658146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Specifically, the criteria include that the person uses more of the substance than intended, continues to use despite negative consequences, shows compulsive patterns of use, and experiences physical and psychological dependence.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409487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Dependence means that the person has a need of the drug.  Physical dependence causes changes in bodily functions whereas psychological dependence is emotional need for the drug.</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3583207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Tolerance and withdrawal are also important to understand.  Tolerance means that the person will need more of the drug to get the same effects as the body becomes adapted to the presence of the drug.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2125611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That same adaptation results in withdrawal feelings when someone does not use.  The body is prepared for the drug so it counteracts the impacts it assumes are coming. If coffee makes you alert, your body will counteract by making you feel sluggish in preparation for your coffee intake.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34171700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different categories of drugs but they all interact with our neurotransmitter systems.  Drugs are either considered agonists or antagonists.  Agonists increase the likelihood of neurotransmitter activity whereas antagonists decrease the likelihood of neurotransmitter activity.  Let’s look at the different classes of drugs.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16688716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Depressants suppress central nervous system activity and include ethanol (or alcohol), barbiturates, and benzodiazepines.  These substances work as agonists to gamma aminobutyric acid (GABA), which has a calming effect in the brain.</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37404969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Alcohol, specifically, can have different effects depending on dosage.  At low doses, people feel sedated, their reaction time slows, they feel less alert, and they do things they might not otherwise do, like call exes.  At excessive doses, individuals may lose consciousness entirely and have difficulty remembering what happened.</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3682709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5/15/2019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5/15/2019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36.svg"/><Relationship Id="rId5" Type="http://schemas.openxmlformats.org/officeDocument/2006/relationships/image" Target="../media/image35.png"/><Relationship Id="rId10" Type="http://schemas.openxmlformats.org/officeDocument/2006/relationships/image" Target="../media/image40.svg"/><Relationship Id="rId4" Type="http://schemas.openxmlformats.org/officeDocument/2006/relationships/image" Target="../media/image34.svg"/><Relationship Id="rId9" Type="http://schemas.openxmlformats.org/officeDocument/2006/relationships/image" Target="../media/image39.png"/></Relationships>
</file>

<file path=ppt/slides/_rels/slide12.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2.svg"/></Relationships>
</file>

<file path=ppt/slides/_rels/slide1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44.svg"/><Relationship Id="rId5" Type="http://schemas.openxmlformats.org/officeDocument/2006/relationships/image" Target="../media/image43.png"/><Relationship Id="rId4" Type="http://schemas.openxmlformats.org/officeDocument/2006/relationships/image" Target="../media/image34.sv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image" Target="../media/image50.svg"/><Relationship Id="rId3" Type="http://schemas.openxmlformats.org/officeDocument/2006/relationships/image" Target="../media/image45.png"/><Relationship Id="rId7" Type="http://schemas.openxmlformats.org/officeDocument/2006/relationships/image" Target="../media/image49.png"/><Relationship Id="rId12" Type="http://schemas.openxmlformats.org/officeDocument/2006/relationships/image" Target="../media/image54.sv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48.svg"/><Relationship Id="rId11" Type="http://schemas.openxmlformats.org/officeDocument/2006/relationships/image" Target="../media/image53.png"/><Relationship Id="rId5" Type="http://schemas.openxmlformats.org/officeDocument/2006/relationships/image" Target="../media/image47.png"/><Relationship Id="rId10" Type="http://schemas.openxmlformats.org/officeDocument/2006/relationships/image" Target="../media/image52.svg"/><Relationship Id="rId4" Type="http://schemas.openxmlformats.org/officeDocument/2006/relationships/image" Target="../media/image46.svg"/><Relationship Id="rId9" Type="http://schemas.openxmlformats.org/officeDocument/2006/relationships/image" Target="../media/image51.png"/></Relationships>
</file>

<file path=ppt/slides/_rels/slide16.xml.rels><?xml version="1.0" encoding="UTF-8" standalone="yes"?>
<Relationships xmlns="http://schemas.openxmlformats.org/package/2006/relationships"><Relationship Id="rId3" Type="http://schemas.openxmlformats.org/officeDocument/2006/relationships/image" Target="../media/image56.png"/><Relationship Id="rId2" Type="http://schemas.openxmlformats.org/officeDocument/2006/relationships/image" Target="../media/image55.png"/><Relationship Id="rId1" Type="http://schemas.openxmlformats.org/officeDocument/2006/relationships/slideLayout" Target="../slideLayouts/slideLayout12.xml"/><Relationship Id="rId5" Type="http://schemas.openxmlformats.org/officeDocument/2006/relationships/image" Target="../media/image58.png"/><Relationship Id="rId4" Type="http://schemas.openxmlformats.org/officeDocument/2006/relationships/image" Target="../media/image57.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3.png"/><Relationship Id="rId7" Type="http://schemas.openxmlformats.org/officeDocument/2006/relationships/image" Target="../media/image2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4.svg"/></Relationships>
</file>

<file path=ppt/slides/_rels/slide9.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12" Type="http://schemas.openxmlformats.org/officeDocument/2006/relationships/image" Target="../media/image32.sv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26.svg"/><Relationship Id="rId11" Type="http://schemas.openxmlformats.org/officeDocument/2006/relationships/image" Target="../media/image31.png"/><Relationship Id="rId5" Type="http://schemas.openxmlformats.org/officeDocument/2006/relationships/image" Target="../media/image25.png"/><Relationship Id="rId10" Type="http://schemas.openxmlformats.org/officeDocument/2006/relationships/image" Target="../media/image30.svg"/><Relationship Id="rId4" Type="http://schemas.openxmlformats.org/officeDocument/2006/relationships/image" Target="../media/image24.svg"/><Relationship Id="rId9" Type="http://schemas.openxmlformats.org/officeDocument/2006/relationships/image" Target="../media/image2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Substance Use and Abuse</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Stimulants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C2B3A07B-FFB4-4F93-9698-6068EC74C0E4}"/>
              </a:ext>
            </a:extLst>
          </p:cNvPr>
          <p:cNvSpPr txBox="1"/>
          <p:nvPr/>
        </p:nvSpPr>
        <p:spPr>
          <a:xfrm>
            <a:off x="1300340" y="2496356"/>
            <a:ext cx="1593531" cy="584775"/>
          </a:xfrm>
          <a:prstGeom prst="rect">
            <a:avLst/>
          </a:prstGeom>
          <a:noFill/>
        </p:spPr>
        <p:txBody>
          <a:bodyPr wrap="square" rtlCol="0">
            <a:spAutoFit/>
          </a:bodyPr>
          <a:lstStyle/>
          <a:p>
            <a:pPr algn="ctr"/>
            <a:r>
              <a:rPr lang="en-US" sz="3200" b="1" dirty="0">
                <a:highlight>
                  <a:srgbClr val="FFFF00"/>
                </a:highlight>
              </a:rPr>
              <a:t>Cocaine</a:t>
            </a:r>
          </a:p>
        </p:txBody>
      </p:sp>
      <p:sp>
        <p:nvSpPr>
          <p:cNvPr id="7" name="TextBox 6">
            <a:extLst>
              <a:ext uri="{FF2B5EF4-FFF2-40B4-BE49-F238E27FC236}">
                <a16:creationId xmlns:a16="http://schemas.microsoft.com/office/drawing/2014/main" id="{9A8B64D8-D6E7-4653-93EC-B6F8788BD41C}"/>
              </a:ext>
            </a:extLst>
          </p:cNvPr>
          <p:cNvSpPr txBox="1"/>
          <p:nvPr/>
        </p:nvSpPr>
        <p:spPr>
          <a:xfrm>
            <a:off x="2957296" y="2496356"/>
            <a:ext cx="2834919" cy="584775"/>
          </a:xfrm>
          <a:prstGeom prst="rect">
            <a:avLst/>
          </a:prstGeom>
          <a:noFill/>
        </p:spPr>
        <p:txBody>
          <a:bodyPr wrap="square" rtlCol="0">
            <a:spAutoFit/>
          </a:bodyPr>
          <a:lstStyle/>
          <a:p>
            <a:pPr algn="ctr"/>
            <a:r>
              <a:rPr lang="en-US" sz="3200" b="1" dirty="0">
                <a:highlight>
                  <a:srgbClr val="FFFF00"/>
                </a:highlight>
              </a:rPr>
              <a:t>Amphetamines</a:t>
            </a:r>
          </a:p>
        </p:txBody>
      </p:sp>
      <p:sp>
        <p:nvSpPr>
          <p:cNvPr id="8" name="TextBox 7">
            <a:extLst>
              <a:ext uri="{FF2B5EF4-FFF2-40B4-BE49-F238E27FC236}">
                <a16:creationId xmlns:a16="http://schemas.microsoft.com/office/drawing/2014/main" id="{C06678B3-5BB7-40A7-9B02-9CFAFE6454E9}"/>
              </a:ext>
            </a:extLst>
          </p:cNvPr>
          <p:cNvSpPr txBox="1"/>
          <p:nvPr/>
        </p:nvSpPr>
        <p:spPr>
          <a:xfrm>
            <a:off x="5850627" y="2479345"/>
            <a:ext cx="1489685" cy="584775"/>
          </a:xfrm>
          <a:prstGeom prst="rect">
            <a:avLst/>
          </a:prstGeom>
          <a:noFill/>
        </p:spPr>
        <p:txBody>
          <a:bodyPr wrap="square" rtlCol="0">
            <a:spAutoFit/>
          </a:bodyPr>
          <a:lstStyle/>
          <a:p>
            <a:pPr algn="ctr"/>
            <a:r>
              <a:rPr lang="en-US" sz="3200" b="1" dirty="0">
                <a:highlight>
                  <a:srgbClr val="FFFF00"/>
                </a:highlight>
              </a:rPr>
              <a:t>MDMA</a:t>
            </a:r>
          </a:p>
        </p:txBody>
      </p:sp>
      <p:sp>
        <p:nvSpPr>
          <p:cNvPr id="9" name="TextBox 8">
            <a:extLst>
              <a:ext uri="{FF2B5EF4-FFF2-40B4-BE49-F238E27FC236}">
                <a16:creationId xmlns:a16="http://schemas.microsoft.com/office/drawing/2014/main" id="{6B960D23-219E-4F5C-B7D1-30A5E244BE66}"/>
              </a:ext>
            </a:extLst>
          </p:cNvPr>
          <p:cNvSpPr txBox="1"/>
          <p:nvPr/>
        </p:nvSpPr>
        <p:spPr>
          <a:xfrm>
            <a:off x="7340312" y="2496357"/>
            <a:ext cx="1720382" cy="584775"/>
          </a:xfrm>
          <a:prstGeom prst="rect">
            <a:avLst/>
          </a:prstGeom>
          <a:noFill/>
        </p:spPr>
        <p:txBody>
          <a:bodyPr wrap="square" rtlCol="0">
            <a:spAutoFit/>
          </a:bodyPr>
          <a:lstStyle/>
          <a:p>
            <a:pPr algn="ctr"/>
            <a:r>
              <a:rPr lang="en-US" sz="3200" b="1" dirty="0">
                <a:highlight>
                  <a:srgbClr val="FFFF00"/>
                </a:highlight>
              </a:rPr>
              <a:t>Nicotine</a:t>
            </a:r>
          </a:p>
        </p:txBody>
      </p:sp>
      <p:sp>
        <p:nvSpPr>
          <p:cNvPr id="10" name="TextBox 9">
            <a:extLst>
              <a:ext uri="{FF2B5EF4-FFF2-40B4-BE49-F238E27FC236}">
                <a16:creationId xmlns:a16="http://schemas.microsoft.com/office/drawing/2014/main" id="{8B60BCD5-F6E6-4F93-B01D-82752B4A6DB1}"/>
              </a:ext>
            </a:extLst>
          </p:cNvPr>
          <p:cNvSpPr txBox="1"/>
          <p:nvPr/>
        </p:nvSpPr>
        <p:spPr>
          <a:xfrm>
            <a:off x="9060694" y="2479346"/>
            <a:ext cx="1720382" cy="584775"/>
          </a:xfrm>
          <a:prstGeom prst="rect">
            <a:avLst/>
          </a:prstGeom>
          <a:noFill/>
        </p:spPr>
        <p:txBody>
          <a:bodyPr wrap="square" rtlCol="0">
            <a:spAutoFit/>
          </a:bodyPr>
          <a:lstStyle/>
          <a:p>
            <a:pPr algn="ctr"/>
            <a:r>
              <a:rPr lang="en-US" sz="3200" b="1" dirty="0">
                <a:highlight>
                  <a:srgbClr val="FFFF00"/>
                </a:highlight>
              </a:rPr>
              <a:t>Caffeine</a:t>
            </a:r>
          </a:p>
        </p:txBody>
      </p:sp>
      <p:sp>
        <p:nvSpPr>
          <p:cNvPr id="11" name="Arrow: Up 10">
            <a:extLst>
              <a:ext uri="{FF2B5EF4-FFF2-40B4-BE49-F238E27FC236}">
                <a16:creationId xmlns:a16="http://schemas.microsoft.com/office/drawing/2014/main" id="{EECCA63A-E3BB-4DA2-94DC-B95498A993C2}"/>
              </a:ext>
            </a:extLst>
          </p:cNvPr>
          <p:cNvSpPr/>
          <p:nvPr/>
        </p:nvSpPr>
        <p:spPr>
          <a:xfrm>
            <a:off x="2097105" y="3742556"/>
            <a:ext cx="1225690" cy="1884975"/>
          </a:xfrm>
          <a:prstGeom prst="upArrow">
            <a:avLst/>
          </a:prstGeom>
          <a:gradFill flip="none" rotWithShape="1">
            <a:gsLst>
              <a:gs pos="0">
                <a:schemeClr val="dk1">
                  <a:lumMod val="67000"/>
                </a:schemeClr>
              </a:gs>
              <a:gs pos="48000">
                <a:schemeClr val="dk1">
                  <a:lumMod val="97000"/>
                  <a:lumOff val="3000"/>
                </a:schemeClr>
              </a:gs>
              <a:gs pos="100000">
                <a:schemeClr val="dk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3" name="Arrow: Up 12">
            <a:extLst>
              <a:ext uri="{FF2B5EF4-FFF2-40B4-BE49-F238E27FC236}">
                <a16:creationId xmlns:a16="http://schemas.microsoft.com/office/drawing/2014/main" id="{CFA115AF-668D-40A7-BC97-C4E4ECC0B716}"/>
              </a:ext>
            </a:extLst>
          </p:cNvPr>
          <p:cNvSpPr/>
          <p:nvPr/>
        </p:nvSpPr>
        <p:spPr>
          <a:xfrm>
            <a:off x="6114622" y="3742555"/>
            <a:ext cx="1225690" cy="1884975"/>
          </a:xfrm>
          <a:prstGeom prst="upArrow">
            <a:avLst/>
          </a:prstGeom>
          <a:gradFill flip="none" rotWithShape="1">
            <a:gsLst>
              <a:gs pos="0">
                <a:schemeClr val="dk1">
                  <a:lumMod val="67000"/>
                </a:schemeClr>
              </a:gs>
              <a:gs pos="48000">
                <a:schemeClr val="dk1">
                  <a:lumMod val="97000"/>
                  <a:lumOff val="3000"/>
                </a:schemeClr>
              </a:gs>
              <a:gs pos="100000">
                <a:schemeClr val="dk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9735EF5E-7F55-4A74-93D1-FF9F90D41235}"/>
              </a:ext>
            </a:extLst>
          </p:cNvPr>
          <p:cNvSpPr txBox="1"/>
          <p:nvPr/>
        </p:nvSpPr>
        <p:spPr>
          <a:xfrm>
            <a:off x="3318135" y="4685043"/>
            <a:ext cx="1545296" cy="461665"/>
          </a:xfrm>
          <a:prstGeom prst="rect">
            <a:avLst/>
          </a:prstGeom>
          <a:noFill/>
        </p:spPr>
        <p:txBody>
          <a:bodyPr wrap="square" rtlCol="0">
            <a:spAutoFit/>
          </a:bodyPr>
          <a:lstStyle/>
          <a:p>
            <a:pPr algn="ctr"/>
            <a:r>
              <a:rPr lang="en-US" sz="2400" b="1" dirty="0"/>
              <a:t>Dopamine</a:t>
            </a:r>
          </a:p>
        </p:txBody>
      </p:sp>
      <p:sp>
        <p:nvSpPr>
          <p:cNvPr id="15" name="TextBox 14">
            <a:extLst>
              <a:ext uri="{FF2B5EF4-FFF2-40B4-BE49-F238E27FC236}">
                <a16:creationId xmlns:a16="http://schemas.microsoft.com/office/drawing/2014/main" id="{23A31B16-BC85-4632-AA35-DE2FC7664D24}"/>
              </a:ext>
            </a:extLst>
          </p:cNvPr>
          <p:cNvSpPr txBox="1"/>
          <p:nvPr/>
        </p:nvSpPr>
        <p:spPr>
          <a:xfrm>
            <a:off x="7340312" y="4685043"/>
            <a:ext cx="2769464" cy="461665"/>
          </a:xfrm>
          <a:prstGeom prst="rect">
            <a:avLst/>
          </a:prstGeom>
          <a:noFill/>
        </p:spPr>
        <p:txBody>
          <a:bodyPr wrap="square" rtlCol="0">
            <a:spAutoFit/>
          </a:bodyPr>
          <a:lstStyle/>
          <a:p>
            <a:pPr algn="ctr"/>
            <a:r>
              <a:rPr lang="en-US" sz="2400" b="1" dirty="0"/>
              <a:t>Reward and Craving</a:t>
            </a:r>
          </a:p>
        </p:txBody>
      </p:sp>
    </p:spTree>
    <p:extLst>
      <p:ext uri="{BB962C8B-B14F-4D97-AF65-F5344CB8AC3E}">
        <p14:creationId xmlns:p14="http://schemas.microsoft.com/office/powerpoint/2010/main" val="3428641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Stimulants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5CCC36D3-3CBD-4CD8-B4EA-2C04388C519F}"/>
              </a:ext>
            </a:extLst>
          </p:cNvPr>
          <p:cNvSpPr txBox="1"/>
          <p:nvPr/>
        </p:nvSpPr>
        <p:spPr>
          <a:xfrm rot="20419353">
            <a:off x="2294428" y="3481723"/>
            <a:ext cx="2987040" cy="1323439"/>
          </a:xfrm>
          <a:prstGeom prst="rect">
            <a:avLst/>
          </a:prstGeom>
          <a:noFill/>
        </p:spPr>
        <p:txBody>
          <a:bodyPr wrap="square" rtlCol="0">
            <a:spAutoFit/>
          </a:bodyPr>
          <a:lstStyle/>
          <a:p>
            <a:pPr algn="ctr"/>
            <a:r>
              <a:rPr lang="en-US" sz="4000" b="1" dirty="0">
                <a:solidFill>
                  <a:schemeClr val="accent1">
                    <a:lumMod val="75000"/>
                  </a:schemeClr>
                </a:solidFill>
              </a:rPr>
              <a:t>Euphoric</a:t>
            </a:r>
            <a:r>
              <a:rPr lang="en-US" sz="2800" b="1" dirty="0">
                <a:solidFill>
                  <a:schemeClr val="accent1">
                    <a:lumMod val="75000"/>
                  </a:schemeClr>
                </a:solidFill>
              </a:rPr>
              <a:t> </a:t>
            </a:r>
            <a:r>
              <a:rPr lang="en-US" sz="4000" b="1" dirty="0">
                <a:solidFill>
                  <a:schemeClr val="accent1">
                    <a:lumMod val="75000"/>
                  </a:schemeClr>
                </a:solidFill>
              </a:rPr>
              <a:t>highs</a:t>
            </a:r>
            <a:endParaRPr lang="en-US" sz="2800" b="1" dirty="0">
              <a:solidFill>
                <a:schemeClr val="accent1">
                  <a:lumMod val="75000"/>
                </a:schemeClr>
              </a:solidFill>
            </a:endParaRPr>
          </a:p>
        </p:txBody>
      </p:sp>
      <p:sp>
        <p:nvSpPr>
          <p:cNvPr id="5" name="TextBox 4">
            <a:extLst>
              <a:ext uri="{FF2B5EF4-FFF2-40B4-BE49-F238E27FC236}">
                <a16:creationId xmlns:a16="http://schemas.microsoft.com/office/drawing/2014/main" id="{F2BE2617-7EA3-4383-B31D-266BBA3BAAF8}"/>
              </a:ext>
            </a:extLst>
          </p:cNvPr>
          <p:cNvSpPr txBox="1"/>
          <p:nvPr/>
        </p:nvSpPr>
        <p:spPr>
          <a:xfrm>
            <a:off x="4936190" y="2501371"/>
            <a:ext cx="2987040" cy="646331"/>
          </a:xfrm>
          <a:prstGeom prst="rect">
            <a:avLst/>
          </a:prstGeom>
          <a:noFill/>
        </p:spPr>
        <p:txBody>
          <a:bodyPr wrap="square" rtlCol="0">
            <a:spAutoFit/>
          </a:bodyPr>
          <a:lstStyle/>
          <a:p>
            <a:pPr algn="ctr"/>
            <a:r>
              <a:rPr lang="en-US" sz="3600" b="1" dirty="0">
                <a:solidFill>
                  <a:schemeClr val="accent6">
                    <a:lumMod val="50000"/>
                  </a:schemeClr>
                </a:solidFill>
              </a:rPr>
              <a:t>Nausea</a:t>
            </a:r>
          </a:p>
        </p:txBody>
      </p:sp>
      <p:sp>
        <p:nvSpPr>
          <p:cNvPr id="6" name="TextBox 5">
            <a:extLst>
              <a:ext uri="{FF2B5EF4-FFF2-40B4-BE49-F238E27FC236}">
                <a16:creationId xmlns:a16="http://schemas.microsoft.com/office/drawing/2014/main" id="{5C2CF9B3-ED71-45E9-9536-67B51E8CF4D6}"/>
              </a:ext>
            </a:extLst>
          </p:cNvPr>
          <p:cNvSpPr txBox="1"/>
          <p:nvPr/>
        </p:nvSpPr>
        <p:spPr>
          <a:xfrm>
            <a:off x="5050141" y="5124037"/>
            <a:ext cx="2987040" cy="646331"/>
          </a:xfrm>
          <a:prstGeom prst="rect">
            <a:avLst/>
          </a:prstGeom>
          <a:noFill/>
        </p:spPr>
        <p:txBody>
          <a:bodyPr wrap="square" rtlCol="0">
            <a:spAutoFit/>
          </a:bodyPr>
          <a:lstStyle/>
          <a:p>
            <a:pPr algn="ctr"/>
            <a:r>
              <a:rPr lang="en-US" sz="3600" b="1" dirty="0">
                <a:solidFill>
                  <a:srgbClr val="FF66FF"/>
                </a:solidFill>
              </a:rPr>
              <a:t>Anxiety</a:t>
            </a:r>
          </a:p>
        </p:txBody>
      </p:sp>
      <p:sp>
        <p:nvSpPr>
          <p:cNvPr id="9" name="Arrow: Up 8">
            <a:extLst>
              <a:ext uri="{FF2B5EF4-FFF2-40B4-BE49-F238E27FC236}">
                <a16:creationId xmlns:a16="http://schemas.microsoft.com/office/drawing/2014/main" id="{1A1BEE2E-2C9F-4FF9-97F2-05D316516C7C}"/>
              </a:ext>
            </a:extLst>
          </p:cNvPr>
          <p:cNvSpPr/>
          <p:nvPr/>
        </p:nvSpPr>
        <p:spPr>
          <a:xfrm>
            <a:off x="7600923" y="2015705"/>
            <a:ext cx="872517" cy="1479530"/>
          </a:xfrm>
          <a:prstGeom prst="upArrow">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pic>
        <p:nvPicPr>
          <p:cNvPr id="8" name="Graphic 7" descr="Heart">
            <a:extLst>
              <a:ext uri="{FF2B5EF4-FFF2-40B4-BE49-F238E27FC236}">
                <a16:creationId xmlns:a16="http://schemas.microsoft.com/office/drawing/2014/main" id="{00C01849-AE4C-463D-BC5A-88ACF11EA32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73440" y="2015705"/>
            <a:ext cx="1617664" cy="1617664"/>
          </a:xfrm>
          <a:prstGeom prst="rect">
            <a:avLst/>
          </a:prstGeom>
        </p:spPr>
      </p:pic>
      <p:pic>
        <p:nvPicPr>
          <p:cNvPr id="11" name="Graphic 10" descr="Rocket">
            <a:extLst>
              <a:ext uri="{FF2B5EF4-FFF2-40B4-BE49-F238E27FC236}">
                <a16:creationId xmlns:a16="http://schemas.microsoft.com/office/drawing/2014/main" id="{A8AC12F4-C049-4CEB-91ED-BAB41A033D5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59755" y="4143444"/>
            <a:ext cx="1326951" cy="1326951"/>
          </a:xfrm>
          <a:prstGeom prst="rect">
            <a:avLst/>
          </a:prstGeom>
        </p:spPr>
      </p:pic>
      <p:pic>
        <p:nvPicPr>
          <p:cNvPr id="13" name="Graphic 12" descr="User">
            <a:extLst>
              <a:ext uri="{FF2B5EF4-FFF2-40B4-BE49-F238E27FC236}">
                <a16:creationId xmlns:a16="http://schemas.microsoft.com/office/drawing/2014/main" id="{85F2C157-7EF8-4F8A-98AA-F92F3D705ED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686886" y="4836858"/>
            <a:ext cx="1766467" cy="1766467"/>
          </a:xfrm>
          <a:prstGeom prst="rect">
            <a:avLst/>
          </a:prstGeom>
        </p:spPr>
      </p:pic>
      <p:pic>
        <p:nvPicPr>
          <p:cNvPr id="15" name="Graphic 14" descr="Butterfly">
            <a:extLst>
              <a:ext uri="{FF2B5EF4-FFF2-40B4-BE49-F238E27FC236}">
                <a16:creationId xmlns:a16="http://schemas.microsoft.com/office/drawing/2014/main" id="{CB1F33EA-91D1-47A9-9E37-0A1B929136D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1414381">
            <a:off x="8705736" y="4621092"/>
            <a:ext cx="857054" cy="857054"/>
          </a:xfrm>
          <a:prstGeom prst="rect">
            <a:avLst/>
          </a:prstGeom>
        </p:spPr>
      </p:pic>
    </p:spTree>
    <p:extLst>
      <p:ext uri="{BB962C8B-B14F-4D97-AF65-F5344CB8AC3E}">
        <p14:creationId xmlns:p14="http://schemas.microsoft.com/office/powerpoint/2010/main" val="3455658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Caffeine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Arrow: Up 5">
            <a:extLst>
              <a:ext uri="{FF2B5EF4-FFF2-40B4-BE49-F238E27FC236}">
                <a16:creationId xmlns:a16="http://schemas.microsoft.com/office/drawing/2014/main" id="{B7001CF1-4A06-4C52-8520-EC8C533C5765}"/>
              </a:ext>
            </a:extLst>
          </p:cNvPr>
          <p:cNvSpPr/>
          <p:nvPr/>
        </p:nvSpPr>
        <p:spPr>
          <a:xfrm rot="10800000">
            <a:off x="8210702" y="3128750"/>
            <a:ext cx="1046690" cy="1875439"/>
          </a:xfrm>
          <a:prstGeom prst="upArrow">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1B330830-6383-4291-92F3-4BA38D72760C}"/>
              </a:ext>
            </a:extLst>
          </p:cNvPr>
          <p:cNvSpPr txBox="1"/>
          <p:nvPr/>
        </p:nvSpPr>
        <p:spPr>
          <a:xfrm>
            <a:off x="7706110" y="2518202"/>
            <a:ext cx="2055873" cy="584775"/>
          </a:xfrm>
          <a:prstGeom prst="rect">
            <a:avLst/>
          </a:prstGeom>
          <a:noFill/>
        </p:spPr>
        <p:txBody>
          <a:bodyPr wrap="square" rtlCol="0">
            <a:spAutoFit/>
          </a:bodyPr>
          <a:lstStyle/>
          <a:p>
            <a:pPr algn="ctr"/>
            <a:r>
              <a:rPr lang="en-US" sz="3200" b="1" dirty="0">
                <a:solidFill>
                  <a:schemeClr val="bg2">
                    <a:lumMod val="50000"/>
                  </a:schemeClr>
                </a:solidFill>
              </a:rPr>
              <a:t>Adenosine</a:t>
            </a:r>
            <a:endParaRPr lang="en-US" b="1" dirty="0">
              <a:solidFill>
                <a:schemeClr val="bg2">
                  <a:lumMod val="50000"/>
                </a:schemeClr>
              </a:solidFill>
            </a:endParaRPr>
          </a:p>
        </p:txBody>
      </p:sp>
      <p:sp>
        <p:nvSpPr>
          <p:cNvPr id="5" name="TextBox 4">
            <a:extLst>
              <a:ext uri="{FF2B5EF4-FFF2-40B4-BE49-F238E27FC236}">
                <a16:creationId xmlns:a16="http://schemas.microsoft.com/office/drawing/2014/main" id="{30C5F12D-E504-4AD7-A9C3-C640FAEF790A}"/>
              </a:ext>
            </a:extLst>
          </p:cNvPr>
          <p:cNvSpPr txBox="1"/>
          <p:nvPr/>
        </p:nvSpPr>
        <p:spPr>
          <a:xfrm>
            <a:off x="4967174" y="3224880"/>
            <a:ext cx="2690949" cy="1015663"/>
          </a:xfrm>
          <a:prstGeom prst="rect">
            <a:avLst/>
          </a:prstGeom>
          <a:noFill/>
        </p:spPr>
        <p:txBody>
          <a:bodyPr wrap="square" rtlCol="0">
            <a:spAutoFit/>
          </a:bodyPr>
          <a:lstStyle/>
          <a:p>
            <a:pPr algn="ctr"/>
            <a:r>
              <a:rPr lang="en-US" sz="6000" b="1" dirty="0">
                <a:highlight>
                  <a:srgbClr val="FFFF00"/>
                </a:highlight>
              </a:rPr>
              <a:t>Arousal</a:t>
            </a:r>
            <a:endParaRPr lang="en-US" b="1" dirty="0">
              <a:highlight>
                <a:srgbClr val="FFFF00"/>
              </a:highlight>
            </a:endParaRPr>
          </a:p>
        </p:txBody>
      </p:sp>
      <p:pic>
        <p:nvPicPr>
          <p:cNvPr id="8" name="Graphic 7" descr="Coffee">
            <a:extLst>
              <a:ext uri="{FF2B5EF4-FFF2-40B4-BE49-F238E27FC236}">
                <a16:creationId xmlns:a16="http://schemas.microsoft.com/office/drawing/2014/main" id="{25823557-144C-4D35-AC91-A161E6D56AC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38456" y="2147755"/>
            <a:ext cx="2959474" cy="2959474"/>
          </a:xfrm>
          <a:prstGeom prst="rect">
            <a:avLst/>
          </a:prstGeom>
        </p:spPr>
      </p:pic>
    </p:spTree>
    <p:extLst>
      <p:ext uri="{BB962C8B-B14F-4D97-AF65-F5344CB8AC3E}">
        <p14:creationId xmlns:p14="http://schemas.microsoft.com/office/powerpoint/2010/main" val="3179744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Nicotine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Arrow: Up 5">
            <a:extLst>
              <a:ext uri="{FF2B5EF4-FFF2-40B4-BE49-F238E27FC236}">
                <a16:creationId xmlns:a16="http://schemas.microsoft.com/office/drawing/2014/main" id="{948ECF79-728C-4A30-AAFA-EF3B3F282AD4}"/>
              </a:ext>
            </a:extLst>
          </p:cNvPr>
          <p:cNvSpPr/>
          <p:nvPr/>
        </p:nvSpPr>
        <p:spPr>
          <a:xfrm>
            <a:off x="4681558" y="4387940"/>
            <a:ext cx="872517" cy="1479530"/>
          </a:xfrm>
          <a:prstGeom prst="upArrow">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pic>
        <p:nvPicPr>
          <p:cNvPr id="7" name="Graphic 6" descr="Heart">
            <a:extLst>
              <a:ext uri="{FF2B5EF4-FFF2-40B4-BE49-F238E27FC236}">
                <a16:creationId xmlns:a16="http://schemas.microsoft.com/office/drawing/2014/main" id="{B3696F12-3C38-465F-8928-2661E481FE0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78640" y="2207887"/>
            <a:ext cx="1668222" cy="1668222"/>
          </a:xfrm>
          <a:prstGeom prst="rect">
            <a:avLst/>
          </a:prstGeom>
        </p:spPr>
      </p:pic>
      <p:pic>
        <p:nvPicPr>
          <p:cNvPr id="8" name="Graphic 7" descr="Smoking">
            <a:extLst>
              <a:ext uri="{FF2B5EF4-FFF2-40B4-BE49-F238E27FC236}">
                <a16:creationId xmlns:a16="http://schemas.microsoft.com/office/drawing/2014/main" id="{52ECD2D1-F973-41DE-8D90-C0F8DCF1658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1981810" y="2207887"/>
            <a:ext cx="1668222" cy="1668222"/>
          </a:xfrm>
          <a:prstGeom prst="rect">
            <a:avLst/>
          </a:prstGeom>
        </p:spPr>
      </p:pic>
      <p:sp>
        <p:nvSpPr>
          <p:cNvPr id="3" name="Rectangle 2">
            <a:extLst>
              <a:ext uri="{FF2B5EF4-FFF2-40B4-BE49-F238E27FC236}">
                <a16:creationId xmlns:a16="http://schemas.microsoft.com/office/drawing/2014/main" id="{B92E4619-196F-478E-9FC7-49FCD3741C50}"/>
              </a:ext>
            </a:extLst>
          </p:cNvPr>
          <p:cNvSpPr/>
          <p:nvPr/>
        </p:nvSpPr>
        <p:spPr>
          <a:xfrm>
            <a:off x="5728247" y="2454093"/>
            <a:ext cx="2141440" cy="118947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F90CF77-2F91-4786-BD00-87AD37C75EF9}"/>
              </a:ext>
            </a:extLst>
          </p:cNvPr>
          <p:cNvSpPr/>
          <p:nvPr/>
        </p:nvSpPr>
        <p:spPr>
          <a:xfrm>
            <a:off x="8169373" y="2454093"/>
            <a:ext cx="2141440" cy="1189470"/>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1A76A409-190D-4F36-AA65-67F2917777EB}"/>
              </a:ext>
            </a:extLst>
          </p:cNvPr>
          <p:cNvSpPr txBox="1"/>
          <p:nvPr/>
        </p:nvSpPr>
        <p:spPr>
          <a:xfrm>
            <a:off x="6027933" y="2697231"/>
            <a:ext cx="1542068" cy="584775"/>
          </a:xfrm>
          <a:prstGeom prst="rect">
            <a:avLst/>
          </a:prstGeom>
          <a:noFill/>
        </p:spPr>
        <p:txBody>
          <a:bodyPr wrap="square" rtlCol="0">
            <a:spAutoFit/>
          </a:bodyPr>
          <a:lstStyle/>
          <a:p>
            <a:pPr algn="ctr"/>
            <a:r>
              <a:rPr lang="en-US" sz="3200" b="1" dirty="0">
                <a:solidFill>
                  <a:schemeClr val="bg1">
                    <a:lumMod val="50000"/>
                  </a:schemeClr>
                </a:solidFill>
              </a:rPr>
              <a:t>Stroke</a:t>
            </a:r>
          </a:p>
        </p:txBody>
      </p:sp>
      <p:sp>
        <p:nvSpPr>
          <p:cNvPr id="12" name="TextBox 11">
            <a:extLst>
              <a:ext uri="{FF2B5EF4-FFF2-40B4-BE49-F238E27FC236}">
                <a16:creationId xmlns:a16="http://schemas.microsoft.com/office/drawing/2014/main" id="{64689DB0-ED57-4230-8686-58945D7FD2E7}"/>
              </a:ext>
            </a:extLst>
          </p:cNvPr>
          <p:cNvSpPr txBox="1"/>
          <p:nvPr/>
        </p:nvSpPr>
        <p:spPr>
          <a:xfrm>
            <a:off x="8469059" y="2721452"/>
            <a:ext cx="1542068" cy="584775"/>
          </a:xfrm>
          <a:prstGeom prst="rect">
            <a:avLst/>
          </a:prstGeom>
          <a:noFill/>
        </p:spPr>
        <p:txBody>
          <a:bodyPr wrap="square" rtlCol="0">
            <a:spAutoFit/>
          </a:bodyPr>
          <a:lstStyle/>
          <a:p>
            <a:pPr algn="ctr"/>
            <a:r>
              <a:rPr lang="en-US" sz="3200" b="1" dirty="0">
                <a:solidFill>
                  <a:schemeClr val="bg1"/>
                </a:solidFill>
              </a:rPr>
              <a:t>Cancer</a:t>
            </a:r>
          </a:p>
        </p:txBody>
      </p:sp>
      <p:sp>
        <p:nvSpPr>
          <p:cNvPr id="9" name="TextBox 8">
            <a:extLst>
              <a:ext uri="{FF2B5EF4-FFF2-40B4-BE49-F238E27FC236}">
                <a16:creationId xmlns:a16="http://schemas.microsoft.com/office/drawing/2014/main" id="{A1A4D5B7-CE07-4387-A778-FDB52AC4E6F0}"/>
              </a:ext>
            </a:extLst>
          </p:cNvPr>
          <p:cNvSpPr txBox="1"/>
          <p:nvPr/>
        </p:nvSpPr>
        <p:spPr>
          <a:xfrm>
            <a:off x="5207725" y="4942486"/>
            <a:ext cx="3087162" cy="584775"/>
          </a:xfrm>
          <a:prstGeom prst="rect">
            <a:avLst/>
          </a:prstGeom>
          <a:noFill/>
        </p:spPr>
        <p:txBody>
          <a:bodyPr wrap="square" rtlCol="0">
            <a:spAutoFit/>
          </a:bodyPr>
          <a:lstStyle/>
          <a:p>
            <a:pPr algn="ctr"/>
            <a:r>
              <a:rPr lang="en-US" sz="3200" b="1" dirty="0">
                <a:highlight>
                  <a:srgbClr val="FFFF00"/>
                </a:highlight>
              </a:rPr>
              <a:t>Acetylcholine</a:t>
            </a:r>
            <a:endParaRPr lang="en-US" b="1" dirty="0">
              <a:highlight>
                <a:srgbClr val="FFFF00"/>
              </a:highlight>
            </a:endParaRPr>
          </a:p>
        </p:txBody>
      </p:sp>
    </p:spTree>
    <p:extLst>
      <p:ext uri="{BB962C8B-B14F-4D97-AF65-F5344CB8AC3E}">
        <p14:creationId xmlns:p14="http://schemas.microsoft.com/office/powerpoint/2010/main" val="1525777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Opioids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A81A5A85-42DC-4241-81F9-511983F72C9E}"/>
              </a:ext>
            </a:extLst>
          </p:cNvPr>
          <p:cNvSpPr txBox="1"/>
          <p:nvPr/>
        </p:nvSpPr>
        <p:spPr>
          <a:xfrm>
            <a:off x="1613850" y="2507512"/>
            <a:ext cx="1355774" cy="584775"/>
          </a:xfrm>
          <a:prstGeom prst="rect">
            <a:avLst/>
          </a:prstGeom>
          <a:noFill/>
        </p:spPr>
        <p:txBody>
          <a:bodyPr wrap="square" rtlCol="0">
            <a:spAutoFit/>
          </a:bodyPr>
          <a:lstStyle/>
          <a:p>
            <a:pPr algn="ctr"/>
            <a:r>
              <a:rPr lang="en-US" sz="3200" b="1" dirty="0">
                <a:highlight>
                  <a:srgbClr val="FFFF00"/>
                </a:highlight>
              </a:rPr>
              <a:t>Heroin</a:t>
            </a:r>
          </a:p>
        </p:txBody>
      </p:sp>
      <p:sp>
        <p:nvSpPr>
          <p:cNvPr id="7" name="TextBox 6">
            <a:extLst>
              <a:ext uri="{FF2B5EF4-FFF2-40B4-BE49-F238E27FC236}">
                <a16:creationId xmlns:a16="http://schemas.microsoft.com/office/drawing/2014/main" id="{E83044CB-2D8B-426D-A462-963A6F54DCCC}"/>
              </a:ext>
            </a:extLst>
          </p:cNvPr>
          <p:cNvSpPr txBox="1"/>
          <p:nvPr/>
        </p:nvSpPr>
        <p:spPr>
          <a:xfrm>
            <a:off x="3614604" y="2478788"/>
            <a:ext cx="1904552" cy="584775"/>
          </a:xfrm>
          <a:prstGeom prst="rect">
            <a:avLst/>
          </a:prstGeom>
          <a:noFill/>
        </p:spPr>
        <p:txBody>
          <a:bodyPr wrap="square" rtlCol="0">
            <a:spAutoFit/>
          </a:bodyPr>
          <a:lstStyle/>
          <a:p>
            <a:pPr algn="ctr"/>
            <a:r>
              <a:rPr lang="en-US" sz="3200" b="1" dirty="0">
                <a:highlight>
                  <a:srgbClr val="FFFF00"/>
                </a:highlight>
              </a:rPr>
              <a:t>Morphine</a:t>
            </a:r>
          </a:p>
        </p:txBody>
      </p:sp>
      <p:sp>
        <p:nvSpPr>
          <p:cNvPr id="8" name="TextBox 7">
            <a:extLst>
              <a:ext uri="{FF2B5EF4-FFF2-40B4-BE49-F238E27FC236}">
                <a16:creationId xmlns:a16="http://schemas.microsoft.com/office/drawing/2014/main" id="{AB4A97D5-462A-4380-A822-ABC087015925}"/>
              </a:ext>
            </a:extLst>
          </p:cNvPr>
          <p:cNvSpPr txBox="1"/>
          <p:nvPr/>
        </p:nvSpPr>
        <p:spPr>
          <a:xfrm>
            <a:off x="6164136" y="2490501"/>
            <a:ext cx="2187384" cy="584775"/>
          </a:xfrm>
          <a:prstGeom prst="rect">
            <a:avLst/>
          </a:prstGeom>
          <a:noFill/>
        </p:spPr>
        <p:txBody>
          <a:bodyPr wrap="square" rtlCol="0">
            <a:spAutoFit/>
          </a:bodyPr>
          <a:lstStyle/>
          <a:p>
            <a:pPr algn="ctr"/>
            <a:r>
              <a:rPr lang="en-US" sz="3200" b="1" dirty="0">
                <a:highlight>
                  <a:srgbClr val="FFFF00"/>
                </a:highlight>
              </a:rPr>
              <a:t>Methadone</a:t>
            </a:r>
          </a:p>
        </p:txBody>
      </p:sp>
      <p:sp>
        <p:nvSpPr>
          <p:cNvPr id="10" name="TextBox 9">
            <a:extLst>
              <a:ext uri="{FF2B5EF4-FFF2-40B4-BE49-F238E27FC236}">
                <a16:creationId xmlns:a16="http://schemas.microsoft.com/office/drawing/2014/main" id="{340CDA3D-B6DA-4B93-8FCD-52F5A8FDB0E3}"/>
              </a:ext>
            </a:extLst>
          </p:cNvPr>
          <p:cNvSpPr txBox="1"/>
          <p:nvPr/>
        </p:nvSpPr>
        <p:spPr>
          <a:xfrm>
            <a:off x="8996500" y="2507512"/>
            <a:ext cx="1581181" cy="584775"/>
          </a:xfrm>
          <a:prstGeom prst="rect">
            <a:avLst/>
          </a:prstGeom>
          <a:noFill/>
        </p:spPr>
        <p:txBody>
          <a:bodyPr wrap="square" rtlCol="0">
            <a:spAutoFit/>
          </a:bodyPr>
          <a:lstStyle/>
          <a:p>
            <a:pPr algn="ctr"/>
            <a:r>
              <a:rPr lang="en-US" sz="3200" b="1" dirty="0">
                <a:highlight>
                  <a:srgbClr val="FFFF00"/>
                </a:highlight>
              </a:rPr>
              <a:t>Codeine</a:t>
            </a:r>
          </a:p>
        </p:txBody>
      </p:sp>
      <p:sp>
        <p:nvSpPr>
          <p:cNvPr id="11" name="Arrow: Up 10">
            <a:extLst>
              <a:ext uri="{FF2B5EF4-FFF2-40B4-BE49-F238E27FC236}">
                <a16:creationId xmlns:a16="http://schemas.microsoft.com/office/drawing/2014/main" id="{4481275F-4DD7-4F34-A1C8-49E0440DD5B9}"/>
              </a:ext>
            </a:extLst>
          </p:cNvPr>
          <p:cNvSpPr/>
          <p:nvPr/>
        </p:nvSpPr>
        <p:spPr>
          <a:xfrm rot="19416999">
            <a:off x="8144504" y="2885271"/>
            <a:ext cx="195027" cy="2790093"/>
          </a:xfrm>
          <a:prstGeom prst="upArrow">
            <a:avLst>
              <a:gd name="adj1" fmla="val 50000"/>
              <a:gd name="adj2" fmla="val 127817"/>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2" name="Arrow: Up 11">
            <a:extLst>
              <a:ext uri="{FF2B5EF4-FFF2-40B4-BE49-F238E27FC236}">
                <a16:creationId xmlns:a16="http://schemas.microsoft.com/office/drawing/2014/main" id="{ECAEF4EA-91D4-4AFC-9CD9-0FC42ECC26D5}"/>
              </a:ext>
            </a:extLst>
          </p:cNvPr>
          <p:cNvSpPr/>
          <p:nvPr/>
        </p:nvSpPr>
        <p:spPr>
          <a:xfrm rot="10800000">
            <a:off x="3246613" y="3981736"/>
            <a:ext cx="872517" cy="1479530"/>
          </a:xfrm>
          <a:prstGeom prst="upArrow">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0B48BD96-9AF5-40C1-9728-30365E1DF685}"/>
              </a:ext>
            </a:extLst>
          </p:cNvPr>
          <p:cNvSpPr/>
          <p:nvPr/>
        </p:nvSpPr>
        <p:spPr>
          <a:xfrm>
            <a:off x="4302036" y="4093040"/>
            <a:ext cx="1550126" cy="984056"/>
          </a:xfrm>
          <a:prstGeom prst="rect">
            <a:avLst/>
          </a:prstGeom>
          <a:solidFill>
            <a:schemeClr val="bg2">
              <a:lumMod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82FD5C9-F777-4002-B89B-437186288C44}"/>
              </a:ext>
            </a:extLst>
          </p:cNvPr>
          <p:cNvSpPr txBox="1"/>
          <p:nvPr/>
        </p:nvSpPr>
        <p:spPr>
          <a:xfrm>
            <a:off x="4415247" y="4261902"/>
            <a:ext cx="1323703" cy="646331"/>
          </a:xfrm>
          <a:prstGeom prst="rect">
            <a:avLst/>
          </a:prstGeom>
          <a:noFill/>
        </p:spPr>
        <p:txBody>
          <a:bodyPr wrap="square" rtlCol="0">
            <a:spAutoFit/>
          </a:bodyPr>
          <a:lstStyle/>
          <a:p>
            <a:pPr algn="ctr"/>
            <a:r>
              <a:rPr lang="en-US" sz="3600" b="1" dirty="0">
                <a:solidFill>
                  <a:srgbClr val="FFFF00"/>
                </a:solidFill>
              </a:rPr>
              <a:t>PAIN</a:t>
            </a:r>
            <a:endParaRPr lang="en-US" b="1" dirty="0">
              <a:solidFill>
                <a:srgbClr val="FFFF00"/>
              </a:solidFill>
            </a:endParaRPr>
          </a:p>
        </p:txBody>
      </p:sp>
    </p:spTree>
    <p:extLst>
      <p:ext uri="{BB962C8B-B14F-4D97-AF65-F5344CB8AC3E}">
        <p14:creationId xmlns:p14="http://schemas.microsoft.com/office/powerpoint/2010/main" val="1361943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Hallucinogens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882EF28C-6153-4409-8E54-F01C9F15ED4F}"/>
              </a:ext>
            </a:extLst>
          </p:cNvPr>
          <p:cNvSpPr txBox="1"/>
          <p:nvPr/>
        </p:nvSpPr>
        <p:spPr>
          <a:xfrm>
            <a:off x="6339840" y="1530449"/>
            <a:ext cx="3535680" cy="4832092"/>
          </a:xfrm>
          <a:prstGeom prst="rect">
            <a:avLst/>
          </a:prstGeom>
          <a:noFill/>
        </p:spPr>
        <p:txBody>
          <a:bodyPr wrap="square" rtlCol="0">
            <a:spAutoFit/>
          </a:bodyPr>
          <a:lstStyle/>
          <a:p>
            <a:pPr algn="ctr"/>
            <a:r>
              <a:rPr lang="en-US" sz="2800" b="1" dirty="0">
                <a:highlight>
                  <a:srgbClr val="FFFF00"/>
                </a:highlight>
              </a:rPr>
              <a:t>Serotonin</a:t>
            </a:r>
          </a:p>
          <a:p>
            <a:pPr algn="ctr"/>
            <a:endParaRPr lang="en-US" sz="2800" b="1" dirty="0">
              <a:highlight>
                <a:srgbClr val="FFFF00"/>
              </a:highlight>
            </a:endParaRPr>
          </a:p>
          <a:p>
            <a:pPr algn="ctr"/>
            <a:r>
              <a:rPr lang="en-US" sz="2800" b="1" dirty="0">
                <a:highlight>
                  <a:srgbClr val="FFFF00"/>
                </a:highlight>
              </a:rPr>
              <a:t>Mescaline</a:t>
            </a:r>
          </a:p>
          <a:p>
            <a:pPr algn="ctr"/>
            <a:endParaRPr lang="en-US" sz="2800" b="1" dirty="0">
              <a:highlight>
                <a:srgbClr val="FFFF00"/>
              </a:highlight>
            </a:endParaRPr>
          </a:p>
          <a:p>
            <a:pPr algn="ctr"/>
            <a:r>
              <a:rPr lang="en-US" sz="2800" b="1" dirty="0">
                <a:highlight>
                  <a:srgbClr val="FFFF00"/>
                </a:highlight>
              </a:rPr>
              <a:t>LSD</a:t>
            </a:r>
          </a:p>
          <a:p>
            <a:pPr algn="ctr"/>
            <a:endParaRPr lang="en-US" sz="2800" b="1" dirty="0">
              <a:highlight>
                <a:srgbClr val="FFFF00"/>
              </a:highlight>
            </a:endParaRPr>
          </a:p>
          <a:p>
            <a:pPr algn="ctr"/>
            <a:r>
              <a:rPr lang="en-US" sz="2800" b="1" dirty="0">
                <a:highlight>
                  <a:srgbClr val="FFFF00"/>
                </a:highlight>
              </a:rPr>
              <a:t>Glutamate</a:t>
            </a:r>
          </a:p>
          <a:p>
            <a:pPr algn="ctr"/>
            <a:endParaRPr lang="en-US" sz="2800" b="1" dirty="0">
              <a:highlight>
                <a:srgbClr val="FFFF00"/>
              </a:highlight>
            </a:endParaRPr>
          </a:p>
          <a:p>
            <a:pPr algn="ctr"/>
            <a:r>
              <a:rPr lang="en-US" sz="2800" b="1" dirty="0">
                <a:highlight>
                  <a:srgbClr val="FFFF00"/>
                </a:highlight>
              </a:rPr>
              <a:t>PCP</a:t>
            </a:r>
          </a:p>
          <a:p>
            <a:pPr algn="ctr"/>
            <a:endParaRPr lang="en-US" sz="2800" b="1" dirty="0">
              <a:highlight>
                <a:srgbClr val="FFFF00"/>
              </a:highlight>
            </a:endParaRPr>
          </a:p>
          <a:p>
            <a:pPr algn="ctr"/>
            <a:r>
              <a:rPr lang="en-US" sz="2800" b="1" dirty="0">
                <a:highlight>
                  <a:srgbClr val="FFFF00"/>
                </a:highlight>
              </a:rPr>
              <a:t>Ketamine</a:t>
            </a:r>
          </a:p>
        </p:txBody>
      </p:sp>
      <p:pic>
        <p:nvPicPr>
          <p:cNvPr id="6" name="Graphic 5" descr="Ladybug">
            <a:extLst>
              <a:ext uri="{FF2B5EF4-FFF2-40B4-BE49-F238E27FC236}">
                <a16:creationId xmlns:a16="http://schemas.microsoft.com/office/drawing/2014/main" id="{5094C3CB-B25D-44D4-8DDA-B37EC92AE4A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375591">
            <a:off x="4966474" y="2107720"/>
            <a:ext cx="1419720" cy="1419720"/>
          </a:xfrm>
          <a:prstGeom prst="rect">
            <a:avLst/>
          </a:prstGeom>
        </p:spPr>
      </p:pic>
      <p:pic>
        <p:nvPicPr>
          <p:cNvPr id="8" name="Graphic 7" descr="Male profile">
            <a:extLst>
              <a:ext uri="{FF2B5EF4-FFF2-40B4-BE49-F238E27FC236}">
                <a16:creationId xmlns:a16="http://schemas.microsoft.com/office/drawing/2014/main" id="{16244B4B-D22D-427C-8F52-AA31A01CAFA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563611" y="3075124"/>
            <a:ext cx="1419720" cy="1419720"/>
          </a:xfrm>
          <a:prstGeom prst="rect">
            <a:avLst/>
          </a:prstGeom>
        </p:spPr>
      </p:pic>
      <p:pic>
        <p:nvPicPr>
          <p:cNvPr id="10" name="Graphic 9" descr="Fish">
            <a:extLst>
              <a:ext uri="{FF2B5EF4-FFF2-40B4-BE49-F238E27FC236}">
                <a16:creationId xmlns:a16="http://schemas.microsoft.com/office/drawing/2014/main" id="{D72EAA73-2ED9-4E73-A883-DF89091FB6F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20112652">
            <a:off x="2042050" y="4363227"/>
            <a:ext cx="1419720" cy="1419720"/>
          </a:xfrm>
          <a:prstGeom prst="rect">
            <a:avLst/>
          </a:prstGeom>
        </p:spPr>
      </p:pic>
      <p:pic>
        <p:nvPicPr>
          <p:cNvPr id="12" name="Graphic 11" descr="Drama">
            <a:extLst>
              <a:ext uri="{FF2B5EF4-FFF2-40B4-BE49-F238E27FC236}">
                <a16:creationId xmlns:a16="http://schemas.microsoft.com/office/drawing/2014/main" id="{E60AEE45-9C68-4256-84CB-A762045678D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H="1">
            <a:off x="4983331" y="4752388"/>
            <a:ext cx="1419720" cy="1419720"/>
          </a:xfrm>
          <a:prstGeom prst="rect">
            <a:avLst/>
          </a:prstGeom>
        </p:spPr>
      </p:pic>
      <p:pic>
        <p:nvPicPr>
          <p:cNvPr id="14" name="Graphic 13" descr="Eyes">
            <a:extLst>
              <a:ext uri="{FF2B5EF4-FFF2-40B4-BE49-F238E27FC236}">
                <a16:creationId xmlns:a16="http://schemas.microsoft.com/office/drawing/2014/main" id="{ABAA98AB-024C-4C3C-A8F4-8B9D17E7557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351999" y="1284983"/>
            <a:ext cx="1419720" cy="1419720"/>
          </a:xfrm>
          <a:prstGeom prst="rect">
            <a:avLst/>
          </a:prstGeom>
        </p:spPr>
      </p:pic>
    </p:spTree>
    <p:extLst>
      <p:ext uri="{BB962C8B-B14F-4D97-AF65-F5344CB8AC3E}">
        <p14:creationId xmlns:p14="http://schemas.microsoft.com/office/powerpoint/2010/main" val="31447504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Substance Use Disorder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losed book">
            <a:extLst>
              <a:ext uri="{FF2B5EF4-FFF2-40B4-BE49-F238E27FC236}">
                <a16:creationId xmlns:a16="http://schemas.microsoft.com/office/drawing/2014/main" id="{D35375F4-D40D-4EFC-9C35-AC2A4ADEFA8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1149510">
            <a:off x="2122931" y="2671896"/>
            <a:ext cx="1606956" cy="1606956"/>
          </a:xfrm>
          <a:prstGeom prst="rect">
            <a:avLst/>
          </a:prstGeom>
        </p:spPr>
      </p:pic>
      <p:pic>
        <p:nvPicPr>
          <p:cNvPr id="7" name="Graphic 6" descr="Brain">
            <a:extLst>
              <a:ext uri="{FF2B5EF4-FFF2-40B4-BE49-F238E27FC236}">
                <a16:creationId xmlns:a16="http://schemas.microsoft.com/office/drawing/2014/main" id="{6F06F13F-0388-4C5B-B6C1-3766D70B449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624720" y="2736616"/>
            <a:ext cx="1606956" cy="1606956"/>
          </a:xfrm>
          <a:prstGeom prst="rect">
            <a:avLst/>
          </a:prstGeom>
        </p:spPr>
      </p:pic>
      <p:pic>
        <p:nvPicPr>
          <p:cNvPr id="9" name="Graphic 8" descr="Smoking">
            <a:extLst>
              <a:ext uri="{FF2B5EF4-FFF2-40B4-BE49-F238E27FC236}">
                <a16:creationId xmlns:a16="http://schemas.microsoft.com/office/drawing/2014/main" id="{854D8673-8F77-4093-BDBA-6377AD6180B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526429" flipH="1">
            <a:off x="8631256" y="2736616"/>
            <a:ext cx="1606956" cy="1606956"/>
          </a:xfrm>
          <a:prstGeom prst="rect">
            <a:avLst/>
          </a:prstGeom>
        </p:spPr>
      </p:pic>
      <p:pic>
        <p:nvPicPr>
          <p:cNvPr id="11" name="Graphic 10" descr="Beer">
            <a:extLst>
              <a:ext uri="{FF2B5EF4-FFF2-40B4-BE49-F238E27FC236}">
                <a16:creationId xmlns:a16="http://schemas.microsoft.com/office/drawing/2014/main" id="{9BA034EB-927C-4F55-98D2-5C64B95A6F4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024300" y="2736616"/>
            <a:ext cx="1606956" cy="1606956"/>
          </a:xfrm>
          <a:prstGeom prst="rect">
            <a:avLst/>
          </a:prstGeom>
        </p:spPr>
      </p:pic>
      <p:sp>
        <p:nvSpPr>
          <p:cNvPr id="12" name="TextBox 11">
            <a:extLst>
              <a:ext uri="{FF2B5EF4-FFF2-40B4-BE49-F238E27FC236}">
                <a16:creationId xmlns:a16="http://schemas.microsoft.com/office/drawing/2014/main" id="{BA8BC5A6-DAAE-434E-992B-BC3EECCA07EB}"/>
              </a:ext>
            </a:extLst>
          </p:cNvPr>
          <p:cNvSpPr txBox="1"/>
          <p:nvPr/>
        </p:nvSpPr>
        <p:spPr>
          <a:xfrm rot="21149510">
            <a:off x="2671833" y="3521015"/>
            <a:ext cx="722812" cy="369332"/>
          </a:xfrm>
          <a:prstGeom prst="rect">
            <a:avLst/>
          </a:prstGeom>
          <a:noFill/>
        </p:spPr>
        <p:txBody>
          <a:bodyPr wrap="square" rtlCol="0">
            <a:spAutoFit/>
          </a:bodyPr>
          <a:lstStyle/>
          <a:p>
            <a:pPr algn="ctr"/>
            <a:r>
              <a:rPr lang="en-US" b="1" dirty="0"/>
              <a:t>DSM</a:t>
            </a:r>
          </a:p>
        </p:txBody>
      </p:sp>
      <p:sp>
        <p:nvSpPr>
          <p:cNvPr id="13" name="TextBox 12">
            <a:extLst>
              <a:ext uri="{FF2B5EF4-FFF2-40B4-BE49-F238E27FC236}">
                <a16:creationId xmlns:a16="http://schemas.microsoft.com/office/drawing/2014/main" id="{0683CF54-6824-43C4-9674-FB62CB5CAE35}"/>
              </a:ext>
            </a:extLst>
          </p:cNvPr>
          <p:cNvSpPr txBox="1"/>
          <p:nvPr/>
        </p:nvSpPr>
        <p:spPr>
          <a:xfrm>
            <a:off x="6953706" y="2274265"/>
            <a:ext cx="3213463" cy="461665"/>
          </a:xfrm>
          <a:prstGeom prst="rect">
            <a:avLst/>
          </a:prstGeom>
          <a:noFill/>
        </p:spPr>
        <p:txBody>
          <a:bodyPr wrap="square" rtlCol="0">
            <a:spAutoFit/>
          </a:bodyPr>
          <a:lstStyle/>
          <a:p>
            <a:pPr algn="ctr"/>
            <a:r>
              <a:rPr lang="en-US" sz="2400" b="1" dirty="0">
                <a:highlight>
                  <a:srgbClr val="FFFF00"/>
                </a:highlight>
              </a:rPr>
              <a:t>Addictive Disorders</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Criteria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9FFCBC7A-1B07-46CD-AA81-19253F2EAD2E}"/>
              </a:ext>
            </a:extLst>
          </p:cNvPr>
          <p:cNvSpPr txBox="1"/>
          <p:nvPr/>
        </p:nvSpPr>
        <p:spPr>
          <a:xfrm>
            <a:off x="1881187" y="2046514"/>
            <a:ext cx="8429626" cy="3108543"/>
          </a:xfrm>
          <a:prstGeom prst="rect">
            <a:avLst/>
          </a:prstGeom>
          <a:noFill/>
        </p:spPr>
        <p:txBody>
          <a:bodyPr wrap="square" rtlCol="0">
            <a:spAutoFit/>
          </a:bodyPr>
          <a:lstStyle/>
          <a:p>
            <a:pPr algn="ctr"/>
            <a:r>
              <a:rPr lang="en-US" sz="2800" dirty="0">
                <a:highlight>
                  <a:srgbClr val="FFFF00"/>
                </a:highlight>
              </a:rPr>
              <a:t>Uses more than intended</a:t>
            </a:r>
          </a:p>
          <a:p>
            <a:pPr algn="ctr"/>
            <a:endParaRPr lang="en-US" sz="2800" dirty="0">
              <a:highlight>
                <a:srgbClr val="FFFF00"/>
              </a:highlight>
            </a:endParaRPr>
          </a:p>
          <a:p>
            <a:pPr algn="ctr"/>
            <a:r>
              <a:rPr lang="en-US" sz="2800" dirty="0">
                <a:highlight>
                  <a:srgbClr val="FFFF00"/>
                </a:highlight>
              </a:rPr>
              <a:t>Continues use despite negative consequences</a:t>
            </a:r>
          </a:p>
          <a:p>
            <a:pPr algn="ctr"/>
            <a:endParaRPr lang="en-US" sz="2800" dirty="0">
              <a:highlight>
                <a:srgbClr val="FFFF00"/>
              </a:highlight>
            </a:endParaRPr>
          </a:p>
          <a:p>
            <a:pPr algn="ctr"/>
            <a:r>
              <a:rPr lang="en-US" sz="2800" dirty="0">
                <a:highlight>
                  <a:srgbClr val="FFFF00"/>
                </a:highlight>
              </a:rPr>
              <a:t>Compulsive patterns of use</a:t>
            </a:r>
          </a:p>
          <a:p>
            <a:pPr algn="ctr"/>
            <a:endParaRPr lang="en-US" sz="2800" dirty="0">
              <a:highlight>
                <a:srgbClr val="FFFF00"/>
              </a:highlight>
            </a:endParaRPr>
          </a:p>
          <a:p>
            <a:pPr algn="ctr"/>
            <a:r>
              <a:rPr lang="en-US" sz="2800" dirty="0">
                <a:highlight>
                  <a:srgbClr val="FFFF00"/>
                </a:highlight>
              </a:rPr>
              <a:t>Physical and psychological dependence</a:t>
            </a:r>
          </a:p>
        </p:txBody>
      </p:sp>
      <p:sp>
        <p:nvSpPr>
          <p:cNvPr id="5" name="Arrow: Up 4">
            <a:extLst>
              <a:ext uri="{FF2B5EF4-FFF2-40B4-BE49-F238E27FC236}">
                <a16:creationId xmlns:a16="http://schemas.microsoft.com/office/drawing/2014/main" id="{B95629B6-3980-4CF7-A76D-1FC2B61F3174}"/>
              </a:ext>
            </a:extLst>
          </p:cNvPr>
          <p:cNvSpPr/>
          <p:nvPr/>
        </p:nvSpPr>
        <p:spPr>
          <a:xfrm>
            <a:off x="8040212" y="1836238"/>
            <a:ext cx="566191" cy="829421"/>
          </a:xfrm>
          <a:prstGeom prst="up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pic>
        <p:nvPicPr>
          <p:cNvPr id="7" name="Graphic 6" descr="Crying face with no fill">
            <a:extLst>
              <a:ext uri="{FF2B5EF4-FFF2-40B4-BE49-F238E27FC236}">
                <a16:creationId xmlns:a16="http://schemas.microsoft.com/office/drawing/2014/main" id="{34C2A32A-1E8E-4D21-B699-25E7710C0E8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67394" y="2686385"/>
            <a:ext cx="914400" cy="914400"/>
          </a:xfrm>
          <a:prstGeom prst="rect">
            <a:avLst/>
          </a:prstGeom>
        </p:spPr>
      </p:pic>
      <p:pic>
        <p:nvPicPr>
          <p:cNvPr id="9" name="Graphic 8" descr="Angry face with no fill">
            <a:extLst>
              <a:ext uri="{FF2B5EF4-FFF2-40B4-BE49-F238E27FC236}">
                <a16:creationId xmlns:a16="http://schemas.microsoft.com/office/drawing/2014/main" id="{42C4F13E-2B0D-4B69-A6B4-1CB9676C506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49203" y="3534672"/>
            <a:ext cx="914400" cy="914400"/>
          </a:xfrm>
          <a:prstGeom prst="rect">
            <a:avLst/>
          </a:prstGeom>
        </p:spPr>
      </p:pic>
      <p:pic>
        <p:nvPicPr>
          <p:cNvPr id="11" name="Graphic 10" descr="Brain in head">
            <a:extLst>
              <a:ext uri="{FF2B5EF4-FFF2-40B4-BE49-F238E27FC236}">
                <a16:creationId xmlns:a16="http://schemas.microsoft.com/office/drawing/2014/main" id="{7F17E5B1-9F2F-49BA-BD5E-CA8585B076E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053008" y="4430206"/>
            <a:ext cx="914400" cy="914400"/>
          </a:xfrm>
          <a:prstGeom prst="rect">
            <a:avLst/>
          </a:prstGeom>
        </p:spPr>
      </p:pic>
      <p:pic>
        <p:nvPicPr>
          <p:cNvPr id="13" name="Graphic 12" descr="Walk">
            <a:extLst>
              <a:ext uri="{FF2B5EF4-FFF2-40B4-BE49-F238E27FC236}">
                <a16:creationId xmlns:a16="http://schemas.microsoft.com/office/drawing/2014/main" id="{99525AC4-F3F3-4E83-9FC5-02BD667F4D0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224594" y="4430206"/>
            <a:ext cx="914400" cy="914400"/>
          </a:xfrm>
          <a:prstGeom prst="rect">
            <a:avLst/>
          </a:prstGeom>
        </p:spPr>
      </p:pic>
    </p:spTree>
    <p:extLst>
      <p:ext uri="{BB962C8B-B14F-4D97-AF65-F5344CB8AC3E}">
        <p14:creationId xmlns:p14="http://schemas.microsoft.com/office/powerpoint/2010/main" val="3294293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Dependence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Brain in head">
            <a:extLst>
              <a:ext uri="{FF2B5EF4-FFF2-40B4-BE49-F238E27FC236}">
                <a16:creationId xmlns:a16="http://schemas.microsoft.com/office/drawing/2014/main" id="{7E58DEF1-C239-44EB-B46A-2A434E76110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44344" y="1926045"/>
            <a:ext cx="3671109" cy="3671109"/>
          </a:xfrm>
          <a:prstGeom prst="rect">
            <a:avLst/>
          </a:prstGeom>
        </p:spPr>
      </p:pic>
      <p:pic>
        <p:nvPicPr>
          <p:cNvPr id="7" name="Graphic 6" descr="Walk">
            <a:extLst>
              <a:ext uri="{FF2B5EF4-FFF2-40B4-BE49-F238E27FC236}">
                <a16:creationId xmlns:a16="http://schemas.microsoft.com/office/drawing/2014/main" id="{146E0A1A-CC5B-47EA-B349-7720474FB60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76548" y="1926045"/>
            <a:ext cx="3671109" cy="3671109"/>
          </a:xfrm>
          <a:prstGeom prst="rect">
            <a:avLst/>
          </a:prstGeom>
        </p:spPr>
      </p:pic>
    </p:spTree>
    <p:extLst>
      <p:ext uri="{BB962C8B-B14F-4D97-AF65-F5344CB8AC3E}">
        <p14:creationId xmlns:p14="http://schemas.microsoft.com/office/powerpoint/2010/main" val="3832761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Tolerance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Arrow: Up 5">
            <a:extLst>
              <a:ext uri="{FF2B5EF4-FFF2-40B4-BE49-F238E27FC236}">
                <a16:creationId xmlns:a16="http://schemas.microsoft.com/office/drawing/2014/main" id="{0A3295C1-E464-4383-B48C-42ED06941873}"/>
              </a:ext>
            </a:extLst>
          </p:cNvPr>
          <p:cNvSpPr/>
          <p:nvPr/>
        </p:nvSpPr>
        <p:spPr>
          <a:xfrm>
            <a:off x="3889400" y="2841170"/>
            <a:ext cx="816387" cy="921491"/>
          </a:xfrm>
          <a:prstGeom prst="upArrow">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7" name="Arrow: Up 6">
            <a:extLst>
              <a:ext uri="{FF2B5EF4-FFF2-40B4-BE49-F238E27FC236}">
                <a16:creationId xmlns:a16="http://schemas.microsoft.com/office/drawing/2014/main" id="{F8FEFFF3-6C32-4A38-B116-6FFD094977F1}"/>
              </a:ext>
            </a:extLst>
          </p:cNvPr>
          <p:cNvSpPr/>
          <p:nvPr/>
        </p:nvSpPr>
        <p:spPr>
          <a:xfrm>
            <a:off x="4788603" y="2586446"/>
            <a:ext cx="816387" cy="1194891"/>
          </a:xfrm>
          <a:prstGeom prst="upArrow">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8" name="Arrow: Up 7">
            <a:extLst>
              <a:ext uri="{FF2B5EF4-FFF2-40B4-BE49-F238E27FC236}">
                <a16:creationId xmlns:a16="http://schemas.microsoft.com/office/drawing/2014/main" id="{2180178D-D9DD-445F-9EE6-64CF5668F56A}"/>
              </a:ext>
            </a:extLst>
          </p:cNvPr>
          <p:cNvSpPr/>
          <p:nvPr/>
        </p:nvSpPr>
        <p:spPr>
          <a:xfrm>
            <a:off x="5687806" y="2360823"/>
            <a:ext cx="816387" cy="1433627"/>
          </a:xfrm>
          <a:prstGeom prst="upArrow">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9" name="Arrow: Up 8">
            <a:extLst>
              <a:ext uri="{FF2B5EF4-FFF2-40B4-BE49-F238E27FC236}">
                <a16:creationId xmlns:a16="http://schemas.microsoft.com/office/drawing/2014/main" id="{6CF754FB-9CF4-43A6-9801-BBADC8727ABE}"/>
              </a:ext>
            </a:extLst>
          </p:cNvPr>
          <p:cNvSpPr/>
          <p:nvPr/>
        </p:nvSpPr>
        <p:spPr>
          <a:xfrm>
            <a:off x="6587009" y="2133601"/>
            <a:ext cx="816387" cy="1673726"/>
          </a:xfrm>
          <a:prstGeom prst="upArrow">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0" name="Arrow: Up 9">
            <a:extLst>
              <a:ext uri="{FF2B5EF4-FFF2-40B4-BE49-F238E27FC236}">
                <a16:creationId xmlns:a16="http://schemas.microsoft.com/office/drawing/2014/main" id="{65172710-30D4-4BA9-A7E1-BFBCAF320837}"/>
              </a:ext>
            </a:extLst>
          </p:cNvPr>
          <p:cNvSpPr/>
          <p:nvPr/>
        </p:nvSpPr>
        <p:spPr>
          <a:xfrm>
            <a:off x="7466708" y="1904414"/>
            <a:ext cx="816387" cy="1924663"/>
          </a:xfrm>
          <a:prstGeom prst="upArrow">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3F11490E-490E-4D24-9A9D-A8A17E5FAC56}"/>
              </a:ext>
            </a:extLst>
          </p:cNvPr>
          <p:cNvSpPr/>
          <p:nvPr/>
        </p:nvSpPr>
        <p:spPr>
          <a:xfrm>
            <a:off x="2360022" y="3892799"/>
            <a:ext cx="7471954"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BA7F7199-A6FA-41BF-ABBB-3BA1747C8525}"/>
              </a:ext>
            </a:extLst>
          </p:cNvPr>
          <p:cNvSpPr txBox="1"/>
          <p:nvPr/>
        </p:nvSpPr>
        <p:spPr>
          <a:xfrm>
            <a:off x="5192528" y="4054283"/>
            <a:ext cx="1802674" cy="369332"/>
          </a:xfrm>
          <a:prstGeom prst="rect">
            <a:avLst/>
          </a:prstGeom>
          <a:noFill/>
        </p:spPr>
        <p:txBody>
          <a:bodyPr wrap="square" rtlCol="0">
            <a:spAutoFit/>
          </a:bodyPr>
          <a:lstStyle/>
          <a:p>
            <a:pPr algn="ctr"/>
            <a:r>
              <a:rPr lang="en-US" b="1" dirty="0">
                <a:solidFill>
                  <a:schemeClr val="accent1">
                    <a:lumMod val="75000"/>
                  </a:schemeClr>
                </a:solidFill>
              </a:rPr>
              <a:t>time</a:t>
            </a:r>
          </a:p>
        </p:txBody>
      </p:sp>
      <p:sp>
        <p:nvSpPr>
          <p:cNvPr id="11" name="TextBox 10">
            <a:extLst>
              <a:ext uri="{FF2B5EF4-FFF2-40B4-BE49-F238E27FC236}">
                <a16:creationId xmlns:a16="http://schemas.microsoft.com/office/drawing/2014/main" id="{564F878A-5366-4F33-BBA6-1AFB887E6CE4}"/>
              </a:ext>
            </a:extLst>
          </p:cNvPr>
          <p:cNvSpPr txBox="1"/>
          <p:nvPr/>
        </p:nvSpPr>
        <p:spPr>
          <a:xfrm rot="21061409">
            <a:off x="7136204" y="4991674"/>
            <a:ext cx="2671312" cy="523220"/>
          </a:xfrm>
          <a:prstGeom prst="rect">
            <a:avLst/>
          </a:prstGeom>
          <a:noFill/>
        </p:spPr>
        <p:txBody>
          <a:bodyPr wrap="square" rtlCol="0">
            <a:spAutoFit/>
          </a:bodyPr>
          <a:lstStyle/>
          <a:p>
            <a:pPr algn="ctr"/>
            <a:r>
              <a:rPr lang="en-US" sz="2800" b="1" dirty="0">
                <a:highlight>
                  <a:srgbClr val="FFFF00"/>
                </a:highlight>
              </a:rPr>
              <a:t>Adaptation</a:t>
            </a:r>
            <a:endParaRPr lang="en-US" b="1" dirty="0">
              <a:highlight>
                <a:srgbClr val="FFFF00"/>
              </a:highlight>
            </a:endParaRPr>
          </a:p>
        </p:txBody>
      </p:sp>
    </p:spTree>
    <p:extLst>
      <p:ext uri="{BB962C8B-B14F-4D97-AF65-F5344CB8AC3E}">
        <p14:creationId xmlns:p14="http://schemas.microsoft.com/office/powerpoint/2010/main" val="1525688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Withdrawal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Tea">
            <a:extLst>
              <a:ext uri="{FF2B5EF4-FFF2-40B4-BE49-F238E27FC236}">
                <a16:creationId xmlns:a16="http://schemas.microsoft.com/office/drawing/2014/main" id="{196346BD-1464-4EA0-8A9D-B49A44F1E0B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42818" y="2370908"/>
            <a:ext cx="2756263" cy="2756263"/>
          </a:xfrm>
          <a:prstGeom prst="rect">
            <a:avLst/>
          </a:prstGeom>
        </p:spPr>
      </p:pic>
      <p:pic>
        <p:nvPicPr>
          <p:cNvPr id="7" name="Graphic 6" descr="Worried face with no fill">
            <a:extLst>
              <a:ext uri="{FF2B5EF4-FFF2-40B4-BE49-F238E27FC236}">
                <a16:creationId xmlns:a16="http://schemas.microsoft.com/office/drawing/2014/main" id="{7BBAF2CE-F0D0-44A6-8594-0C4A516F64A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992921" y="2370908"/>
            <a:ext cx="2756263" cy="2756263"/>
          </a:xfrm>
          <a:prstGeom prst="rect">
            <a:avLst/>
          </a:prstGeom>
        </p:spPr>
      </p:pic>
    </p:spTree>
    <p:extLst>
      <p:ext uri="{BB962C8B-B14F-4D97-AF65-F5344CB8AC3E}">
        <p14:creationId xmlns:p14="http://schemas.microsoft.com/office/powerpoint/2010/main" val="1375254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Drugs and Drug Categories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F9BE3A06-CFF7-4D50-8B12-D9C2DCB178C0}"/>
              </a:ext>
            </a:extLst>
          </p:cNvPr>
          <p:cNvSpPr txBox="1"/>
          <p:nvPr/>
        </p:nvSpPr>
        <p:spPr>
          <a:xfrm>
            <a:off x="2586446" y="2535261"/>
            <a:ext cx="2159725" cy="646331"/>
          </a:xfrm>
          <a:prstGeom prst="rect">
            <a:avLst/>
          </a:prstGeom>
          <a:noFill/>
        </p:spPr>
        <p:txBody>
          <a:bodyPr wrap="square" rtlCol="0">
            <a:spAutoFit/>
          </a:bodyPr>
          <a:lstStyle/>
          <a:p>
            <a:pPr algn="ctr"/>
            <a:r>
              <a:rPr lang="en-US" sz="3600" b="1" dirty="0">
                <a:highlight>
                  <a:srgbClr val="FFFF00"/>
                </a:highlight>
              </a:rPr>
              <a:t>AGONISTS</a:t>
            </a:r>
          </a:p>
        </p:txBody>
      </p:sp>
      <p:sp>
        <p:nvSpPr>
          <p:cNvPr id="7" name="TextBox 6">
            <a:extLst>
              <a:ext uri="{FF2B5EF4-FFF2-40B4-BE49-F238E27FC236}">
                <a16:creationId xmlns:a16="http://schemas.microsoft.com/office/drawing/2014/main" id="{F5D954AC-AAFA-411B-978B-BB154FF53C23}"/>
              </a:ext>
            </a:extLst>
          </p:cNvPr>
          <p:cNvSpPr txBox="1"/>
          <p:nvPr/>
        </p:nvSpPr>
        <p:spPr>
          <a:xfrm>
            <a:off x="6640285" y="2535262"/>
            <a:ext cx="2965269" cy="646331"/>
          </a:xfrm>
          <a:prstGeom prst="rect">
            <a:avLst/>
          </a:prstGeom>
          <a:noFill/>
        </p:spPr>
        <p:txBody>
          <a:bodyPr wrap="square" rtlCol="0">
            <a:spAutoFit/>
          </a:bodyPr>
          <a:lstStyle/>
          <a:p>
            <a:pPr algn="ctr"/>
            <a:r>
              <a:rPr lang="en-US" sz="3600" b="1" dirty="0">
                <a:highlight>
                  <a:srgbClr val="FFFF00"/>
                </a:highlight>
              </a:rPr>
              <a:t>ANTAGONISTS</a:t>
            </a:r>
          </a:p>
        </p:txBody>
      </p:sp>
      <p:sp>
        <p:nvSpPr>
          <p:cNvPr id="8" name="Arrow: Up 7">
            <a:extLst>
              <a:ext uri="{FF2B5EF4-FFF2-40B4-BE49-F238E27FC236}">
                <a16:creationId xmlns:a16="http://schemas.microsoft.com/office/drawing/2014/main" id="{DA938914-87FB-492B-A1E7-806095D002C2}"/>
              </a:ext>
            </a:extLst>
          </p:cNvPr>
          <p:cNvSpPr/>
          <p:nvPr/>
        </p:nvSpPr>
        <p:spPr>
          <a:xfrm>
            <a:off x="3083388" y="3429000"/>
            <a:ext cx="1165840" cy="2092233"/>
          </a:xfrm>
          <a:prstGeom prst="upArrow">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9" name="Arrow: Up 8">
            <a:extLst>
              <a:ext uri="{FF2B5EF4-FFF2-40B4-BE49-F238E27FC236}">
                <a16:creationId xmlns:a16="http://schemas.microsoft.com/office/drawing/2014/main" id="{F8D5521F-DE17-41A4-BC2D-46E3C81E71F5}"/>
              </a:ext>
            </a:extLst>
          </p:cNvPr>
          <p:cNvSpPr/>
          <p:nvPr/>
        </p:nvSpPr>
        <p:spPr>
          <a:xfrm rot="10800000">
            <a:off x="7539999" y="3428999"/>
            <a:ext cx="1165840" cy="2092233"/>
          </a:xfrm>
          <a:prstGeom prst="upArrow">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31A39EBD-DF7A-49EC-9583-2375D7735AC3}"/>
              </a:ext>
            </a:extLst>
          </p:cNvPr>
          <p:cNvSpPr txBox="1"/>
          <p:nvPr/>
        </p:nvSpPr>
        <p:spPr>
          <a:xfrm>
            <a:off x="3331027" y="4720046"/>
            <a:ext cx="670561" cy="523220"/>
          </a:xfrm>
          <a:prstGeom prst="rect">
            <a:avLst/>
          </a:prstGeom>
          <a:noFill/>
        </p:spPr>
        <p:txBody>
          <a:bodyPr wrap="square" rtlCol="0">
            <a:spAutoFit/>
          </a:bodyPr>
          <a:lstStyle/>
          <a:p>
            <a:pPr algn="ctr"/>
            <a:r>
              <a:rPr lang="en-US" sz="2800" b="1" dirty="0"/>
              <a:t>NT</a:t>
            </a:r>
            <a:endParaRPr lang="en-US" sz="2000" b="1" dirty="0"/>
          </a:p>
        </p:txBody>
      </p:sp>
      <p:sp>
        <p:nvSpPr>
          <p:cNvPr id="11" name="TextBox 10">
            <a:extLst>
              <a:ext uri="{FF2B5EF4-FFF2-40B4-BE49-F238E27FC236}">
                <a16:creationId xmlns:a16="http://schemas.microsoft.com/office/drawing/2014/main" id="{29C3033F-D28F-4DA6-85EF-FC1C255D441C}"/>
              </a:ext>
            </a:extLst>
          </p:cNvPr>
          <p:cNvSpPr txBox="1"/>
          <p:nvPr/>
        </p:nvSpPr>
        <p:spPr>
          <a:xfrm>
            <a:off x="7787638" y="3705498"/>
            <a:ext cx="670561" cy="523220"/>
          </a:xfrm>
          <a:prstGeom prst="rect">
            <a:avLst/>
          </a:prstGeom>
          <a:noFill/>
        </p:spPr>
        <p:txBody>
          <a:bodyPr wrap="square" rtlCol="0">
            <a:spAutoFit/>
          </a:bodyPr>
          <a:lstStyle/>
          <a:p>
            <a:pPr algn="ctr"/>
            <a:r>
              <a:rPr lang="en-US" sz="2800" b="1" dirty="0"/>
              <a:t>NT</a:t>
            </a:r>
            <a:endParaRPr lang="en-US" sz="2000" b="1" dirty="0"/>
          </a:p>
        </p:txBody>
      </p:sp>
    </p:spTree>
    <p:extLst>
      <p:ext uri="{BB962C8B-B14F-4D97-AF65-F5344CB8AC3E}">
        <p14:creationId xmlns:p14="http://schemas.microsoft.com/office/powerpoint/2010/main" val="929252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Depressants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6744FA83-9B57-46A5-BD87-418E7B76477F}"/>
              </a:ext>
            </a:extLst>
          </p:cNvPr>
          <p:cNvSpPr txBox="1"/>
          <p:nvPr/>
        </p:nvSpPr>
        <p:spPr>
          <a:xfrm>
            <a:off x="4328160" y="2350219"/>
            <a:ext cx="3535680" cy="2554545"/>
          </a:xfrm>
          <a:prstGeom prst="rect">
            <a:avLst/>
          </a:prstGeom>
          <a:noFill/>
        </p:spPr>
        <p:txBody>
          <a:bodyPr wrap="square" rtlCol="0">
            <a:spAutoFit/>
          </a:bodyPr>
          <a:lstStyle/>
          <a:p>
            <a:pPr algn="ctr"/>
            <a:r>
              <a:rPr lang="en-US" sz="3200" b="1" dirty="0">
                <a:highlight>
                  <a:srgbClr val="FFFF00"/>
                </a:highlight>
              </a:rPr>
              <a:t>Ethanol</a:t>
            </a:r>
          </a:p>
          <a:p>
            <a:pPr algn="ctr"/>
            <a:endParaRPr lang="en-US" sz="3200" b="1" dirty="0">
              <a:highlight>
                <a:srgbClr val="FFFF00"/>
              </a:highlight>
            </a:endParaRPr>
          </a:p>
          <a:p>
            <a:pPr algn="ctr"/>
            <a:r>
              <a:rPr lang="en-US" sz="3200" b="1" dirty="0">
                <a:highlight>
                  <a:srgbClr val="FFFF00"/>
                </a:highlight>
              </a:rPr>
              <a:t>Barbiturates</a:t>
            </a:r>
          </a:p>
          <a:p>
            <a:pPr algn="ctr"/>
            <a:endParaRPr lang="en-US" sz="3200" b="1" dirty="0">
              <a:highlight>
                <a:srgbClr val="FFFF00"/>
              </a:highlight>
            </a:endParaRPr>
          </a:p>
          <a:p>
            <a:pPr algn="ctr"/>
            <a:r>
              <a:rPr lang="en-US" sz="3200" b="1" dirty="0">
                <a:highlight>
                  <a:srgbClr val="FFFF00"/>
                </a:highlight>
              </a:rPr>
              <a:t>Benzodiazepines</a:t>
            </a:r>
          </a:p>
        </p:txBody>
      </p:sp>
      <p:pic>
        <p:nvPicPr>
          <p:cNvPr id="8" name="Graphic 7" descr="Brain">
            <a:extLst>
              <a:ext uri="{FF2B5EF4-FFF2-40B4-BE49-F238E27FC236}">
                <a16:creationId xmlns:a16="http://schemas.microsoft.com/office/drawing/2014/main" id="{66F9DEB1-EB51-4862-B4BD-20D04740EC9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46909" y="2625522"/>
            <a:ext cx="1606956" cy="1606956"/>
          </a:xfrm>
          <a:prstGeom prst="rect">
            <a:avLst/>
          </a:prstGeom>
        </p:spPr>
      </p:pic>
      <p:pic>
        <p:nvPicPr>
          <p:cNvPr id="9" name="Graphic 8" descr="Beer">
            <a:extLst>
              <a:ext uri="{FF2B5EF4-FFF2-40B4-BE49-F238E27FC236}">
                <a16:creationId xmlns:a16="http://schemas.microsoft.com/office/drawing/2014/main" id="{4EB59B7C-79CE-4951-9340-9607125DFAD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930416" y="2578548"/>
            <a:ext cx="1606956" cy="1606956"/>
          </a:xfrm>
          <a:prstGeom prst="rect">
            <a:avLst/>
          </a:prstGeom>
        </p:spPr>
      </p:pic>
      <p:pic>
        <p:nvPicPr>
          <p:cNvPr id="6" name="Graphic 5" descr="Wine">
            <a:extLst>
              <a:ext uri="{FF2B5EF4-FFF2-40B4-BE49-F238E27FC236}">
                <a16:creationId xmlns:a16="http://schemas.microsoft.com/office/drawing/2014/main" id="{C7B2BD2D-A5FE-41BB-91BF-624CEF43600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715246" y="1975516"/>
            <a:ext cx="1606955" cy="1606955"/>
          </a:xfrm>
          <a:prstGeom prst="rect">
            <a:avLst/>
          </a:prstGeom>
        </p:spPr>
      </p:pic>
      <p:sp>
        <p:nvSpPr>
          <p:cNvPr id="12" name="Arrow: Up 11">
            <a:extLst>
              <a:ext uri="{FF2B5EF4-FFF2-40B4-BE49-F238E27FC236}">
                <a16:creationId xmlns:a16="http://schemas.microsoft.com/office/drawing/2014/main" id="{28A294E8-015E-46A6-8B6F-EB91711526A3}"/>
              </a:ext>
            </a:extLst>
          </p:cNvPr>
          <p:cNvSpPr/>
          <p:nvPr/>
        </p:nvSpPr>
        <p:spPr>
          <a:xfrm rot="10800000">
            <a:off x="1881188" y="3596569"/>
            <a:ext cx="816387" cy="1194891"/>
          </a:xfrm>
          <a:prstGeom prst="upArrow">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05073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Ethanol / Alcohol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05CC19A4-1A57-4BFE-A88A-3CDD581D4696}"/>
              </a:ext>
            </a:extLst>
          </p:cNvPr>
          <p:cNvSpPr txBox="1"/>
          <p:nvPr/>
        </p:nvSpPr>
        <p:spPr>
          <a:xfrm>
            <a:off x="2467028" y="2597196"/>
            <a:ext cx="2651761" cy="523220"/>
          </a:xfrm>
          <a:prstGeom prst="rect">
            <a:avLst/>
          </a:prstGeom>
          <a:noFill/>
        </p:spPr>
        <p:txBody>
          <a:bodyPr wrap="square" rtlCol="0">
            <a:spAutoFit/>
          </a:bodyPr>
          <a:lstStyle/>
          <a:p>
            <a:pPr algn="ctr"/>
            <a:r>
              <a:rPr lang="en-US" sz="2800" b="1" dirty="0">
                <a:highlight>
                  <a:srgbClr val="FFFF00"/>
                </a:highlight>
              </a:rPr>
              <a:t>Low Doses</a:t>
            </a:r>
          </a:p>
        </p:txBody>
      </p:sp>
      <p:sp>
        <p:nvSpPr>
          <p:cNvPr id="7" name="TextBox 6">
            <a:extLst>
              <a:ext uri="{FF2B5EF4-FFF2-40B4-BE49-F238E27FC236}">
                <a16:creationId xmlns:a16="http://schemas.microsoft.com/office/drawing/2014/main" id="{0316B829-F976-4738-8CDE-66DD55762E54}"/>
              </a:ext>
            </a:extLst>
          </p:cNvPr>
          <p:cNvSpPr txBox="1"/>
          <p:nvPr/>
        </p:nvSpPr>
        <p:spPr>
          <a:xfrm>
            <a:off x="7073212" y="2597196"/>
            <a:ext cx="2651761" cy="523220"/>
          </a:xfrm>
          <a:prstGeom prst="rect">
            <a:avLst/>
          </a:prstGeom>
          <a:noFill/>
        </p:spPr>
        <p:txBody>
          <a:bodyPr wrap="square" rtlCol="0">
            <a:spAutoFit/>
          </a:bodyPr>
          <a:lstStyle/>
          <a:p>
            <a:pPr algn="ctr"/>
            <a:r>
              <a:rPr lang="en-US" sz="2800" b="1" dirty="0">
                <a:highlight>
                  <a:srgbClr val="FFFF00"/>
                </a:highlight>
              </a:rPr>
              <a:t>Excessive Doses</a:t>
            </a:r>
          </a:p>
        </p:txBody>
      </p:sp>
      <p:pic>
        <p:nvPicPr>
          <p:cNvPr id="6" name="Graphic 5" descr="Clock">
            <a:extLst>
              <a:ext uri="{FF2B5EF4-FFF2-40B4-BE49-F238E27FC236}">
                <a16:creationId xmlns:a16="http://schemas.microsoft.com/office/drawing/2014/main" id="{5D4BF6C9-53B8-4FCD-A6A6-14F03EFE689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69949" y="3348124"/>
            <a:ext cx="1422959" cy="1422959"/>
          </a:xfrm>
          <a:prstGeom prst="rect">
            <a:avLst/>
          </a:prstGeom>
        </p:spPr>
      </p:pic>
      <p:pic>
        <p:nvPicPr>
          <p:cNvPr id="9" name="Graphic 8" descr="Worried face with no fill">
            <a:extLst>
              <a:ext uri="{FF2B5EF4-FFF2-40B4-BE49-F238E27FC236}">
                <a16:creationId xmlns:a16="http://schemas.microsoft.com/office/drawing/2014/main" id="{9067BFF1-B59D-402A-AC7D-049ECAEBD77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05644" y="3329547"/>
            <a:ext cx="1422959" cy="1422959"/>
          </a:xfrm>
          <a:prstGeom prst="rect">
            <a:avLst/>
          </a:prstGeom>
        </p:spPr>
      </p:pic>
      <p:pic>
        <p:nvPicPr>
          <p:cNvPr id="11" name="Graphic 10" descr="Male profile">
            <a:extLst>
              <a:ext uri="{FF2B5EF4-FFF2-40B4-BE49-F238E27FC236}">
                <a16:creationId xmlns:a16="http://schemas.microsoft.com/office/drawing/2014/main" id="{773EA446-90D7-4AFA-835A-AE56C5FE74D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421808" y="4805690"/>
            <a:ext cx="1422959" cy="1422959"/>
          </a:xfrm>
          <a:prstGeom prst="rect">
            <a:avLst/>
          </a:prstGeom>
        </p:spPr>
      </p:pic>
      <p:pic>
        <p:nvPicPr>
          <p:cNvPr id="13" name="Graphic 12" descr="Smart Phone">
            <a:extLst>
              <a:ext uri="{FF2B5EF4-FFF2-40B4-BE49-F238E27FC236}">
                <a16:creationId xmlns:a16="http://schemas.microsoft.com/office/drawing/2014/main" id="{2B98C672-87C0-4088-A94C-B8B3127B720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1100054">
            <a:off x="3058531" y="4830365"/>
            <a:ext cx="1200276" cy="1200276"/>
          </a:xfrm>
          <a:prstGeom prst="rect">
            <a:avLst/>
          </a:prstGeom>
        </p:spPr>
      </p:pic>
      <p:pic>
        <p:nvPicPr>
          <p:cNvPr id="15" name="Graphic 14" descr="Sleep">
            <a:extLst>
              <a:ext uri="{FF2B5EF4-FFF2-40B4-BE49-F238E27FC236}">
                <a16:creationId xmlns:a16="http://schemas.microsoft.com/office/drawing/2014/main" id="{F68167A3-D0F2-4007-BD52-E233163AEDE7}"/>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944110" y="3970828"/>
            <a:ext cx="1422959" cy="1422959"/>
          </a:xfrm>
          <a:prstGeom prst="rect">
            <a:avLst/>
          </a:prstGeom>
        </p:spPr>
      </p:pic>
      <p:sp>
        <p:nvSpPr>
          <p:cNvPr id="16" name="Thought Bubble: Cloud 15">
            <a:extLst>
              <a:ext uri="{FF2B5EF4-FFF2-40B4-BE49-F238E27FC236}">
                <a16:creationId xmlns:a16="http://schemas.microsoft.com/office/drawing/2014/main" id="{2E628870-8510-4EEC-B013-5079E030676E}"/>
              </a:ext>
            </a:extLst>
          </p:cNvPr>
          <p:cNvSpPr/>
          <p:nvPr/>
        </p:nvSpPr>
        <p:spPr>
          <a:xfrm>
            <a:off x="9599333" y="3817526"/>
            <a:ext cx="1422959" cy="1073124"/>
          </a:xfrm>
          <a:prstGeom prst="cloudCallout">
            <a:avLst>
              <a:gd name="adj1" fmla="val -59389"/>
              <a:gd name="adj2" fmla="val 65746"/>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17" name="TextBox 16">
            <a:extLst>
              <a:ext uri="{FF2B5EF4-FFF2-40B4-BE49-F238E27FC236}">
                <a16:creationId xmlns:a16="http://schemas.microsoft.com/office/drawing/2014/main" id="{68EE8C01-2CA5-4583-B3C2-1D1C49BE09C0}"/>
              </a:ext>
            </a:extLst>
          </p:cNvPr>
          <p:cNvSpPr txBox="1"/>
          <p:nvPr/>
        </p:nvSpPr>
        <p:spPr>
          <a:xfrm>
            <a:off x="10040846" y="3994950"/>
            <a:ext cx="539931" cy="646331"/>
          </a:xfrm>
          <a:prstGeom prst="rect">
            <a:avLst/>
          </a:prstGeom>
          <a:noFill/>
        </p:spPr>
        <p:txBody>
          <a:bodyPr wrap="square" rtlCol="0">
            <a:spAutoFit/>
          </a:bodyPr>
          <a:lstStyle/>
          <a:p>
            <a:pPr algn="ctr"/>
            <a:r>
              <a:rPr lang="en-US" sz="3600" dirty="0">
                <a:solidFill>
                  <a:schemeClr val="accent1">
                    <a:lumMod val="75000"/>
                  </a:schemeClr>
                </a:solidFill>
              </a:rPr>
              <a:t>?</a:t>
            </a:r>
            <a:endParaRPr lang="en-US" dirty="0">
              <a:solidFill>
                <a:schemeClr val="accent1">
                  <a:lumMod val="75000"/>
                </a:schemeClr>
              </a:solidFill>
            </a:endParaRPr>
          </a:p>
        </p:txBody>
      </p:sp>
      <p:sp>
        <p:nvSpPr>
          <p:cNvPr id="18" name="TextBox 17">
            <a:extLst>
              <a:ext uri="{FF2B5EF4-FFF2-40B4-BE49-F238E27FC236}">
                <a16:creationId xmlns:a16="http://schemas.microsoft.com/office/drawing/2014/main" id="{6B2CACF4-D920-4F2B-8E67-3364C66137CD}"/>
              </a:ext>
            </a:extLst>
          </p:cNvPr>
          <p:cNvSpPr txBox="1"/>
          <p:nvPr/>
        </p:nvSpPr>
        <p:spPr>
          <a:xfrm>
            <a:off x="6443976" y="3509969"/>
            <a:ext cx="792480" cy="400110"/>
          </a:xfrm>
          <a:prstGeom prst="rect">
            <a:avLst/>
          </a:prstGeom>
          <a:noFill/>
        </p:spPr>
        <p:txBody>
          <a:bodyPr wrap="square" rtlCol="0">
            <a:spAutoFit/>
          </a:bodyPr>
          <a:lstStyle/>
          <a:p>
            <a:pPr algn="ctr"/>
            <a:r>
              <a:rPr lang="en-US" sz="2000" dirty="0"/>
              <a:t>Z</a:t>
            </a:r>
            <a:endParaRPr lang="en-US" sz="1600" dirty="0"/>
          </a:p>
        </p:txBody>
      </p:sp>
      <p:sp>
        <p:nvSpPr>
          <p:cNvPr id="21" name="TextBox 20">
            <a:extLst>
              <a:ext uri="{FF2B5EF4-FFF2-40B4-BE49-F238E27FC236}">
                <a16:creationId xmlns:a16="http://schemas.microsoft.com/office/drawing/2014/main" id="{D6EAE83B-ED73-4048-8450-F88EF386826E}"/>
              </a:ext>
            </a:extLst>
          </p:cNvPr>
          <p:cNvSpPr txBox="1"/>
          <p:nvPr/>
        </p:nvSpPr>
        <p:spPr>
          <a:xfrm>
            <a:off x="6604801" y="3770773"/>
            <a:ext cx="792480" cy="400110"/>
          </a:xfrm>
          <a:prstGeom prst="rect">
            <a:avLst/>
          </a:prstGeom>
          <a:noFill/>
        </p:spPr>
        <p:txBody>
          <a:bodyPr wrap="square" rtlCol="0">
            <a:spAutoFit/>
          </a:bodyPr>
          <a:lstStyle/>
          <a:p>
            <a:pPr algn="ctr"/>
            <a:r>
              <a:rPr lang="en-US" sz="2000" dirty="0"/>
              <a:t>Z</a:t>
            </a:r>
            <a:endParaRPr lang="en-US" sz="1600" dirty="0"/>
          </a:p>
        </p:txBody>
      </p:sp>
      <p:sp>
        <p:nvSpPr>
          <p:cNvPr id="22" name="TextBox 21">
            <a:extLst>
              <a:ext uri="{FF2B5EF4-FFF2-40B4-BE49-F238E27FC236}">
                <a16:creationId xmlns:a16="http://schemas.microsoft.com/office/drawing/2014/main" id="{5E51E240-B7E9-4CEA-9D13-282EC0C30845}"/>
              </a:ext>
            </a:extLst>
          </p:cNvPr>
          <p:cNvSpPr txBox="1"/>
          <p:nvPr/>
        </p:nvSpPr>
        <p:spPr>
          <a:xfrm>
            <a:off x="6765626" y="4055915"/>
            <a:ext cx="792480" cy="400110"/>
          </a:xfrm>
          <a:prstGeom prst="rect">
            <a:avLst/>
          </a:prstGeom>
          <a:noFill/>
        </p:spPr>
        <p:txBody>
          <a:bodyPr wrap="square" rtlCol="0">
            <a:spAutoFit/>
          </a:bodyPr>
          <a:lstStyle/>
          <a:p>
            <a:pPr algn="ctr"/>
            <a:r>
              <a:rPr lang="en-US" sz="2000" dirty="0"/>
              <a:t>Z</a:t>
            </a:r>
            <a:endParaRPr lang="en-US" sz="1600" dirty="0"/>
          </a:p>
        </p:txBody>
      </p:sp>
      <p:sp>
        <p:nvSpPr>
          <p:cNvPr id="23" name="Arrow: Up 22">
            <a:extLst>
              <a:ext uri="{FF2B5EF4-FFF2-40B4-BE49-F238E27FC236}">
                <a16:creationId xmlns:a16="http://schemas.microsoft.com/office/drawing/2014/main" id="{15447806-9156-4B15-8404-F4B00BB02F6F}"/>
              </a:ext>
            </a:extLst>
          </p:cNvPr>
          <p:cNvSpPr/>
          <p:nvPr/>
        </p:nvSpPr>
        <p:spPr>
          <a:xfrm rot="10800000">
            <a:off x="1645786" y="3509969"/>
            <a:ext cx="816387" cy="1194891"/>
          </a:xfrm>
          <a:prstGeom prst="upArrow">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544225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TotalTime>
  <Words>737</Words>
  <Application>Microsoft Office PowerPoint</Application>
  <PresentationFormat>Widescreen</PresentationFormat>
  <Paragraphs>118</Paragraphs>
  <Slides>16</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16</vt:i4>
      </vt:variant>
    </vt:vector>
  </HeadingPairs>
  <TitlesOfParts>
    <vt:vector size="22"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18</cp:revision>
  <dcterms:created xsi:type="dcterms:W3CDTF">2017-06-16T13:06:21Z</dcterms:created>
  <dcterms:modified xsi:type="dcterms:W3CDTF">2019-05-15T19:57:43Z</dcterms:modified>
</cp:coreProperties>
</file>