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notesMasterIdLst>
    <p:notesMasterId r:id="rId11"/>
  </p:notesMasterIdLst>
  <p:sldIdLst>
    <p:sldId id="256" r:id="rId3"/>
    <p:sldId id="257" r:id="rId4"/>
    <p:sldId id="280" r:id="rId5"/>
    <p:sldId id="281" r:id="rId6"/>
    <p:sldId id="282" r:id="rId7"/>
    <p:sldId id="283" r:id="rId8"/>
    <p:sldId id="284" r:id="rId9"/>
    <p:sldId id="27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80141" autoAdjust="0"/>
  </p:normalViewPr>
  <p:slideViewPr>
    <p:cSldViewPr snapToGrid="0">
      <p:cViewPr varScale="1">
        <p:scale>
          <a:sx n="53" d="100"/>
          <a:sy n="53" d="100"/>
        </p:scale>
        <p:origin x="1176" y="52"/>
      </p:cViewPr>
      <p:guideLst/>
    </p:cSldViewPr>
  </p:slideViewPr>
  <p:outlineViewPr>
    <p:cViewPr>
      <p:scale>
        <a:sx n="33" d="100"/>
        <a:sy n="33" d="100"/>
      </p:scale>
      <p:origin x="0" y="0"/>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21B881C-58E5-4F4B-943B-28E7364246DC}" type="datetimeFigureOut">
              <a:rPr lang="en-US" smtClean="0"/>
              <a:t>5/15/2019</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6917F3B-4B1B-458C-AB13-495AB128F40F}" type="slidenum">
              <a:rPr lang="en-US" smtClean="0"/>
              <a:t>‹#›</a:t>
            </a:fld>
            <a:endParaRPr lang="en-US" dirty="0"/>
          </a:p>
        </p:txBody>
      </p:sp>
    </p:spTree>
    <p:extLst>
      <p:ext uri="{BB962C8B-B14F-4D97-AF65-F5344CB8AC3E}">
        <p14:creationId xmlns:p14="http://schemas.microsoft.com/office/powerpoint/2010/main" val="15476578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States of consciousness can vary from fully awake to fully asleep and various stages in between.  Here we consider hypnosis and meditation.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1</a:t>
            </a:fld>
            <a:endParaRPr lang="en-US" dirty="0"/>
          </a:p>
        </p:txBody>
      </p:sp>
    </p:spTree>
    <p:extLst>
      <p:ext uri="{BB962C8B-B14F-4D97-AF65-F5344CB8AC3E}">
        <p14:creationId xmlns:p14="http://schemas.microsoft.com/office/powerpoint/2010/main" val="325308719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Hypnosis is a state of extreme self-focus and attention where minimal attention is given to outside stimuli.  Hypnosis has been used in a variety of ways, such as to alter people’s thoughts and perceptions, to help with memory, and to provide therapeutic assistance.  Contrary to popular belief, people undergoing hypnosis usually have memories of the experience and have control over their behaviors.  </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2</a:t>
            </a:fld>
            <a:endParaRPr lang="en-US" dirty="0"/>
          </a:p>
        </p:txBody>
      </p:sp>
    </p:spTree>
    <p:extLst>
      <p:ext uri="{BB962C8B-B14F-4D97-AF65-F5344CB8AC3E}">
        <p14:creationId xmlns:p14="http://schemas.microsoft.com/office/powerpoint/2010/main" val="21918021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four components that appear necessary to induce hypnosis are: focusing on one thing, being comfortable, being open to the therapist and the experience, and using imagination.</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3</a:t>
            </a:fld>
            <a:endParaRPr lang="en-US" dirty="0"/>
          </a:p>
        </p:txBody>
      </p:sp>
    </p:spTree>
    <p:extLst>
      <p:ext uri="{BB962C8B-B14F-4D97-AF65-F5344CB8AC3E}">
        <p14:creationId xmlns:p14="http://schemas.microsoft.com/office/powerpoint/2010/main" val="40839684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Hypnosis has been shown to be at least somewhat effective for pain management, depression and anxiety, smoking cessation and weight loss.</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4</a:t>
            </a:fld>
            <a:endParaRPr lang="en-US" dirty="0"/>
          </a:p>
        </p:txBody>
      </p:sp>
    </p:spTree>
    <p:extLst>
      <p:ext uri="{BB962C8B-B14F-4D97-AF65-F5344CB8AC3E}">
        <p14:creationId xmlns:p14="http://schemas.microsoft.com/office/powerpoint/2010/main" val="38363390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How does hypnosis work? There are two different theories that attempt to answer this question.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Dissociation theory states that hypnosis is a disassociated state of consciousness, pulling the person’s attention elsewhere which would be beneficial in cases of pain management.</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The other theory is the social-cognitive theory that suggests people are performing the social role of a hypnotized person.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5</a:t>
            </a:fld>
            <a:endParaRPr lang="en-US" dirty="0"/>
          </a:p>
        </p:txBody>
      </p:sp>
    </p:spTree>
    <p:extLst>
      <p:ext uri="{BB962C8B-B14F-4D97-AF65-F5344CB8AC3E}">
        <p14:creationId xmlns:p14="http://schemas.microsoft.com/office/powerpoint/2010/main" val="2389562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On the other hand, meditation is another form of altered consciousness which involves the act of focusing on a single target, such as the breath or a repeated sound to increase awareness in the moment.</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6</a:t>
            </a:fld>
            <a:endParaRPr lang="en-US" dirty="0"/>
          </a:p>
        </p:txBody>
      </p:sp>
    </p:spTree>
    <p:extLst>
      <p:ext uri="{BB962C8B-B14F-4D97-AF65-F5344CB8AC3E}">
        <p14:creationId xmlns:p14="http://schemas.microsoft.com/office/powerpoint/2010/main" val="113018858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Meditation can be performed alone in which a person clears his or her mind to achieve relaxation and focus.  Health benefits of meditation include reductions in temper, depression, and stress, as well as increases in relaxation and clarity.</a:t>
            </a:r>
          </a:p>
          <a:p>
            <a:endParaRPr lang="en-US" dirty="0"/>
          </a:p>
        </p:txBody>
      </p:sp>
      <p:sp>
        <p:nvSpPr>
          <p:cNvPr id="4" name="Slide Number Placeholder 3"/>
          <p:cNvSpPr>
            <a:spLocks noGrp="1"/>
          </p:cNvSpPr>
          <p:nvPr>
            <p:ph type="sldNum" sz="quarter" idx="5"/>
          </p:nvPr>
        </p:nvSpPr>
        <p:spPr/>
        <p:txBody>
          <a:bodyPr/>
          <a:lstStyle/>
          <a:p>
            <a:fld id="{76917F3B-4B1B-458C-AB13-495AB128F40F}" type="slidenum">
              <a:rPr lang="en-US" smtClean="0"/>
              <a:t>7</a:t>
            </a:fld>
            <a:endParaRPr lang="en-US" dirty="0"/>
          </a:p>
        </p:txBody>
      </p:sp>
    </p:spTree>
    <p:extLst>
      <p:ext uri="{BB962C8B-B14F-4D97-AF65-F5344CB8AC3E}">
        <p14:creationId xmlns:p14="http://schemas.microsoft.com/office/powerpoint/2010/main" val="6264505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601417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900557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13491568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720297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1898716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42781761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0847342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2882153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140713167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97119505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162535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53946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61765999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262613780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dirty="0"/>
          </a:p>
        </p:txBody>
      </p:sp>
    </p:spTree>
    <p:extLst>
      <p:ext uri="{BB962C8B-B14F-4D97-AF65-F5344CB8AC3E}">
        <p14:creationId xmlns:p14="http://schemas.microsoft.com/office/powerpoint/2010/main" val="366399662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79001584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562355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8188189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30492010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17246907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24383845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B05361F2-EA40-46D2-9907-10E756597DC8}" type="datetimeFigureOut">
              <a:rPr lang="en-US" smtClean="0"/>
              <a:t>5/15/2019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AECE39B-1AE0-48C4-A92B-2CE3121A09BD}" type="slidenum">
              <a:rPr lang="en-US" smtClean="0"/>
              <a:t>‹#›</a:t>
            </a:fld>
            <a:endParaRPr lang="en-US" dirty="0"/>
          </a:p>
        </p:txBody>
      </p:sp>
    </p:spTree>
    <p:extLst>
      <p:ext uri="{BB962C8B-B14F-4D97-AF65-F5344CB8AC3E}">
        <p14:creationId xmlns:p14="http://schemas.microsoft.com/office/powerpoint/2010/main" val="48209054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5361F2-EA40-46D2-9907-10E756597DC8}"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CE39B-1AE0-48C4-A92B-2CE3121A09BD}" type="slidenum">
              <a:rPr lang="en-US" smtClean="0"/>
              <a:t>‹#›</a:t>
            </a:fld>
            <a:endParaRPr lang="en-US" dirty="0"/>
          </a:p>
        </p:txBody>
      </p:sp>
    </p:spTree>
    <p:extLst>
      <p:ext uri="{BB962C8B-B14F-4D97-AF65-F5344CB8AC3E}">
        <p14:creationId xmlns:p14="http://schemas.microsoft.com/office/powerpoint/2010/main" val="18261701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5/15/2019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dirty="0"/>
          </a:p>
        </p:txBody>
      </p:sp>
    </p:spTree>
    <p:extLst>
      <p:ext uri="{BB962C8B-B14F-4D97-AF65-F5344CB8AC3E}">
        <p14:creationId xmlns:p14="http://schemas.microsoft.com/office/powerpoint/2010/main" val="34194640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svg"/><Relationship Id="rId5" Type="http://schemas.openxmlformats.org/officeDocument/2006/relationships/image" Target="../media/image3.png"/><Relationship Id="rId4" Type="http://schemas.openxmlformats.org/officeDocument/2006/relationships/image" Target="../media/image2.sv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8.svg"/><Relationship Id="rId5" Type="http://schemas.openxmlformats.org/officeDocument/2006/relationships/image" Target="../media/image7.png"/><Relationship Id="rId4" Type="http://schemas.openxmlformats.org/officeDocument/2006/relationships/image" Target="../media/image6.svg"/></Relationships>
</file>

<file path=ppt/slides/_rels/slide4.xml.rels><?xml version="1.0" encoding="UTF-8" standalone="yes"?>
<Relationships xmlns="http://schemas.openxmlformats.org/package/2006/relationships"><Relationship Id="rId8" Type="http://schemas.openxmlformats.org/officeDocument/2006/relationships/image" Target="../media/image14.svg"/><Relationship Id="rId3" Type="http://schemas.openxmlformats.org/officeDocument/2006/relationships/image" Target="../media/image9.png"/><Relationship Id="rId7" Type="http://schemas.openxmlformats.org/officeDocument/2006/relationships/image" Target="../media/image13.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12.svg"/><Relationship Id="rId5" Type="http://schemas.openxmlformats.org/officeDocument/2006/relationships/image" Target="../media/image11.png"/><Relationship Id="rId4" Type="http://schemas.openxmlformats.org/officeDocument/2006/relationships/image" Target="../media/image10.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hyperlink" Target="https://creativecommons.org/licenses/by-nc/3.0/" TargetMode="External"/><Relationship Id="rId4" Type="http://schemas.openxmlformats.org/officeDocument/2006/relationships/hyperlink" Target="http://in5d.com/the-science-behind-meditation/" TargetMode="External"/></Relationships>
</file>

<file path=ppt/slides/_rels/slide7.xml.rels><?xml version="1.0" encoding="UTF-8" standalone="yes"?>
<Relationships xmlns="http://schemas.openxmlformats.org/package/2006/relationships"><Relationship Id="rId8" Type="http://schemas.openxmlformats.org/officeDocument/2006/relationships/image" Target="../media/image21.svg"/><Relationship Id="rId3" Type="http://schemas.openxmlformats.org/officeDocument/2006/relationships/image" Target="../media/image16.png"/><Relationship Id="rId7" Type="http://schemas.openxmlformats.org/officeDocument/2006/relationships/image" Target="../media/image20.png"/><Relationship Id="rId12" Type="http://schemas.openxmlformats.org/officeDocument/2006/relationships/image" Target="../media/image25.sv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19.svg"/><Relationship Id="rId11" Type="http://schemas.openxmlformats.org/officeDocument/2006/relationships/image" Target="../media/image24.png"/><Relationship Id="rId5" Type="http://schemas.openxmlformats.org/officeDocument/2006/relationships/image" Target="../media/image18.png"/><Relationship Id="rId10" Type="http://schemas.openxmlformats.org/officeDocument/2006/relationships/image" Target="../media/image23.svg"/><Relationship Id="rId4" Type="http://schemas.openxmlformats.org/officeDocument/2006/relationships/image" Target="../media/image17.svg"/><Relationship Id="rId9" Type="http://schemas.openxmlformats.org/officeDocument/2006/relationships/image" Target="../media/image22.png"/></Relationships>
</file>

<file path=ppt/slides/_rels/slide8.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12.xml"/><Relationship Id="rId5" Type="http://schemas.openxmlformats.org/officeDocument/2006/relationships/image" Target="../media/image29.png"/><Relationship Id="rId4" Type="http://schemas.openxmlformats.org/officeDocument/2006/relationships/image" Target="../media/image28.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solidFill>
                  <a:prstClr val="black">
                    <a:lumMod val="75000"/>
                    <a:lumOff val="25000"/>
                  </a:prstClr>
                </a:solidFill>
                <a:latin typeface="Century Gothic" panose="020B0502020202020204" pitchFamily="34" charset="0"/>
              </a:rPr>
              <a:t>Other Stages of Consciousness</a:t>
            </a:r>
            <a:endParaRPr lang="en-US" sz="5400" dirty="0">
              <a:solidFill>
                <a:schemeClr val="tx1">
                  <a:lumMod val="75000"/>
                  <a:lumOff val="25000"/>
                </a:schemeClr>
              </a:solidFill>
              <a:latin typeface="Century Gothic" panose="020B0502020202020204" pitchFamily="34" charset="0"/>
            </a:endParaRP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553740" y="320479"/>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 </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Hypnosis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5" name="Graphic 4" descr="Confused person">
            <a:extLst>
              <a:ext uri="{FF2B5EF4-FFF2-40B4-BE49-F238E27FC236}">
                <a16:creationId xmlns:a16="http://schemas.microsoft.com/office/drawing/2014/main" id="{970898C4-4299-4317-BE98-49C19E4E30F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2495005" y="3047930"/>
            <a:ext cx="2179544" cy="2179544"/>
          </a:xfrm>
          <a:prstGeom prst="rect">
            <a:avLst/>
          </a:prstGeom>
        </p:spPr>
      </p:pic>
      <p:pic>
        <p:nvPicPr>
          <p:cNvPr id="7" name="Graphic 6" descr="Brain">
            <a:extLst>
              <a:ext uri="{FF2B5EF4-FFF2-40B4-BE49-F238E27FC236}">
                <a16:creationId xmlns:a16="http://schemas.microsoft.com/office/drawing/2014/main" id="{C3D6457F-A5CE-40D6-856D-3E786E19027B}"/>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674549" y="3117627"/>
            <a:ext cx="2179544" cy="2179544"/>
          </a:xfrm>
          <a:prstGeom prst="rect">
            <a:avLst/>
          </a:prstGeom>
        </p:spPr>
      </p:pic>
      <p:sp>
        <p:nvSpPr>
          <p:cNvPr id="8" name="Thought Bubble: Cloud 7">
            <a:extLst>
              <a:ext uri="{FF2B5EF4-FFF2-40B4-BE49-F238E27FC236}">
                <a16:creationId xmlns:a16="http://schemas.microsoft.com/office/drawing/2014/main" id="{55E2C4A9-3CD6-4BFE-88F1-97F741025066}"/>
              </a:ext>
            </a:extLst>
          </p:cNvPr>
          <p:cNvSpPr/>
          <p:nvPr/>
        </p:nvSpPr>
        <p:spPr>
          <a:xfrm>
            <a:off x="1634057" y="1957812"/>
            <a:ext cx="1454331" cy="1024766"/>
          </a:xfrm>
          <a:prstGeom prst="cloudCallout">
            <a:avLst>
              <a:gd name="adj1" fmla="val 65993"/>
              <a:gd name="adj2" fmla="val 59951"/>
            </a:avLst>
          </a:prstGeom>
          <a:solidFill>
            <a:schemeClr val="accent1">
              <a:lumMod val="75000"/>
            </a:schemeClr>
          </a:solidFill>
          <a:ln/>
        </p:spPr>
        <p:style>
          <a:lnRef idx="1">
            <a:schemeClr val="accent1"/>
          </a:lnRef>
          <a:fillRef idx="2">
            <a:schemeClr val="accent1"/>
          </a:fillRef>
          <a:effectRef idx="1">
            <a:schemeClr val="accent1"/>
          </a:effectRef>
          <a:fontRef idx="minor">
            <a:schemeClr val="dk1"/>
          </a:fontRef>
        </p:style>
        <p:txBody>
          <a:bodyPr rtlCol="0" anchor="ctr"/>
          <a:lstStyle/>
          <a:p>
            <a:pPr algn="ctr"/>
            <a:endParaRPr lang="en-US" dirty="0"/>
          </a:p>
        </p:txBody>
      </p:sp>
      <p:sp>
        <p:nvSpPr>
          <p:cNvPr id="9" name="Rectangle 8">
            <a:extLst>
              <a:ext uri="{FF2B5EF4-FFF2-40B4-BE49-F238E27FC236}">
                <a16:creationId xmlns:a16="http://schemas.microsoft.com/office/drawing/2014/main" id="{998894C0-4583-4706-BFB2-FA7D3F3832A6}"/>
              </a:ext>
            </a:extLst>
          </p:cNvPr>
          <p:cNvSpPr/>
          <p:nvPr/>
        </p:nvSpPr>
        <p:spPr>
          <a:xfrm>
            <a:off x="7471954" y="3756166"/>
            <a:ext cx="2995749" cy="740213"/>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dirty="0">
              <a:solidFill>
                <a:schemeClr val="tx1"/>
              </a:solidFill>
            </a:endParaRPr>
          </a:p>
        </p:txBody>
      </p:sp>
      <p:sp>
        <p:nvSpPr>
          <p:cNvPr id="10" name="TextBox 9">
            <a:extLst>
              <a:ext uri="{FF2B5EF4-FFF2-40B4-BE49-F238E27FC236}">
                <a16:creationId xmlns:a16="http://schemas.microsoft.com/office/drawing/2014/main" id="{72DF5643-CB83-4FC0-BF25-C607B0F701D0}"/>
              </a:ext>
            </a:extLst>
          </p:cNvPr>
          <p:cNvSpPr txBox="1"/>
          <p:nvPr/>
        </p:nvSpPr>
        <p:spPr>
          <a:xfrm>
            <a:off x="7663542" y="3833884"/>
            <a:ext cx="2604999" cy="584775"/>
          </a:xfrm>
          <a:prstGeom prst="rect">
            <a:avLst/>
          </a:prstGeom>
          <a:noFill/>
        </p:spPr>
        <p:txBody>
          <a:bodyPr wrap="square" rtlCol="0">
            <a:spAutoFit/>
          </a:bodyPr>
          <a:lstStyle/>
          <a:p>
            <a:pPr algn="ctr"/>
            <a:r>
              <a:rPr lang="en-US" sz="3200" b="1" dirty="0">
                <a:solidFill>
                  <a:schemeClr val="accent1">
                    <a:lumMod val="75000"/>
                  </a:schemeClr>
                </a:solidFill>
              </a:rPr>
              <a:t>Hypnotherapy</a:t>
            </a:r>
          </a:p>
        </p:txBody>
      </p:sp>
    </p:spTree>
    <p:extLst>
      <p:ext uri="{BB962C8B-B14F-4D97-AF65-F5344CB8AC3E}">
        <p14:creationId xmlns:p14="http://schemas.microsoft.com/office/powerpoint/2010/main" val="44345650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Hypnosis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Flowchart: Connector 2">
            <a:extLst>
              <a:ext uri="{FF2B5EF4-FFF2-40B4-BE49-F238E27FC236}">
                <a16:creationId xmlns:a16="http://schemas.microsoft.com/office/drawing/2014/main" id="{AF539B2C-938A-4B40-9665-0430C6080853}"/>
              </a:ext>
            </a:extLst>
          </p:cNvPr>
          <p:cNvSpPr/>
          <p:nvPr/>
        </p:nvSpPr>
        <p:spPr>
          <a:xfrm>
            <a:off x="3213463" y="1730618"/>
            <a:ext cx="1976845" cy="1942007"/>
          </a:xfrm>
          <a:prstGeom prst="flowChartConnector">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en-US" dirty="0"/>
          </a:p>
        </p:txBody>
      </p:sp>
      <p:sp>
        <p:nvSpPr>
          <p:cNvPr id="7" name="Flowchart: Connector 6">
            <a:extLst>
              <a:ext uri="{FF2B5EF4-FFF2-40B4-BE49-F238E27FC236}">
                <a16:creationId xmlns:a16="http://schemas.microsoft.com/office/drawing/2014/main" id="{932D64A9-7DDF-4CCB-BD23-EB2C4B26F93C}"/>
              </a:ext>
            </a:extLst>
          </p:cNvPr>
          <p:cNvSpPr/>
          <p:nvPr/>
        </p:nvSpPr>
        <p:spPr>
          <a:xfrm>
            <a:off x="7001040" y="4491756"/>
            <a:ext cx="1976845" cy="1942007"/>
          </a:xfrm>
          <a:prstGeom prst="flowChartConnector">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en-US" dirty="0"/>
          </a:p>
        </p:txBody>
      </p:sp>
      <p:sp>
        <p:nvSpPr>
          <p:cNvPr id="8" name="Flowchart: Connector 7">
            <a:extLst>
              <a:ext uri="{FF2B5EF4-FFF2-40B4-BE49-F238E27FC236}">
                <a16:creationId xmlns:a16="http://schemas.microsoft.com/office/drawing/2014/main" id="{7128D1AE-11D8-46EB-992E-FC25B3E829BB}"/>
              </a:ext>
            </a:extLst>
          </p:cNvPr>
          <p:cNvSpPr/>
          <p:nvPr/>
        </p:nvSpPr>
        <p:spPr>
          <a:xfrm>
            <a:off x="3213462" y="4491757"/>
            <a:ext cx="1976845" cy="1942007"/>
          </a:xfrm>
          <a:prstGeom prst="flowChartConnector">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en-US" dirty="0"/>
          </a:p>
        </p:txBody>
      </p:sp>
      <p:sp>
        <p:nvSpPr>
          <p:cNvPr id="9" name="Flowchart: Connector 8">
            <a:extLst>
              <a:ext uri="{FF2B5EF4-FFF2-40B4-BE49-F238E27FC236}">
                <a16:creationId xmlns:a16="http://schemas.microsoft.com/office/drawing/2014/main" id="{EFC89719-3C7A-4F36-AB00-8DD9229315B9}"/>
              </a:ext>
            </a:extLst>
          </p:cNvPr>
          <p:cNvSpPr/>
          <p:nvPr/>
        </p:nvSpPr>
        <p:spPr>
          <a:xfrm>
            <a:off x="7001041" y="1730618"/>
            <a:ext cx="1976845" cy="1942007"/>
          </a:xfrm>
          <a:prstGeom prst="flowChartConnector">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en-US" dirty="0"/>
          </a:p>
        </p:txBody>
      </p:sp>
      <p:pic>
        <p:nvPicPr>
          <p:cNvPr id="6" name="Graphic 5" descr="Back">
            <a:extLst>
              <a:ext uri="{FF2B5EF4-FFF2-40B4-BE49-F238E27FC236}">
                <a16:creationId xmlns:a16="http://schemas.microsoft.com/office/drawing/2014/main" id="{155C8177-248C-46C9-ACAF-ECAD0BB480A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flipH="1">
            <a:off x="5361977" y="2244421"/>
            <a:ext cx="1467395" cy="914400"/>
          </a:xfrm>
          <a:prstGeom prst="rect">
            <a:avLst/>
          </a:prstGeom>
        </p:spPr>
      </p:pic>
      <p:pic>
        <p:nvPicPr>
          <p:cNvPr id="12" name="Graphic 11" descr="Back">
            <a:extLst>
              <a:ext uri="{FF2B5EF4-FFF2-40B4-BE49-F238E27FC236}">
                <a16:creationId xmlns:a16="http://schemas.microsoft.com/office/drawing/2014/main" id="{124701A5-385A-455F-96FF-D466E42C3448}"/>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0800000" flipH="1">
            <a:off x="5361977" y="5005559"/>
            <a:ext cx="1467395" cy="914400"/>
          </a:xfrm>
          <a:prstGeom prst="rect">
            <a:avLst/>
          </a:prstGeom>
        </p:spPr>
      </p:pic>
      <p:pic>
        <p:nvPicPr>
          <p:cNvPr id="13" name="Graphic 12" descr="Back">
            <a:extLst>
              <a:ext uri="{FF2B5EF4-FFF2-40B4-BE49-F238E27FC236}">
                <a16:creationId xmlns:a16="http://schemas.microsoft.com/office/drawing/2014/main" id="{DA33DC41-8F58-4052-BADC-4CD1FDE14A69}"/>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16200000" flipH="1">
            <a:off x="3819904" y="3652576"/>
            <a:ext cx="763960" cy="914400"/>
          </a:xfrm>
          <a:prstGeom prst="rect">
            <a:avLst/>
          </a:prstGeom>
        </p:spPr>
      </p:pic>
      <p:pic>
        <p:nvPicPr>
          <p:cNvPr id="14" name="Graphic 13" descr="Back">
            <a:extLst>
              <a:ext uri="{FF2B5EF4-FFF2-40B4-BE49-F238E27FC236}">
                <a16:creationId xmlns:a16="http://schemas.microsoft.com/office/drawing/2014/main" id="{C71247D1-529E-4D53-AF52-8CB65AF95CE0}"/>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rot="5400000" flipH="1">
            <a:off x="7607482" y="3652576"/>
            <a:ext cx="763960" cy="914400"/>
          </a:xfrm>
          <a:prstGeom prst="rect">
            <a:avLst/>
          </a:prstGeom>
        </p:spPr>
      </p:pic>
      <p:sp>
        <p:nvSpPr>
          <p:cNvPr id="10" name="TextBox 9">
            <a:extLst>
              <a:ext uri="{FF2B5EF4-FFF2-40B4-BE49-F238E27FC236}">
                <a16:creationId xmlns:a16="http://schemas.microsoft.com/office/drawing/2014/main" id="{EE8D03B5-0FC0-4640-BFBA-60769C7B8E09}"/>
              </a:ext>
            </a:extLst>
          </p:cNvPr>
          <p:cNvSpPr txBox="1"/>
          <p:nvPr/>
        </p:nvSpPr>
        <p:spPr>
          <a:xfrm>
            <a:off x="3570512" y="2440011"/>
            <a:ext cx="1262744" cy="523220"/>
          </a:xfrm>
          <a:prstGeom prst="rect">
            <a:avLst/>
          </a:prstGeom>
          <a:noFill/>
        </p:spPr>
        <p:txBody>
          <a:bodyPr wrap="square" rtlCol="0">
            <a:spAutoFit/>
          </a:bodyPr>
          <a:lstStyle/>
          <a:p>
            <a:pPr algn="ctr"/>
            <a:r>
              <a:rPr lang="en-US" sz="2800" b="1" dirty="0"/>
              <a:t>Focus</a:t>
            </a:r>
          </a:p>
        </p:txBody>
      </p:sp>
      <p:sp>
        <p:nvSpPr>
          <p:cNvPr id="16" name="TextBox 15">
            <a:extLst>
              <a:ext uri="{FF2B5EF4-FFF2-40B4-BE49-F238E27FC236}">
                <a16:creationId xmlns:a16="http://schemas.microsoft.com/office/drawing/2014/main" id="{6AAFA72F-99BE-4B4B-B18D-BB4F12A62C86}"/>
              </a:ext>
            </a:extLst>
          </p:cNvPr>
          <p:cNvSpPr txBox="1"/>
          <p:nvPr/>
        </p:nvSpPr>
        <p:spPr>
          <a:xfrm>
            <a:off x="7266650" y="2433692"/>
            <a:ext cx="1445624" cy="523220"/>
          </a:xfrm>
          <a:prstGeom prst="rect">
            <a:avLst/>
          </a:prstGeom>
          <a:noFill/>
        </p:spPr>
        <p:txBody>
          <a:bodyPr wrap="square" rtlCol="0">
            <a:spAutoFit/>
          </a:bodyPr>
          <a:lstStyle/>
          <a:p>
            <a:pPr algn="ctr"/>
            <a:r>
              <a:rPr lang="en-US" sz="2800" b="1" dirty="0"/>
              <a:t>Comfort</a:t>
            </a:r>
          </a:p>
        </p:txBody>
      </p:sp>
      <p:sp>
        <p:nvSpPr>
          <p:cNvPr id="17" name="TextBox 16">
            <a:extLst>
              <a:ext uri="{FF2B5EF4-FFF2-40B4-BE49-F238E27FC236}">
                <a16:creationId xmlns:a16="http://schemas.microsoft.com/office/drawing/2014/main" id="{7B4A9989-6CC9-4EB5-B281-2F3DAA5AEBC1}"/>
              </a:ext>
            </a:extLst>
          </p:cNvPr>
          <p:cNvSpPr txBox="1"/>
          <p:nvPr/>
        </p:nvSpPr>
        <p:spPr>
          <a:xfrm>
            <a:off x="7354938" y="5196872"/>
            <a:ext cx="1262744" cy="523220"/>
          </a:xfrm>
          <a:prstGeom prst="rect">
            <a:avLst/>
          </a:prstGeom>
          <a:noFill/>
        </p:spPr>
        <p:txBody>
          <a:bodyPr wrap="square" rtlCol="0">
            <a:spAutoFit/>
          </a:bodyPr>
          <a:lstStyle/>
          <a:p>
            <a:pPr algn="ctr"/>
            <a:r>
              <a:rPr lang="en-US" sz="2800" b="1" dirty="0"/>
              <a:t>Open</a:t>
            </a:r>
          </a:p>
        </p:txBody>
      </p:sp>
      <p:sp>
        <p:nvSpPr>
          <p:cNvPr id="18" name="TextBox 17">
            <a:extLst>
              <a:ext uri="{FF2B5EF4-FFF2-40B4-BE49-F238E27FC236}">
                <a16:creationId xmlns:a16="http://schemas.microsoft.com/office/drawing/2014/main" id="{DD8C35ED-77DA-40E7-9762-17D45FF9062B}"/>
              </a:ext>
            </a:extLst>
          </p:cNvPr>
          <p:cNvSpPr txBox="1"/>
          <p:nvPr/>
        </p:nvSpPr>
        <p:spPr>
          <a:xfrm>
            <a:off x="3509549" y="5196872"/>
            <a:ext cx="1439094" cy="523220"/>
          </a:xfrm>
          <a:prstGeom prst="rect">
            <a:avLst/>
          </a:prstGeom>
          <a:noFill/>
        </p:spPr>
        <p:txBody>
          <a:bodyPr wrap="square" rtlCol="0">
            <a:spAutoFit/>
          </a:bodyPr>
          <a:lstStyle/>
          <a:p>
            <a:pPr algn="ctr"/>
            <a:r>
              <a:rPr lang="en-US" sz="2800" b="1" dirty="0"/>
              <a:t>Imagine</a:t>
            </a:r>
          </a:p>
        </p:txBody>
      </p:sp>
    </p:spTree>
    <p:extLst>
      <p:ext uri="{BB962C8B-B14F-4D97-AF65-F5344CB8AC3E}">
        <p14:creationId xmlns:p14="http://schemas.microsoft.com/office/powerpoint/2010/main" val="14171417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Hypnosis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6" name="Rectangle 5">
            <a:extLst>
              <a:ext uri="{FF2B5EF4-FFF2-40B4-BE49-F238E27FC236}">
                <a16:creationId xmlns:a16="http://schemas.microsoft.com/office/drawing/2014/main" id="{69540DA2-BBD2-4677-A86A-33F12B0A1928}"/>
              </a:ext>
            </a:extLst>
          </p:cNvPr>
          <p:cNvSpPr/>
          <p:nvPr/>
        </p:nvSpPr>
        <p:spPr>
          <a:xfrm>
            <a:off x="2316618" y="3145479"/>
            <a:ext cx="2247124" cy="1062251"/>
          </a:xfrm>
          <a:prstGeom prst="rect">
            <a:avLst/>
          </a:prstGeom>
        </p:spPr>
        <p:style>
          <a:lnRef idx="3">
            <a:schemeClr val="lt1"/>
          </a:lnRef>
          <a:fillRef idx="1">
            <a:schemeClr val="dk1"/>
          </a:fillRef>
          <a:effectRef idx="1">
            <a:schemeClr val="dk1"/>
          </a:effectRef>
          <a:fontRef idx="minor">
            <a:schemeClr val="lt1"/>
          </a:fontRef>
        </p:style>
        <p:txBody>
          <a:bodyPr rtlCol="0" anchor="ctr"/>
          <a:lstStyle/>
          <a:p>
            <a:pPr algn="ctr"/>
            <a:endParaRPr lang="en-US" dirty="0">
              <a:solidFill>
                <a:schemeClr val="tx1"/>
              </a:solidFill>
            </a:endParaRPr>
          </a:p>
        </p:txBody>
      </p:sp>
      <p:sp>
        <p:nvSpPr>
          <p:cNvPr id="7" name="TextBox 6">
            <a:extLst>
              <a:ext uri="{FF2B5EF4-FFF2-40B4-BE49-F238E27FC236}">
                <a16:creationId xmlns:a16="http://schemas.microsoft.com/office/drawing/2014/main" id="{38F7BEF0-4AAC-47CF-95D0-39F7AB89B834}"/>
              </a:ext>
            </a:extLst>
          </p:cNvPr>
          <p:cNvSpPr txBox="1"/>
          <p:nvPr/>
        </p:nvSpPr>
        <p:spPr>
          <a:xfrm>
            <a:off x="2622405" y="3261105"/>
            <a:ext cx="1635550" cy="830997"/>
          </a:xfrm>
          <a:prstGeom prst="rect">
            <a:avLst/>
          </a:prstGeom>
          <a:noFill/>
        </p:spPr>
        <p:txBody>
          <a:bodyPr wrap="square" rtlCol="0">
            <a:spAutoFit/>
          </a:bodyPr>
          <a:lstStyle/>
          <a:p>
            <a:pPr algn="ctr"/>
            <a:r>
              <a:rPr lang="en-US" sz="4800" b="1" dirty="0">
                <a:solidFill>
                  <a:schemeClr val="accent1">
                    <a:lumMod val="60000"/>
                    <a:lumOff val="40000"/>
                  </a:schemeClr>
                </a:solidFill>
              </a:rPr>
              <a:t>Pain</a:t>
            </a:r>
            <a:endParaRPr lang="en-US" sz="3200" b="1" dirty="0">
              <a:solidFill>
                <a:schemeClr val="accent1">
                  <a:lumMod val="60000"/>
                  <a:lumOff val="40000"/>
                </a:schemeClr>
              </a:solidFill>
            </a:endParaRPr>
          </a:p>
        </p:txBody>
      </p:sp>
      <p:pic>
        <p:nvPicPr>
          <p:cNvPr id="5" name="Graphic 4" descr="Smoking">
            <a:extLst>
              <a:ext uri="{FF2B5EF4-FFF2-40B4-BE49-F238E27FC236}">
                <a16:creationId xmlns:a16="http://schemas.microsoft.com/office/drawing/2014/main" id="{9211F16C-81BD-4CF5-AD11-020464158534}"/>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792372" y="2916618"/>
            <a:ext cx="1519970" cy="1519970"/>
          </a:xfrm>
          <a:prstGeom prst="rect">
            <a:avLst/>
          </a:prstGeom>
        </p:spPr>
      </p:pic>
      <p:pic>
        <p:nvPicPr>
          <p:cNvPr id="9" name="Graphic 8" descr="Crying face with no fill">
            <a:extLst>
              <a:ext uri="{FF2B5EF4-FFF2-40B4-BE49-F238E27FC236}">
                <a16:creationId xmlns:a16="http://schemas.microsoft.com/office/drawing/2014/main" id="{C3338B30-D459-48D0-8F41-E6853890C0CD}"/>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4978275" y="2916618"/>
            <a:ext cx="1519970" cy="1519970"/>
          </a:xfrm>
          <a:prstGeom prst="rect">
            <a:avLst/>
          </a:prstGeom>
        </p:spPr>
      </p:pic>
      <p:pic>
        <p:nvPicPr>
          <p:cNvPr id="11" name="Graphic 10" descr="Fruit bowl">
            <a:extLst>
              <a:ext uri="{FF2B5EF4-FFF2-40B4-BE49-F238E27FC236}">
                <a16:creationId xmlns:a16="http://schemas.microsoft.com/office/drawing/2014/main" id="{0D570599-08AF-45A0-B811-A61E845D8171}"/>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8606469" y="2818395"/>
            <a:ext cx="1519970" cy="1519970"/>
          </a:xfrm>
          <a:prstGeom prst="rect">
            <a:avLst/>
          </a:prstGeom>
        </p:spPr>
      </p:pic>
    </p:spTree>
    <p:extLst>
      <p:ext uri="{BB962C8B-B14F-4D97-AF65-F5344CB8AC3E}">
        <p14:creationId xmlns:p14="http://schemas.microsoft.com/office/powerpoint/2010/main" val="37689009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Theories of Hypnosis</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3" name="TextBox 2">
            <a:extLst>
              <a:ext uri="{FF2B5EF4-FFF2-40B4-BE49-F238E27FC236}">
                <a16:creationId xmlns:a16="http://schemas.microsoft.com/office/drawing/2014/main" id="{2D627092-1670-46CF-A69C-D2B09AD69891}"/>
              </a:ext>
            </a:extLst>
          </p:cNvPr>
          <p:cNvSpPr txBox="1"/>
          <p:nvPr/>
        </p:nvSpPr>
        <p:spPr>
          <a:xfrm>
            <a:off x="3309257" y="2483011"/>
            <a:ext cx="5573486" cy="2554545"/>
          </a:xfrm>
          <a:prstGeom prst="rect">
            <a:avLst/>
          </a:prstGeom>
          <a:noFill/>
        </p:spPr>
        <p:txBody>
          <a:bodyPr wrap="square" rtlCol="0">
            <a:spAutoFit/>
          </a:bodyPr>
          <a:lstStyle/>
          <a:p>
            <a:pPr algn="ctr"/>
            <a:r>
              <a:rPr lang="en-US" sz="4000" dirty="0">
                <a:solidFill>
                  <a:schemeClr val="accent1">
                    <a:lumMod val="60000"/>
                    <a:lumOff val="40000"/>
                  </a:schemeClr>
                </a:solidFill>
                <a:highlight>
                  <a:srgbClr val="000000"/>
                </a:highlight>
              </a:rPr>
              <a:t>Dissociation Theory</a:t>
            </a:r>
          </a:p>
          <a:p>
            <a:pPr algn="ctr"/>
            <a:endParaRPr lang="en-US" sz="4000" dirty="0">
              <a:solidFill>
                <a:schemeClr val="accent1">
                  <a:lumMod val="60000"/>
                  <a:lumOff val="40000"/>
                </a:schemeClr>
              </a:solidFill>
              <a:highlight>
                <a:srgbClr val="000000"/>
              </a:highlight>
            </a:endParaRPr>
          </a:p>
          <a:p>
            <a:pPr algn="ctr"/>
            <a:endParaRPr lang="en-US" sz="4000" dirty="0">
              <a:solidFill>
                <a:schemeClr val="accent1">
                  <a:lumMod val="60000"/>
                  <a:lumOff val="40000"/>
                </a:schemeClr>
              </a:solidFill>
              <a:highlight>
                <a:srgbClr val="000000"/>
              </a:highlight>
            </a:endParaRPr>
          </a:p>
          <a:p>
            <a:pPr algn="ctr"/>
            <a:r>
              <a:rPr lang="en-US" sz="4000" dirty="0">
                <a:solidFill>
                  <a:schemeClr val="accent1">
                    <a:lumMod val="60000"/>
                    <a:lumOff val="40000"/>
                  </a:schemeClr>
                </a:solidFill>
                <a:highlight>
                  <a:srgbClr val="000000"/>
                </a:highlight>
              </a:rPr>
              <a:t>Social-Cognitive Theory</a:t>
            </a:r>
          </a:p>
        </p:txBody>
      </p:sp>
      <p:sp>
        <p:nvSpPr>
          <p:cNvPr id="5" name="TextBox 4">
            <a:extLst>
              <a:ext uri="{FF2B5EF4-FFF2-40B4-BE49-F238E27FC236}">
                <a16:creationId xmlns:a16="http://schemas.microsoft.com/office/drawing/2014/main" id="{60738159-92D1-40DC-99FB-B50105F399AA}"/>
              </a:ext>
            </a:extLst>
          </p:cNvPr>
          <p:cNvSpPr txBox="1"/>
          <p:nvPr/>
        </p:nvSpPr>
        <p:spPr>
          <a:xfrm rot="20138578">
            <a:off x="8644674" y="3242770"/>
            <a:ext cx="1349828" cy="769441"/>
          </a:xfrm>
          <a:prstGeom prst="rect">
            <a:avLst/>
          </a:prstGeom>
          <a:noFill/>
        </p:spPr>
        <p:txBody>
          <a:bodyPr wrap="square" rtlCol="0">
            <a:spAutoFit/>
          </a:bodyPr>
          <a:lstStyle/>
          <a:p>
            <a:r>
              <a:rPr lang="en-US" sz="4400" dirty="0">
                <a:solidFill>
                  <a:schemeClr val="accent6">
                    <a:lumMod val="50000"/>
                  </a:schemeClr>
                </a:solidFill>
                <a:highlight>
                  <a:srgbClr val="000000"/>
                </a:highlight>
              </a:rPr>
              <a:t>PAIN</a:t>
            </a:r>
            <a:endParaRPr lang="en-US" dirty="0">
              <a:solidFill>
                <a:schemeClr val="accent6">
                  <a:lumMod val="50000"/>
                </a:schemeClr>
              </a:solidFill>
              <a:highlight>
                <a:srgbClr val="000000"/>
              </a:highlight>
            </a:endParaRPr>
          </a:p>
        </p:txBody>
      </p:sp>
    </p:spTree>
    <p:extLst>
      <p:ext uri="{BB962C8B-B14F-4D97-AF65-F5344CB8AC3E}">
        <p14:creationId xmlns:p14="http://schemas.microsoft.com/office/powerpoint/2010/main" val="172043171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pic>
        <p:nvPicPr>
          <p:cNvPr id="12" name="Picture 11" descr="A person with a sunset in the background&#10;&#10;Description automatically generated">
            <a:extLst>
              <a:ext uri="{FF2B5EF4-FFF2-40B4-BE49-F238E27FC236}">
                <a16:creationId xmlns:a16="http://schemas.microsoft.com/office/drawing/2014/main" id="{5EE027C0-8D1E-4D3A-AA0B-EC1DA2FD870F}"/>
              </a:ext>
            </a:extLst>
          </p:cNvPr>
          <p:cNvPicPr>
            <a:picLocks noChangeAspect="1"/>
          </p:cNvPicPr>
          <p:nvPr/>
        </p:nvPicPr>
        <p:blipFill>
          <a:blip r:embed="rId3">
            <a:extLst>
              <a:ext uri="{28A0092B-C50C-407E-A947-70E740481C1C}">
                <a14:useLocalDpi xmlns:a14="http://schemas.microsoft.com/office/drawing/2010/main" val="0"/>
              </a:ext>
              <a:ext uri="{837473B0-CC2E-450A-ABE3-18F120FF3D39}">
                <a1611:picAttrSrcUrl xmlns:a1611="http://schemas.microsoft.com/office/drawing/2016/11/main" r:id="rId4"/>
              </a:ext>
            </a:extLst>
          </a:blip>
          <a:stretch>
            <a:fillRect/>
          </a:stretch>
        </p:blipFill>
        <p:spPr>
          <a:xfrm>
            <a:off x="3807097" y="2454937"/>
            <a:ext cx="4577806" cy="3047724"/>
          </a:xfrm>
          <a:prstGeom prst="rect">
            <a:avLst/>
          </a:prstGeom>
        </p:spPr>
      </p:pic>
      <p:sp>
        <p:nvSpPr>
          <p:cNvPr id="13" name="TextBox 12">
            <a:extLst>
              <a:ext uri="{FF2B5EF4-FFF2-40B4-BE49-F238E27FC236}">
                <a16:creationId xmlns:a16="http://schemas.microsoft.com/office/drawing/2014/main" id="{A96EFB47-D31B-4E9D-A073-DB39DEA5E7E4}"/>
              </a:ext>
            </a:extLst>
          </p:cNvPr>
          <p:cNvSpPr txBox="1"/>
          <p:nvPr/>
        </p:nvSpPr>
        <p:spPr>
          <a:xfrm>
            <a:off x="3807097" y="5640777"/>
            <a:ext cx="4577806" cy="230832"/>
          </a:xfrm>
          <a:prstGeom prst="rect">
            <a:avLst/>
          </a:prstGeom>
          <a:noFill/>
        </p:spPr>
        <p:txBody>
          <a:bodyPr wrap="square" rtlCol="0">
            <a:spAutoFit/>
          </a:bodyPr>
          <a:lstStyle/>
          <a:p>
            <a:r>
              <a:rPr lang="en-US" sz="900" dirty="0">
                <a:hlinkClick r:id="rId4" tooltip="http://in5d.com/the-science-behind-meditation/"/>
              </a:rPr>
              <a:t>This Photo</a:t>
            </a:r>
            <a:r>
              <a:rPr lang="en-US" sz="900" dirty="0"/>
              <a:t> by Unknown Author is licensed under </a:t>
            </a:r>
            <a:r>
              <a:rPr lang="en-US" sz="900" dirty="0">
                <a:hlinkClick r:id="rId5" tooltip="https://creativecommons.org/licenses/by-nc/3.0/"/>
              </a:rPr>
              <a:t>CC BY-NC</a:t>
            </a:r>
            <a:endParaRPr lang="en-US" sz="900" dirty="0"/>
          </a:p>
        </p:txBody>
      </p:sp>
    </p:spTree>
    <p:extLst>
      <p:ext uri="{BB962C8B-B14F-4D97-AF65-F5344CB8AC3E}">
        <p14:creationId xmlns:p14="http://schemas.microsoft.com/office/powerpoint/2010/main" val="39364705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solidFill>
                    <a:srgbClr val="323542"/>
                  </a:solidFill>
                  <a:latin typeface="Century Gothic" panose="020B0502020202020204" pitchFamily="34" charset="0"/>
                </a:rPr>
                <a:t>Meditation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5" name="TextBox 4">
            <a:extLst>
              <a:ext uri="{FF2B5EF4-FFF2-40B4-BE49-F238E27FC236}">
                <a16:creationId xmlns:a16="http://schemas.microsoft.com/office/drawing/2014/main" id="{60738159-92D1-40DC-99FB-B50105F399AA}"/>
              </a:ext>
            </a:extLst>
          </p:cNvPr>
          <p:cNvSpPr txBox="1"/>
          <p:nvPr/>
        </p:nvSpPr>
        <p:spPr>
          <a:xfrm>
            <a:off x="5260966" y="4731614"/>
            <a:ext cx="1670068" cy="769441"/>
          </a:xfrm>
          <a:prstGeom prst="rect">
            <a:avLst/>
          </a:prstGeom>
          <a:noFill/>
        </p:spPr>
        <p:txBody>
          <a:bodyPr wrap="square" rtlCol="0">
            <a:spAutoFit/>
          </a:bodyPr>
          <a:lstStyle/>
          <a:p>
            <a:r>
              <a:rPr lang="en-US" sz="4400" dirty="0">
                <a:solidFill>
                  <a:schemeClr val="bg1"/>
                </a:solidFill>
                <a:highlight>
                  <a:srgbClr val="000000"/>
                </a:highlight>
              </a:rPr>
              <a:t>Clarity</a:t>
            </a:r>
            <a:endParaRPr lang="en-US" dirty="0">
              <a:solidFill>
                <a:schemeClr val="bg1"/>
              </a:solidFill>
              <a:highlight>
                <a:srgbClr val="000000"/>
              </a:highlight>
            </a:endParaRPr>
          </a:p>
        </p:txBody>
      </p:sp>
      <p:pic>
        <p:nvPicPr>
          <p:cNvPr id="7" name="Graphic 6" descr="Lightning bolt">
            <a:extLst>
              <a:ext uri="{FF2B5EF4-FFF2-40B4-BE49-F238E27FC236}">
                <a16:creationId xmlns:a16="http://schemas.microsoft.com/office/drawing/2014/main" id="{3F0EEF6A-5183-4713-9DA0-C02458D8E5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20674331">
            <a:off x="7985725" y="1483639"/>
            <a:ext cx="732554" cy="1081938"/>
          </a:xfrm>
          <a:prstGeom prst="rect">
            <a:avLst/>
          </a:prstGeom>
        </p:spPr>
      </p:pic>
      <p:pic>
        <p:nvPicPr>
          <p:cNvPr id="9" name="Graphic 8" descr="Winking face with no fill">
            <a:extLst>
              <a:ext uri="{FF2B5EF4-FFF2-40B4-BE49-F238E27FC236}">
                <a16:creationId xmlns:a16="http://schemas.microsoft.com/office/drawing/2014/main" id="{7F9DB120-C874-4D75-9B2E-E68F393982F1}"/>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3366035" y="4447157"/>
            <a:ext cx="1272935" cy="1272935"/>
          </a:xfrm>
          <a:prstGeom prst="rect">
            <a:avLst/>
          </a:prstGeom>
        </p:spPr>
      </p:pic>
      <p:pic>
        <p:nvPicPr>
          <p:cNvPr id="11" name="Graphic 10" descr="Crying face with no fill">
            <a:extLst>
              <a:ext uri="{FF2B5EF4-FFF2-40B4-BE49-F238E27FC236}">
                <a16:creationId xmlns:a16="http://schemas.microsoft.com/office/drawing/2014/main" id="{CDB8DF1C-DC39-49E8-8ED1-6D22C85386EE}"/>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5371546" y="2389011"/>
            <a:ext cx="1272934" cy="1272934"/>
          </a:xfrm>
          <a:prstGeom prst="rect">
            <a:avLst/>
          </a:prstGeom>
        </p:spPr>
      </p:pic>
      <p:pic>
        <p:nvPicPr>
          <p:cNvPr id="13" name="Graphic 12" descr="Woman">
            <a:extLst>
              <a:ext uri="{FF2B5EF4-FFF2-40B4-BE49-F238E27FC236}">
                <a16:creationId xmlns:a16="http://schemas.microsoft.com/office/drawing/2014/main" id="{66892F36-8E15-4C52-9D10-24D517E4A363}"/>
              </a:ext>
            </a:extLst>
          </p:cNvPr>
          <p:cNvPicPr>
            <a:picLocks noChangeAspect="1"/>
          </p:cNvPicPr>
          <p:nvPr/>
        </p:nvPicPr>
        <p:blipFill>
          <a:blip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p:blipFill>
        <p:spPr>
          <a:xfrm>
            <a:off x="7272868" y="2556064"/>
            <a:ext cx="2457991" cy="2457991"/>
          </a:xfrm>
          <a:prstGeom prst="rect">
            <a:avLst/>
          </a:prstGeom>
        </p:spPr>
      </p:pic>
      <p:sp>
        <p:nvSpPr>
          <p:cNvPr id="14" name="Arrow: Down 13">
            <a:extLst>
              <a:ext uri="{FF2B5EF4-FFF2-40B4-BE49-F238E27FC236}">
                <a16:creationId xmlns:a16="http://schemas.microsoft.com/office/drawing/2014/main" id="{5571CED5-2958-437E-9221-B7EDA162D522}"/>
              </a:ext>
            </a:extLst>
          </p:cNvPr>
          <p:cNvSpPr/>
          <p:nvPr/>
        </p:nvSpPr>
        <p:spPr>
          <a:xfrm>
            <a:off x="2231816" y="2560149"/>
            <a:ext cx="766355" cy="1071139"/>
          </a:xfrm>
          <a:prstGeom prst="downArrow">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17" name="TextBox 16">
            <a:extLst>
              <a:ext uri="{FF2B5EF4-FFF2-40B4-BE49-F238E27FC236}">
                <a16:creationId xmlns:a16="http://schemas.microsoft.com/office/drawing/2014/main" id="{38D87C07-15D1-4DB0-86A9-C0AD795F71A2}"/>
              </a:ext>
            </a:extLst>
          </p:cNvPr>
          <p:cNvSpPr txBox="1"/>
          <p:nvPr/>
        </p:nvSpPr>
        <p:spPr>
          <a:xfrm>
            <a:off x="3261183" y="2640758"/>
            <a:ext cx="2007504" cy="769441"/>
          </a:xfrm>
          <a:prstGeom prst="rect">
            <a:avLst/>
          </a:prstGeom>
          <a:noFill/>
        </p:spPr>
        <p:txBody>
          <a:bodyPr wrap="square" rtlCol="0">
            <a:spAutoFit/>
          </a:bodyPr>
          <a:lstStyle/>
          <a:p>
            <a:r>
              <a:rPr lang="en-US" sz="4400" dirty="0">
                <a:solidFill>
                  <a:srgbClr val="FFFF00"/>
                </a:solidFill>
                <a:highlight>
                  <a:srgbClr val="000000"/>
                </a:highlight>
              </a:rPr>
              <a:t>Temper</a:t>
            </a:r>
            <a:endParaRPr lang="en-US" dirty="0">
              <a:solidFill>
                <a:srgbClr val="FFFF00"/>
              </a:solidFill>
              <a:highlight>
                <a:srgbClr val="000000"/>
              </a:highlight>
            </a:endParaRPr>
          </a:p>
        </p:txBody>
      </p:sp>
      <p:pic>
        <p:nvPicPr>
          <p:cNvPr id="18" name="Graphic 17" descr="Lightning bolt">
            <a:extLst>
              <a:ext uri="{FF2B5EF4-FFF2-40B4-BE49-F238E27FC236}">
                <a16:creationId xmlns:a16="http://schemas.microsoft.com/office/drawing/2014/main" id="{B16B6F31-D1D9-407C-AFA2-4018D7B2396E}"/>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rot="1514745">
            <a:off x="9009205" y="1988909"/>
            <a:ext cx="914400" cy="1350514"/>
          </a:xfrm>
          <a:prstGeom prst="rect">
            <a:avLst/>
          </a:prstGeom>
        </p:spPr>
      </p:pic>
      <p:pic>
        <p:nvPicPr>
          <p:cNvPr id="19" name="Graphic 18" descr="Lightning bolt">
            <a:extLst>
              <a:ext uri="{FF2B5EF4-FFF2-40B4-BE49-F238E27FC236}">
                <a16:creationId xmlns:a16="http://schemas.microsoft.com/office/drawing/2014/main" id="{6FDA763D-CB1D-4D9E-909F-0DA5FB7FFE95}"/>
              </a:ext>
            </a:extLst>
          </p:cNvPr>
          <p:cNvPicPr>
            <a:picLocks noChangeAspect="1"/>
          </p:cNvPicPr>
          <p:nvPr/>
        </p:nvPicPr>
        <p:blipFill>
          <a:blip r:embed="rId11">
            <a:extLst>
              <a:ext uri="{28A0092B-C50C-407E-A947-70E740481C1C}">
                <a14:useLocalDpi xmlns:a14="http://schemas.microsoft.com/office/drawing/2010/main" val="0"/>
              </a:ext>
              <a:ext uri="{96DAC541-7B7A-43D3-8B79-37D633B846F1}">
                <asvg:svgBlip xmlns:asvg="http://schemas.microsoft.com/office/drawing/2016/SVG/main" r:embed="rId12"/>
              </a:ext>
            </a:extLst>
          </a:blip>
          <a:stretch>
            <a:fillRect/>
          </a:stretch>
        </p:blipFill>
        <p:spPr>
          <a:xfrm rot="20528123" flipH="1">
            <a:off x="7115972" y="1892067"/>
            <a:ext cx="914399" cy="1502915"/>
          </a:xfrm>
          <a:prstGeom prst="rect">
            <a:avLst/>
          </a:prstGeom>
        </p:spPr>
      </p:pic>
      <p:sp>
        <p:nvSpPr>
          <p:cNvPr id="20" name="Arrow: Down 19">
            <a:extLst>
              <a:ext uri="{FF2B5EF4-FFF2-40B4-BE49-F238E27FC236}">
                <a16:creationId xmlns:a16="http://schemas.microsoft.com/office/drawing/2014/main" id="{8DC06D54-72C7-4AAD-BE4E-EE3D91B94C29}"/>
              </a:ext>
            </a:extLst>
          </p:cNvPr>
          <p:cNvSpPr/>
          <p:nvPr/>
        </p:nvSpPr>
        <p:spPr>
          <a:xfrm rot="10800000">
            <a:off x="2257846" y="4429916"/>
            <a:ext cx="766355" cy="1071139"/>
          </a:xfrm>
          <a:prstGeom prst="downArrow">
            <a:avLst/>
          </a:prstGeom>
          <a:gradFill flip="none" rotWithShape="1">
            <a:gsLst>
              <a:gs pos="0">
                <a:schemeClr val="dk1">
                  <a:lumMod val="67000"/>
                </a:schemeClr>
              </a:gs>
              <a:gs pos="48000">
                <a:schemeClr val="dk1">
                  <a:lumMod val="97000"/>
                  <a:lumOff val="3000"/>
                </a:schemeClr>
              </a:gs>
              <a:gs pos="100000">
                <a:schemeClr val="dk1">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Tree>
    <p:extLst>
      <p:ext uri="{BB962C8B-B14F-4D97-AF65-F5344CB8AC3E}">
        <p14:creationId xmlns:p14="http://schemas.microsoft.com/office/powerpoint/2010/main" val="611384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7200" b="1"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HAWKES</a:t>
            </a:r>
            <a:r>
              <a:rPr kumimoji="0" lang="en-US" sz="7200" b="0" i="0" u="none" strike="noStrike" kern="1200" cap="none" spc="0" normalizeH="0" baseline="0" noProof="0" dirty="0">
                <a:ln>
                  <a:noFill/>
                </a:ln>
                <a:solidFill>
                  <a:prstClr val="white"/>
                </a:solidFill>
                <a:effectLst/>
                <a:uLnTx/>
                <a:uFillTx/>
                <a:latin typeface="Century Gothic" panose="020B0502020202020204" pitchFamily="34" charset="0"/>
                <a:ea typeface="+mn-ea"/>
                <a:cs typeface="+mn-cs"/>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42400331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102</TotalTime>
  <Words>352</Words>
  <Application>Microsoft Office PowerPoint</Application>
  <PresentationFormat>Widescreen</PresentationFormat>
  <Paragraphs>48</Paragraphs>
  <Slides>8</Slides>
  <Notes>7</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8</vt:i4>
      </vt:variant>
    </vt:vector>
  </HeadingPairs>
  <TitlesOfParts>
    <vt:vector size="14" baseType="lpstr">
      <vt:lpstr>Arial</vt:lpstr>
      <vt:lpstr>Calibri</vt:lpstr>
      <vt:lpstr>Calibri Light</vt:lpstr>
      <vt:lpstr>Century Gothic</vt: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Caitlin Edahl</dc:creator>
  <cp:lastModifiedBy>Laura Brown</cp:lastModifiedBy>
  <cp:revision>9</cp:revision>
  <dcterms:created xsi:type="dcterms:W3CDTF">2017-06-16T13:06:21Z</dcterms:created>
  <dcterms:modified xsi:type="dcterms:W3CDTF">2019-05-15T20:01:05Z</dcterms:modified>
</cp:coreProperties>
</file>