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79" r:id="rId3"/>
    <p:sldId id="257" r:id="rId4"/>
    <p:sldId id="258" r:id="rId5"/>
    <p:sldId id="259" r:id="rId6"/>
    <p:sldId id="260" r:id="rId7"/>
    <p:sldId id="261" r:id="rId8"/>
    <p:sldId id="262" r:id="rId9"/>
    <p:sldId id="263" r:id="rId10"/>
    <p:sldId id="264" r:id="rId11"/>
    <p:sldId id="265" r:id="rId12"/>
    <p:sldId id="266" r:id="rId13"/>
    <p:sldId id="267"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3333CC"/>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6114" autoAdjust="0"/>
  </p:normalViewPr>
  <p:slideViewPr>
    <p:cSldViewPr snapToGrid="0">
      <p:cViewPr varScale="1">
        <p:scale>
          <a:sx n="58" d="100"/>
          <a:sy n="58" d="100"/>
        </p:scale>
        <p:origin x="98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CD5F70-7BF0-41A4-BE36-A2D3ABBFFA06}" type="datetimeFigureOut">
              <a:rPr lang="en-US" smtClean="0"/>
              <a:t>5/15/2019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5EEC0C-40FC-4535-A677-6B925FDE84D7}" type="slidenum">
              <a:rPr lang="en-US" smtClean="0"/>
              <a:t>‹#›</a:t>
            </a:fld>
            <a:endParaRPr lang="en-US"/>
          </a:p>
        </p:txBody>
      </p:sp>
    </p:spTree>
    <p:extLst>
      <p:ext uri="{BB962C8B-B14F-4D97-AF65-F5344CB8AC3E}">
        <p14:creationId xmlns:p14="http://schemas.microsoft.com/office/powerpoint/2010/main" val="2057003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have a variety of different senses that allow us to experience the world.</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reverse situation, we are sometimes better able to pick up certain stimuli over others, such as hearing a child’s cry over disruptive background noise. This signal detection can explain why people are hypersensitive to certain stimuli over others.</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10</a:t>
            </a:fld>
            <a:endParaRPr lang="en-US"/>
          </a:p>
        </p:txBody>
      </p:sp>
    </p:spTree>
    <p:extLst>
      <p:ext uri="{BB962C8B-B14F-4D97-AF65-F5344CB8AC3E}">
        <p14:creationId xmlns:p14="http://schemas.microsoft.com/office/powerpoint/2010/main" val="3374826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perceptions can also be influenced by beliefs, values, prejudices, expectations, and life experiences.</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11</a:t>
            </a:fld>
            <a:endParaRPr lang="en-US"/>
          </a:p>
        </p:txBody>
      </p:sp>
    </p:spTree>
    <p:extLst>
      <p:ext uri="{BB962C8B-B14F-4D97-AF65-F5344CB8AC3E}">
        <p14:creationId xmlns:p14="http://schemas.microsoft.com/office/powerpoint/2010/main" val="35711584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an interesting study that compared people who live in Western culture versus individuals from South Africa, demonstrated that western individuals are more susceptible to the Müller-</a:t>
            </a:r>
            <a:r>
              <a:rPr lang="en-US" sz="1200" kern="1200" dirty="0" err="1">
                <a:solidFill>
                  <a:schemeClr val="tx1"/>
                </a:solidFill>
                <a:effectLst/>
                <a:latin typeface="+mn-lt"/>
                <a:ea typeface="+mn-ea"/>
                <a:cs typeface="+mn-cs"/>
              </a:rPr>
              <a:t>Lyer</a:t>
            </a:r>
            <a:r>
              <a:rPr lang="en-US" sz="1200" kern="1200" dirty="0">
                <a:solidFill>
                  <a:schemeClr val="tx1"/>
                </a:solidFill>
                <a:effectLst/>
                <a:latin typeface="+mn-lt"/>
                <a:ea typeface="+mn-ea"/>
                <a:cs typeface="+mn-cs"/>
              </a:rPr>
              <a:t> illusion</a:t>
            </a:r>
            <a:r>
              <a:rPr lang="en-US" sz="1200" kern="1200">
                <a:solidFill>
                  <a:schemeClr val="tx1"/>
                </a:solidFill>
                <a:effectLst/>
                <a:latin typeface="+mn-lt"/>
                <a:ea typeface="+mn-ea"/>
                <a:cs typeface="+mn-cs"/>
              </a:rPr>
              <a:t>, which </a:t>
            </a:r>
            <a:r>
              <a:rPr lang="en-US" sz="1200" kern="1200" dirty="0">
                <a:solidFill>
                  <a:schemeClr val="tx1"/>
                </a:solidFill>
                <a:effectLst/>
                <a:latin typeface="+mn-lt"/>
                <a:ea typeface="+mn-ea"/>
                <a:cs typeface="+mn-cs"/>
              </a:rPr>
              <a:t>applies more to our type of environment–filled with straight-lined buildings, compared to round huts for South Africa.</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12</a:t>
            </a:fld>
            <a:endParaRPr lang="en-US"/>
          </a:p>
        </p:txBody>
      </p:sp>
    </p:spTree>
    <p:extLst>
      <p:ext uri="{BB962C8B-B14F-4D97-AF65-F5344CB8AC3E}">
        <p14:creationId xmlns:p14="http://schemas.microsoft.com/office/powerpoint/2010/main" val="1978041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is important to note that sensation differs from perception.</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2</a:t>
            </a:fld>
            <a:endParaRPr lang="en-US"/>
          </a:p>
        </p:txBody>
      </p:sp>
    </p:spTree>
    <p:extLst>
      <p:ext uri="{BB962C8B-B14F-4D97-AF65-F5344CB8AC3E}">
        <p14:creationId xmlns:p14="http://schemas.microsoft.com/office/powerpoint/2010/main" val="4020581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Sensation results when our sensory neurons relay information to the brain in the form of action potentials. For example, our eyes share information about light with the brain through action potentials. This conversion is known as transduction.</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3</a:t>
            </a:fld>
            <a:endParaRPr lang="en-US"/>
          </a:p>
        </p:txBody>
      </p:sp>
    </p:spTree>
    <p:extLst>
      <p:ext uri="{BB962C8B-B14F-4D97-AF65-F5344CB8AC3E}">
        <p14:creationId xmlns:p14="http://schemas.microsoft.com/office/powerpoint/2010/main" val="422707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Whether we can detect a stimulus depends on our absolute threshold, or the minimum amount of stimulus energy that must be present for the stimulus to be detected half of the time. Another way to think about this is by asking how dim can a light be or how soft can a sound be and still be detected half of the time.</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4</a:t>
            </a:fld>
            <a:endParaRPr lang="en-US"/>
          </a:p>
        </p:txBody>
      </p:sp>
    </p:spTree>
    <p:extLst>
      <p:ext uri="{BB962C8B-B14F-4D97-AF65-F5344CB8AC3E}">
        <p14:creationId xmlns:p14="http://schemas.microsoft.com/office/powerpoint/2010/main" val="343507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we are interested in how much difference in stimulus intensity is required to see a difference, known as the just noticeable difference or difference threshold. For example, you would probably notice a cell phone screen illuminating in a dark movie theater but not at a park on a sunny day. The background contrast and the stimulus intensity can influence our perception.</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5</a:t>
            </a:fld>
            <a:endParaRPr lang="en-US"/>
          </a:p>
        </p:txBody>
      </p:sp>
    </p:spTree>
    <p:extLst>
      <p:ext uri="{BB962C8B-B14F-4D97-AF65-F5344CB8AC3E}">
        <p14:creationId xmlns:p14="http://schemas.microsoft.com/office/powerpoint/2010/main" val="38438310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descriptions of sensations differ from the experience of perception. Perception is the way sensory information is organized, interpreted, and consciously experienced. For example, you may see an array of colors, edges, contours, and shapes, but your perception is your friend, Jim.  </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6</a:t>
            </a:fld>
            <a:endParaRPr lang="en-US"/>
          </a:p>
        </p:txBody>
      </p:sp>
    </p:spTree>
    <p:extLst>
      <p:ext uri="{BB962C8B-B14F-4D97-AF65-F5344CB8AC3E}">
        <p14:creationId xmlns:p14="http://schemas.microsoft.com/office/powerpoint/2010/main" val="241674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Sensation doesn’t always equal perception. For example, we often experience things in our environments that we begin to consciously ignore. Have you ever been around someone with strong perfume? Eventually, you don’t smell it anymore. In truth, your sense receptors still pick up the smell, but your brain is no longer perceiving it.</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7</a:t>
            </a:fld>
            <a:endParaRPr lang="en-US"/>
          </a:p>
        </p:txBody>
      </p:sp>
    </p:spTree>
    <p:extLst>
      <p:ext uri="{BB962C8B-B14F-4D97-AF65-F5344CB8AC3E}">
        <p14:creationId xmlns:p14="http://schemas.microsoft.com/office/powerpoint/2010/main" val="541213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addition, we often don’t pay attention to stimuli in the environment to perceive it. We have a tendency to engage in a process called inattentional blindness, where we do not see something in our environment that is completely visible. Have you ever watched a movie and noticed an error? Most people don’t see the majority of these errors! But sometimes scars change sides of a person’s face or lamps that were previously broken in another scene are present again later.</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8</a:t>
            </a:fld>
            <a:endParaRPr lang="en-US"/>
          </a:p>
        </p:txBody>
      </p:sp>
    </p:spTree>
    <p:extLst>
      <p:ext uri="{BB962C8B-B14F-4D97-AF65-F5344CB8AC3E}">
        <p14:creationId xmlns:p14="http://schemas.microsoft.com/office/powerpoint/2010/main" val="2309996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Motivation can also influence our perceptions. Have you ever waited impatiently for an important text, and you swear you felt your phone vibrate, and there was no call? In this case, your desire for a situation resulted in perceiving a stimulus that was not actually there.</a:t>
            </a:r>
          </a:p>
          <a:p>
            <a:endParaRPr lang="en-US" dirty="0"/>
          </a:p>
        </p:txBody>
      </p:sp>
      <p:sp>
        <p:nvSpPr>
          <p:cNvPr id="4" name="Slide Number Placeholder 3"/>
          <p:cNvSpPr>
            <a:spLocks noGrp="1"/>
          </p:cNvSpPr>
          <p:nvPr>
            <p:ph type="sldNum" sz="quarter" idx="5"/>
          </p:nvPr>
        </p:nvSpPr>
        <p:spPr/>
        <p:txBody>
          <a:bodyPr/>
          <a:lstStyle/>
          <a:p>
            <a:fld id="{CD5EEC0C-40FC-4535-A677-6B925FDE84D7}" type="slidenum">
              <a:rPr lang="en-US" smtClean="0"/>
              <a:t>9</a:t>
            </a:fld>
            <a:endParaRPr lang="en-US"/>
          </a:p>
        </p:txBody>
      </p:sp>
    </p:spTree>
    <p:extLst>
      <p:ext uri="{BB962C8B-B14F-4D97-AF65-F5344CB8AC3E}">
        <p14:creationId xmlns:p14="http://schemas.microsoft.com/office/powerpoint/2010/main" val="3818473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8" Type="http://schemas.openxmlformats.org/officeDocument/2006/relationships/image" Target="../media/image35.svg"/><Relationship Id="rId13" Type="http://schemas.openxmlformats.org/officeDocument/2006/relationships/image" Target="../media/image40.svg"/><Relationship Id="rId3" Type="http://schemas.openxmlformats.org/officeDocument/2006/relationships/image" Target="../media/image20.png"/><Relationship Id="rId7" Type="http://schemas.openxmlformats.org/officeDocument/2006/relationships/image" Target="../media/image34.png"/><Relationship Id="rId12" Type="http://schemas.openxmlformats.org/officeDocument/2006/relationships/image" Target="../media/image39.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9.svg"/><Relationship Id="rId11" Type="http://schemas.openxmlformats.org/officeDocument/2006/relationships/image" Target="../media/image38.jpg"/><Relationship Id="rId5" Type="http://schemas.openxmlformats.org/officeDocument/2006/relationships/image" Target="../media/image28.png"/><Relationship Id="rId10" Type="http://schemas.openxmlformats.org/officeDocument/2006/relationships/image" Target="../media/image37.svg"/><Relationship Id="rId4" Type="http://schemas.openxmlformats.org/officeDocument/2006/relationships/image" Target="../media/image21.svg"/><Relationship Id="rId9" Type="http://schemas.openxmlformats.org/officeDocument/2006/relationships/image" Target="../media/image36.png"/></Relationships>
</file>

<file path=ppt/slides/_rels/slide12.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image" Target="../media/image34.png"/><Relationship Id="rId7" Type="http://schemas.openxmlformats.org/officeDocument/2006/relationships/image" Target="../media/image38.jp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5.svg"/><Relationship Id="rId9" Type="http://schemas.openxmlformats.org/officeDocument/2006/relationships/image" Target="../media/image40.svg"/></Relationships>
</file>

<file path=ppt/slides/_rels/slide1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12.xml"/><Relationship Id="rId5" Type="http://schemas.openxmlformats.org/officeDocument/2006/relationships/image" Target="../media/image44.png"/><Relationship Id="rId4" Type="http://schemas.openxmlformats.org/officeDocument/2006/relationships/image" Target="../media/image43.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3" Type="http://schemas.openxmlformats.org/officeDocument/2006/relationships/image" Target="../media/image1.png"/><Relationship Id="rId7" Type="http://schemas.openxmlformats.org/officeDocument/2006/relationships/image" Target="../media/image5.svg"/><Relationship Id="rId12" Type="http://schemas.openxmlformats.org/officeDocument/2006/relationships/image" Target="../media/image10.png"/><Relationship Id="rId17" Type="http://schemas.openxmlformats.org/officeDocument/2006/relationships/image" Target="../media/image15.svg"/><Relationship Id="rId2" Type="http://schemas.openxmlformats.org/officeDocument/2006/relationships/notesSlide" Target="../notesSlides/notesSlide2.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5" Type="http://schemas.openxmlformats.org/officeDocument/2006/relationships/image" Target="../media/image1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6.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image" Target="../media/image3.svg"/><Relationship Id="rId18" Type="http://schemas.openxmlformats.org/officeDocument/2006/relationships/image" Target="../media/image28.png"/><Relationship Id="rId26" Type="http://schemas.openxmlformats.org/officeDocument/2006/relationships/image" Target="../media/image32.png"/><Relationship Id="rId3" Type="http://schemas.openxmlformats.org/officeDocument/2006/relationships/image" Target="../media/image16.png"/><Relationship Id="rId21" Type="http://schemas.openxmlformats.org/officeDocument/2006/relationships/image" Target="../media/image7.svg"/><Relationship Id="rId7" Type="http://schemas.openxmlformats.org/officeDocument/2006/relationships/image" Target="../media/image20.png"/><Relationship Id="rId12" Type="http://schemas.openxmlformats.org/officeDocument/2006/relationships/image" Target="../media/image2.png"/><Relationship Id="rId17" Type="http://schemas.openxmlformats.org/officeDocument/2006/relationships/image" Target="../media/image27.svg"/><Relationship Id="rId25" Type="http://schemas.openxmlformats.org/officeDocument/2006/relationships/image" Target="../media/image9.svg"/><Relationship Id="rId2" Type="http://schemas.openxmlformats.org/officeDocument/2006/relationships/notesSlide" Target="../notesSlides/notesSlide6.xml"/><Relationship Id="rId16" Type="http://schemas.openxmlformats.org/officeDocument/2006/relationships/image" Target="../media/image26.png"/><Relationship Id="rId20"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9.svg"/><Relationship Id="rId11" Type="http://schemas.openxmlformats.org/officeDocument/2006/relationships/image" Target="../media/image1.png"/><Relationship Id="rId24" Type="http://schemas.openxmlformats.org/officeDocument/2006/relationships/image" Target="../media/image8.png"/><Relationship Id="rId5" Type="http://schemas.openxmlformats.org/officeDocument/2006/relationships/image" Target="../media/image18.png"/><Relationship Id="rId15" Type="http://schemas.openxmlformats.org/officeDocument/2006/relationships/image" Target="../media/image25.svg"/><Relationship Id="rId23" Type="http://schemas.openxmlformats.org/officeDocument/2006/relationships/image" Target="../media/image31.svg"/><Relationship Id="rId10" Type="http://schemas.openxmlformats.org/officeDocument/2006/relationships/image" Target="../media/image23.svg"/><Relationship Id="rId19" Type="http://schemas.openxmlformats.org/officeDocument/2006/relationships/image" Target="../media/image29.svg"/><Relationship Id="rId4" Type="http://schemas.openxmlformats.org/officeDocument/2006/relationships/image" Target="../media/image17.svg"/><Relationship Id="rId9" Type="http://schemas.openxmlformats.org/officeDocument/2006/relationships/image" Target="../media/image22.png"/><Relationship Id="rId14" Type="http://schemas.openxmlformats.org/officeDocument/2006/relationships/image" Target="../media/image24.png"/><Relationship Id="rId22" Type="http://schemas.openxmlformats.org/officeDocument/2006/relationships/image" Target="../media/image30.png"/><Relationship Id="rId27" Type="http://schemas.openxmlformats.org/officeDocument/2006/relationships/image" Target="../media/image33.svg"/></Relationships>
</file>

<file path=ppt/slides/_rels/slide7.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1.png"/><Relationship Id="rId7" Type="http://schemas.openxmlformats.org/officeDocument/2006/relationships/image" Target="../media/image25.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4.png"/><Relationship Id="rId11" Type="http://schemas.openxmlformats.org/officeDocument/2006/relationships/image" Target="../media/image29.svg"/><Relationship Id="rId5" Type="http://schemas.openxmlformats.org/officeDocument/2006/relationships/image" Target="../media/image3.svg"/><Relationship Id="rId10" Type="http://schemas.openxmlformats.org/officeDocument/2006/relationships/image" Target="../media/image28.png"/><Relationship Id="rId4" Type="http://schemas.openxmlformats.org/officeDocument/2006/relationships/image" Target="../media/image2.png"/><Relationship Id="rId9" Type="http://schemas.openxmlformats.org/officeDocument/2006/relationships/image" Target="../media/image27.sv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3.svg"/><Relationship Id="rId5" Type="http://schemas.openxmlformats.org/officeDocument/2006/relationships/image" Target="../media/image32.png"/><Relationship Id="rId4" Type="http://schemas.openxmlformats.org/officeDocument/2006/relationships/image" Target="../media/image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Sensation versus Perception</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Signal Detection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Graphic 14" descr="Volume">
            <a:extLst>
              <a:ext uri="{FF2B5EF4-FFF2-40B4-BE49-F238E27FC236}">
                <a16:creationId xmlns:a16="http://schemas.microsoft.com/office/drawing/2014/main" id="{03949365-DCE3-4AD3-93EA-00D0E1D724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400024">
            <a:off x="2526004" y="2215652"/>
            <a:ext cx="2003691" cy="2003691"/>
          </a:xfrm>
          <a:prstGeom prst="rect">
            <a:avLst/>
          </a:prstGeom>
        </p:spPr>
      </p:pic>
      <p:pic>
        <p:nvPicPr>
          <p:cNvPr id="16" name="Graphic 15" descr="Volume">
            <a:extLst>
              <a:ext uri="{FF2B5EF4-FFF2-40B4-BE49-F238E27FC236}">
                <a16:creationId xmlns:a16="http://schemas.microsoft.com/office/drawing/2014/main" id="{F73BBC20-C7A0-4174-AA25-851A499D62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50504">
            <a:off x="7642847" y="2173957"/>
            <a:ext cx="2064845" cy="2064845"/>
          </a:xfrm>
          <a:prstGeom prst="rect">
            <a:avLst/>
          </a:prstGeom>
        </p:spPr>
      </p:pic>
      <p:pic>
        <p:nvPicPr>
          <p:cNvPr id="17" name="Graphic 16" descr="Crying face with solid fill">
            <a:extLst>
              <a:ext uri="{FF2B5EF4-FFF2-40B4-BE49-F238E27FC236}">
                <a16:creationId xmlns:a16="http://schemas.microsoft.com/office/drawing/2014/main" id="{6C235E5B-5501-4228-AD3D-81D52304CD4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11923" y="1965388"/>
            <a:ext cx="2568153" cy="2568153"/>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Influences on Perception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9FD1BD6-B844-4FAD-9037-AAEFF03E943F}"/>
              </a:ext>
            </a:extLst>
          </p:cNvPr>
          <p:cNvSpPr txBox="1"/>
          <p:nvPr/>
        </p:nvSpPr>
        <p:spPr>
          <a:xfrm>
            <a:off x="2254820" y="1629889"/>
            <a:ext cx="2205318" cy="584775"/>
          </a:xfrm>
          <a:prstGeom prst="rect">
            <a:avLst/>
          </a:prstGeom>
          <a:noFill/>
        </p:spPr>
        <p:txBody>
          <a:bodyPr wrap="square" rtlCol="0">
            <a:spAutoFit/>
          </a:bodyPr>
          <a:lstStyle/>
          <a:p>
            <a:pPr algn="ctr"/>
            <a:r>
              <a:rPr lang="en-US" sz="3200" dirty="0">
                <a:solidFill>
                  <a:srgbClr val="3333CC"/>
                </a:solidFill>
              </a:rPr>
              <a:t>Beliefs</a:t>
            </a:r>
          </a:p>
        </p:txBody>
      </p:sp>
      <p:sp>
        <p:nvSpPr>
          <p:cNvPr id="12" name="TextBox 11">
            <a:extLst>
              <a:ext uri="{FF2B5EF4-FFF2-40B4-BE49-F238E27FC236}">
                <a16:creationId xmlns:a16="http://schemas.microsoft.com/office/drawing/2014/main" id="{63FA30EE-F649-4203-96B9-2473B2EBDE93}"/>
              </a:ext>
            </a:extLst>
          </p:cNvPr>
          <p:cNvSpPr txBox="1"/>
          <p:nvPr/>
        </p:nvSpPr>
        <p:spPr>
          <a:xfrm>
            <a:off x="4993341" y="1629889"/>
            <a:ext cx="2205318" cy="584775"/>
          </a:xfrm>
          <a:prstGeom prst="rect">
            <a:avLst/>
          </a:prstGeom>
          <a:noFill/>
        </p:spPr>
        <p:txBody>
          <a:bodyPr wrap="square" rtlCol="0">
            <a:spAutoFit/>
          </a:bodyPr>
          <a:lstStyle/>
          <a:p>
            <a:pPr algn="ctr"/>
            <a:r>
              <a:rPr lang="en-US" sz="3200" dirty="0">
                <a:solidFill>
                  <a:schemeClr val="accent1">
                    <a:lumMod val="75000"/>
                  </a:schemeClr>
                </a:solidFill>
              </a:rPr>
              <a:t>Values</a:t>
            </a:r>
          </a:p>
        </p:txBody>
      </p:sp>
      <p:sp>
        <p:nvSpPr>
          <p:cNvPr id="13" name="TextBox 12">
            <a:extLst>
              <a:ext uri="{FF2B5EF4-FFF2-40B4-BE49-F238E27FC236}">
                <a16:creationId xmlns:a16="http://schemas.microsoft.com/office/drawing/2014/main" id="{EAC5160B-6AB7-4B51-BF5F-BAA42C7FFFB8}"/>
              </a:ext>
            </a:extLst>
          </p:cNvPr>
          <p:cNvSpPr txBox="1"/>
          <p:nvPr/>
        </p:nvSpPr>
        <p:spPr>
          <a:xfrm>
            <a:off x="7731862" y="1629889"/>
            <a:ext cx="2205318" cy="584775"/>
          </a:xfrm>
          <a:prstGeom prst="rect">
            <a:avLst/>
          </a:prstGeom>
          <a:noFill/>
        </p:spPr>
        <p:txBody>
          <a:bodyPr wrap="square" rtlCol="0">
            <a:spAutoFit/>
          </a:bodyPr>
          <a:lstStyle/>
          <a:p>
            <a:pPr algn="ctr"/>
            <a:r>
              <a:rPr lang="en-US" sz="3200" dirty="0">
                <a:solidFill>
                  <a:srgbClr val="FF0066"/>
                </a:solidFill>
              </a:rPr>
              <a:t>Prejudices</a:t>
            </a:r>
          </a:p>
        </p:txBody>
      </p:sp>
      <p:sp>
        <p:nvSpPr>
          <p:cNvPr id="14" name="TextBox 13">
            <a:extLst>
              <a:ext uri="{FF2B5EF4-FFF2-40B4-BE49-F238E27FC236}">
                <a16:creationId xmlns:a16="http://schemas.microsoft.com/office/drawing/2014/main" id="{4E32E09B-C4E7-41F5-83F2-722AE543FC15}"/>
              </a:ext>
            </a:extLst>
          </p:cNvPr>
          <p:cNvSpPr txBox="1"/>
          <p:nvPr/>
        </p:nvSpPr>
        <p:spPr>
          <a:xfrm>
            <a:off x="3717313" y="2513188"/>
            <a:ext cx="2552055" cy="584775"/>
          </a:xfrm>
          <a:prstGeom prst="rect">
            <a:avLst/>
          </a:prstGeom>
          <a:noFill/>
        </p:spPr>
        <p:txBody>
          <a:bodyPr wrap="square" rtlCol="0">
            <a:spAutoFit/>
          </a:bodyPr>
          <a:lstStyle/>
          <a:p>
            <a:pPr algn="ctr"/>
            <a:r>
              <a:rPr lang="en-US" sz="3200" dirty="0">
                <a:solidFill>
                  <a:srgbClr val="C00000"/>
                </a:solidFill>
              </a:rPr>
              <a:t>Expectations</a:t>
            </a:r>
          </a:p>
        </p:txBody>
      </p:sp>
      <p:sp>
        <p:nvSpPr>
          <p:cNvPr id="15" name="TextBox 14">
            <a:extLst>
              <a:ext uri="{FF2B5EF4-FFF2-40B4-BE49-F238E27FC236}">
                <a16:creationId xmlns:a16="http://schemas.microsoft.com/office/drawing/2014/main" id="{908407A6-6839-4C53-BE22-3249A2F9BD38}"/>
              </a:ext>
            </a:extLst>
          </p:cNvPr>
          <p:cNvSpPr txBox="1"/>
          <p:nvPr/>
        </p:nvSpPr>
        <p:spPr>
          <a:xfrm>
            <a:off x="6455834" y="2513188"/>
            <a:ext cx="2552055" cy="584775"/>
          </a:xfrm>
          <a:prstGeom prst="rect">
            <a:avLst/>
          </a:prstGeom>
          <a:noFill/>
        </p:spPr>
        <p:txBody>
          <a:bodyPr wrap="square" rtlCol="0">
            <a:spAutoFit/>
          </a:bodyPr>
          <a:lstStyle/>
          <a:p>
            <a:pPr algn="ctr"/>
            <a:r>
              <a:rPr lang="en-US" sz="3200" dirty="0">
                <a:solidFill>
                  <a:schemeClr val="tx2">
                    <a:lumMod val="75000"/>
                  </a:schemeClr>
                </a:solidFill>
              </a:rPr>
              <a:t>Experiences</a:t>
            </a:r>
          </a:p>
        </p:txBody>
      </p:sp>
      <p:pic>
        <p:nvPicPr>
          <p:cNvPr id="6" name="Graphic 5" descr="Male profile">
            <a:extLst>
              <a:ext uri="{FF2B5EF4-FFF2-40B4-BE49-F238E27FC236}">
                <a16:creationId xmlns:a16="http://schemas.microsoft.com/office/drawing/2014/main" id="{603C7DBD-1D23-4A3A-ABD9-479FECE4999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92526" y="3154084"/>
            <a:ext cx="1370353" cy="1370353"/>
          </a:xfrm>
          <a:prstGeom prst="rect">
            <a:avLst/>
          </a:prstGeom>
        </p:spPr>
      </p:pic>
      <p:pic>
        <p:nvPicPr>
          <p:cNvPr id="16" name="Graphic 15" descr="Female Profile">
            <a:extLst>
              <a:ext uri="{FF2B5EF4-FFF2-40B4-BE49-F238E27FC236}">
                <a16:creationId xmlns:a16="http://schemas.microsoft.com/office/drawing/2014/main" id="{70BD7745-B163-472D-8C82-D810385A166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63142" y="3154084"/>
            <a:ext cx="1370354" cy="1370354"/>
          </a:xfrm>
          <a:prstGeom prst="rect">
            <a:avLst/>
          </a:prstGeom>
        </p:spPr>
      </p:pic>
      <p:sp>
        <p:nvSpPr>
          <p:cNvPr id="19" name="TextBox 18">
            <a:extLst>
              <a:ext uri="{FF2B5EF4-FFF2-40B4-BE49-F238E27FC236}">
                <a16:creationId xmlns:a16="http://schemas.microsoft.com/office/drawing/2014/main" id="{9A67A9B1-8B99-4A4F-925F-4F2F765416EE}"/>
              </a:ext>
            </a:extLst>
          </p:cNvPr>
          <p:cNvSpPr txBox="1"/>
          <p:nvPr/>
        </p:nvSpPr>
        <p:spPr>
          <a:xfrm>
            <a:off x="5231255" y="3405277"/>
            <a:ext cx="2449158" cy="369332"/>
          </a:xfrm>
          <a:prstGeom prst="rect">
            <a:avLst/>
          </a:prstGeom>
          <a:noFill/>
        </p:spPr>
        <p:txBody>
          <a:bodyPr wrap="square" rtlCol="0">
            <a:spAutoFit/>
          </a:bodyPr>
          <a:lstStyle/>
          <a:p>
            <a:pPr algn="ctr"/>
            <a:r>
              <a:rPr lang="en-US" dirty="0"/>
              <a:t>Experiences</a:t>
            </a:r>
          </a:p>
        </p:txBody>
      </p:sp>
      <p:pic>
        <p:nvPicPr>
          <p:cNvPr id="18" name="Graphic 17" descr="Earth globe: Africa and Europe">
            <a:extLst>
              <a:ext uri="{FF2B5EF4-FFF2-40B4-BE49-F238E27FC236}">
                <a16:creationId xmlns:a16="http://schemas.microsoft.com/office/drawing/2014/main" id="{1338E18E-25B1-41BE-96E8-43210738ACC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98148" y="3774609"/>
            <a:ext cx="633982" cy="633982"/>
          </a:xfrm>
          <a:prstGeom prst="rect">
            <a:avLst/>
          </a:prstGeom>
        </p:spPr>
      </p:pic>
      <p:pic>
        <p:nvPicPr>
          <p:cNvPr id="21" name="Graphic 20" descr="Earth globe: Americas">
            <a:extLst>
              <a:ext uri="{FF2B5EF4-FFF2-40B4-BE49-F238E27FC236}">
                <a16:creationId xmlns:a16="http://schemas.microsoft.com/office/drawing/2014/main" id="{D5F79C51-E608-4CCE-9695-55DE0CCEFC6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620761" y="3774609"/>
            <a:ext cx="633982" cy="633982"/>
          </a:xfrm>
          <a:prstGeom prst="rect">
            <a:avLst/>
          </a:prstGeom>
        </p:spPr>
      </p:pic>
      <p:pic>
        <p:nvPicPr>
          <p:cNvPr id="23" name="Picture 22" descr="A close up of a door&#10;&#10;Description automatically generated">
            <a:extLst>
              <a:ext uri="{FF2B5EF4-FFF2-40B4-BE49-F238E27FC236}">
                <a16:creationId xmlns:a16="http://schemas.microsoft.com/office/drawing/2014/main" id="{B644BB1D-A59A-4251-9217-33776CDB8018}"/>
              </a:ext>
            </a:extLst>
          </p:cNvPr>
          <p:cNvPicPr>
            <a:picLocks noChangeAspect="1"/>
          </p:cNvPicPr>
          <p:nvPr/>
        </p:nvPicPr>
        <p:blipFill rotWithShape="1">
          <a:blip r:embed="rId11">
            <a:extLst>
              <a:ext uri="{28A0092B-C50C-407E-A947-70E740481C1C}">
                <a14:useLocalDpi xmlns:a14="http://schemas.microsoft.com/office/drawing/2010/main" val="0"/>
              </a:ext>
            </a:extLst>
          </a:blip>
          <a:srcRect b="10040"/>
          <a:stretch/>
        </p:blipFill>
        <p:spPr>
          <a:xfrm>
            <a:off x="5679537" y="4533572"/>
            <a:ext cx="1552593" cy="699314"/>
          </a:xfrm>
          <a:prstGeom prst="rect">
            <a:avLst/>
          </a:prstGeom>
        </p:spPr>
      </p:pic>
      <p:pic>
        <p:nvPicPr>
          <p:cNvPr id="28" name="Graphic 27" descr="Star">
            <a:extLst>
              <a:ext uri="{FF2B5EF4-FFF2-40B4-BE49-F238E27FC236}">
                <a16:creationId xmlns:a16="http://schemas.microsoft.com/office/drawing/2014/main" id="{9B1FA4B5-F480-4E05-9CCB-279CAE53CC6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845589" y="4033619"/>
            <a:ext cx="139100" cy="139100"/>
          </a:xfrm>
          <a:prstGeom prst="rect">
            <a:avLst/>
          </a:prstGeom>
        </p:spPr>
      </p:pic>
      <p:pic>
        <p:nvPicPr>
          <p:cNvPr id="29" name="Graphic 28" descr="Star">
            <a:extLst>
              <a:ext uri="{FF2B5EF4-FFF2-40B4-BE49-F238E27FC236}">
                <a16:creationId xmlns:a16="http://schemas.microsoft.com/office/drawing/2014/main" id="{29C73E99-D985-4C9F-B63C-DDB7E920614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818048" y="3910012"/>
            <a:ext cx="139100" cy="139100"/>
          </a:xfrm>
          <a:prstGeom prst="rect">
            <a:avLst/>
          </a:prstGeom>
        </p:spPr>
      </p:pic>
    </p:spTree>
    <p:extLst>
      <p:ext uri="{BB962C8B-B14F-4D97-AF65-F5344CB8AC3E}">
        <p14:creationId xmlns:p14="http://schemas.microsoft.com/office/powerpoint/2010/main" val="3925676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Experiences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Earth globe: Africa and Europe">
            <a:extLst>
              <a:ext uri="{FF2B5EF4-FFF2-40B4-BE49-F238E27FC236}">
                <a16:creationId xmlns:a16="http://schemas.microsoft.com/office/drawing/2014/main" id="{5B0540B2-3B76-495C-912E-18E01E9510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32489" y="1265370"/>
            <a:ext cx="1847529" cy="1847529"/>
          </a:xfrm>
          <a:prstGeom prst="rect">
            <a:avLst/>
          </a:prstGeom>
        </p:spPr>
      </p:pic>
      <p:pic>
        <p:nvPicPr>
          <p:cNvPr id="11" name="Graphic 10" descr="Earth globe: Americas">
            <a:extLst>
              <a:ext uri="{FF2B5EF4-FFF2-40B4-BE49-F238E27FC236}">
                <a16:creationId xmlns:a16="http://schemas.microsoft.com/office/drawing/2014/main" id="{A9C7BFB4-9A83-4FC2-ADE6-9E96DE6D4DF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567850" y="1265370"/>
            <a:ext cx="1847529" cy="1847529"/>
          </a:xfrm>
          <a:prstGeom prst="rect">
            <a:avLst/>
          </a:prstGeom>
        </p:spPr>
      </p:pic>
      <p:pic>
        <p:nvPicPr>
          <p:cNvPr id="12" name="Picture 11" descr="A close up of a door&#10;&#10;Description automatically generated">
            <a:extLst>
              <a:ext uri="{FF2B5EF4-FFF2-40B4-BE49-F238E27FC236}">
                <a16:creationId xmlns:a16="http://schemas.microsoft.com/office/drawing/2014/main" id="{05ED348C-6047-48F2-9DD7-25E0E69F7030}"/>
              </a:ext>
            </a:extLst>
          </p:cNvPr>
          <p:cNvPicPr>
            <a:picLocks noChangeAspect="1"/>
          </p:cNvPicPr>
          <p:nvPr/>
        </p:nvPicPr>
        <p:blipFill rotWithShape="1">
          <a:blip r:embed="rId7">
            <a:extLst>
              <a:ext uri="{28A0092B-C50C-407E-A947-70E740481C1C}">
                <a14:useLocalDpi xmlns:a14="http://schemas.microsoft.com/office/drawing/2010/main" val="0"/>
              </a:ext>
            </a:extLst>
          </a:blip>
          <a:srcRect b="10040"/>
          <a:stretch/>
        </p:blipFill>
        <p:spPr>
          <a:xfrm>
            <a:off x="3955504" y="3309750"/>
            <a:ext cx="4524514" cy="2037917"/>
          </a:xfrm>
          <a:prstGeom prst="rect">
            <a:avLst/>
          </a:prstGeom>
        </p:spPr>
      </p:pic>
      <p:pic>
        <p:nvPicPr>
          <p:cNvPr id="5" name="Graphic 4" descr="Star">
            <a:extLst>
              <a:ext uri="{FF2B5EF4-FFF2-40B4-BE49-F238E27FC236}">
                <a16:creationId xmlns:a16="http://schemas.microsoft.com/office/drawing/2014/main" id="{C045D7C9-0B73-478D-B273-5C8DD820F16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229548" y="1614396"/>
            <a:ext cx="363967" cy="363967"/>
          </a:xfrm>
          <a:prstGeom prst="rect">
            <a:avLst/>
          </a:prstGeom>
        </p:spPr>
      </p:pic>
      <p:pic>
        <p:nvPicPr>
          <p:cNvPr id="13" name="Graphic 12" descr="Star">
            <a:extLst>
              <a:ext uri="{FF2B5EF4-FFF2-40B4-BE49-F238E27FC236}">
                <a16:creationId xmlns:a16="http://schemas.microsoft.com/office/drawing/2014/main" id="{87E7F6C6-F135-4B49-91C0-9329102504C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374269" y="2041846"/>
            <a:ext cx="363967" cy="363967"/>
          </a:xfrm>
          <a:prstGeom prst="rect">
            <a:avLst/>
          </a:prstGeom>
        </p:spPr>
      </p:pic>
    </p:spTree>
    <p:extLst>
      <p:ext uri="{BB962C8B-B14F-4D97-AF65-F5344CB8AC3E}">
        <p14:creationId xmlns:p14="http://schemas.microsoft.com/office/powerpoint/2010/main" val="2533117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Sensation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204977D-108E-46D9-AD45-270C75E10DC8}"/>
              </a:ext>
            </a:extLst>
          </p:cNvPr>
          <p:cNvSpPr txBox="1"/>
          <p:nvPr/>
        </p:nvSpPr>
        <p:spPr>
          <a:xfrm>
            <a:off x="1757082" y="1649506"/>
            <a:ext cx="1721224" cy="369332"/>
          </a:xfrm>
          <a:prstGeom prst="rect">
            <a:avLst/>
          </a:prstGeom>
          <a:noFill/>
        </p:spPr>
        <p:txBody>
          <a:bodyPr wrap="square" rtlCol="0">
            <a:spAutoFit/>
          </a:bodyPr>
          <a:lstStyle/>
          <a:p>
            <a:pPr algn="ctr"/>
            <a:r>
              <a:rPr lang="en-US" dirty="0"/>
              <a:t>Sensation</a:t>
            </a:r>
          </a:p>
        </p:txBody>
      </p:sp>
      <p:sp>
        <p:nvSpPr>
          <p:cNvPr id="9" name="TextBox 8">
            <a:extLst>
              <a:ext uri="{FF2B5EF4-FFF2-40B4-BE49-F238E27FC236}">
                <a16:creationId xmlns:a16="http://schemas.microsoft.com/office/drawing/2014/main" id="{CE87A30E-EFEB-4137-9051-59111E008315}"/>
              </a:ext>
            </a:extLst>
          </p:cNvPr>
          <p:cNvSpPr txBox="1"/>
          <p:nvPr/>
        </p:nvSpPr>
        <p:spPr>
          <a:xfrm>
            <a:off x="7973909" y="2312894"/>
            <a:ext cx="2218962" cy="369332"/>
          </a:xfrm>
          <a:prstGeom prst="rect">
            <a:avLst/>
          </a:prstGeom>
          <a:noFill/>
        </p:spPr>
        <p:txBody>
          <a:bodyPr wrap="square" rtlCol="0">
            <a:spAutoFit/>
          </a:bodyPr>
          <a:lstStyle/>
          <a:p>
            <a:pPr algn="ctr"/>
            <a:r>
              <a:rPr lang="en-US" dirty="0"/>
              <a:t>Absolute Threshold</a:t>
            </a:r>
          </a:p>
        </p:txBody>
      </p:sp>
      <p:sp>
        <p:nvSpPr>
          <p:cNvPr id="10" name="TextBox 9">
            <a:extLst>
              <a:ext uri="{FF2B5EF4-FFF2-40B4-BE49-F238E27FC236}">
                <a16:creationId xmlns:a16="http://schemas.microsoft.com/office/drawing/2014/main" id="{CD136288-9C8D-4228-A3BB-67B6DAAD4676}"/>
              </a:ext>
            </a:extLst>
          </p:cNvPr>
          <p:cNvSpPr txBox="1"/>
          <p:nvPr/>
        </p:nvSpPr>
        <p:spPr>
          <a:xfrm>
            <a:off x="4210524" y="3681108"/>
            <a:ext cx="2218962" cy="369332"/>
          </a:xfrm>
          <a:prstGeom prst="rect">
            <a:avLst/>
          </a:prstGeom>
          <a:noFill/>
        </p:spPr>
        <p:txBody>
          <a:bodyPr wrap="square" rtlCol="0">
            <a:spAutoFit/>
          </a:bodyPr>
          <a:lstStyle/>
          <a:p>
            <a:pPr algn="ctr"/>
            <a:r>
              <a:rPr lang="en-US" dirty="0"/>
              <a:t>Difference Threshold</a:t>
            </a:r>
          </a:p>
        </p:txBody>
      </p:sp>
      <p:pic>
        <p:nvPicPr>
          <p:cNvPr id="6" name="Picture 5" descr="A close up of a logo&#10;&#10;Description automatically generated">
            <a:extLst>
              <a:ext uri="{FF2B5EF4-FFF2-40B4-BE49-F238E27FC236}">
                <a16:creationId xmlns:a16="http://schemas.microsoft.com/office/drawing/2014/main" id="{067D1AD1-ACC8-453D-911A-8103725E0D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6749" y="2080933"/>
            <a:ext cx="1160666" cy="1065021"/>
          </a:xfrm>
          <a:prstGeom prst="rect">
            <a:avLst/>
          </a:prstGeom>
        </p:spPr>
      </p:pic>
      <p:cxnSp>
        <p:nvCxnSpPr>
          <p:cNvPr id="12" name="Straight Arrow Connector 11">
            <a:extLst>
              <a:ext uri="{FF2B5EF4-FFF2-40B4-BE49-F238E27FC236}">
                <a16:creationId xmlns:a16="http://schemas.microsoft.com/office/drawing/2014/main" id="{D28CFCAA-6F04-41C2-83C1-C93C69CDAB74}"/>
              </a:ext>
            </a:extLst>
          </p:cNvPr>
          <p:cNvCxnSpPr>
            <a:cxnSpLocks/>
          </p:cNvCxnSpPr>
          <p:nvPr/>
        </p:nvCxnSpPr>
        <p:spPr>
          <a:xfrm>
            <a:off x="2437820" y="2499346"/>
            <a:ext cx="432679" cy="0"/>
          </a:xfrm>
          <a:prstGeom prst="straightConnector1">
            <a:avLst/>
          </a:prstGeom>
          <a:ln w="762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pic>
        <p:nvPicPr>
          <p:cNvPr id="14" name="Graphic 13" descr="Brain">
            <a:extLst>
              <a:ext uri="{FF2B5EF4-FFF2-40B4-BE49-F238E27FC236}">
                <a16:creationId xmlns:a16="http://schemas.microsoft.com/office/drawing/2014/main" id="{1AAE2BC7-0F58-4A46-9C26-351E510F035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909944" y="2089218"/>
            <a:ext cx="937316" cy="937316"/>
          </a:xfrm>
          <a:prstGeom prst="rect">
            <a:avLst/>
          </a:prstGeom>
        </p:spPr>
      </p:pic>
      <p:sp>
        <p:nvSpPr>
          <p:cNvPr id="15" name="TextBox 14">
            <a:extLst>
              <a:ext uri="{FF2B5EF4-FFF2-40B4-BE49-F238E27FC236}">
                <a16:creationId xmlns:a16="http://schemas.microsoft.com/office/drawing/2014/main" id="{811DA535-86DB-4703-AB79-CCD99483A045}"/>
              </a:ext>
            </a:extLst>
          </p:cNvPr>
          <p:cNvSpPr txBox="1"/>
          <p:nvPr/>
        </p:nvSpPr>
        <p:spPr>
          <a:xfrm>
            <a:off x="1757082" y="3285994"/>
            <a:ext cx="1721224" cy="307777"/>
          </a:xfrm>
          <a:prstGeom prst="rect">
            <a:avLst/>
          </a:prstGeom>
          <a:noFill/>
        </p:spPr>
        <p:txBody>
          <a:bodyPr wrap="square" rtlCol="0">
            <a:spAutoFit/>
          </a:bodyPr>
          <a:lstStyle/>
          <a:p>
            <a:pPr algn="ctr"/>
            <a:r>
              <a:rPr lang="en-US" sz="1400" dirty="0">
                <a:solidFill>
                  <a:srgbClr val="3333CC"/>
                </a:solidFill>
              </a:rPr>
              <a:t>Transduction</a:t>
            </a:r>
          </a:p>
        </p:txBody>
      </p:sp>
      <p:pic>
        <p:nvPicPr>
          <p:cNvPr id="13" name="Graphic 12" descr="Lightbulb">
            <a:extLst>
              <a:ext uri="{FF2B5EF4-FFF2-40B4-BE49-F238E27FC236}">
                <a16:creationId xmlns:a16="http://schemas.microsoft.com/office/drawing/2014/main" id="{F2CDB2E2-1B87-4340-B343-9232D184F13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419080" y="2718476"/>
            <a:ext cx="589232" cy="589232"/>
          </a:xfrm>
          <a:prstGeom prst="rect">
            <a:avLst/>
          </a:prstGeom>
        </p:spPr>
      </p:pic>
      <p:pic>
        <p:nvPicPr>
          <p:cNvPr id="17" name="Graphic 16" descr="Volume">
            <a:extLst>
              <a:ext uri="{FF2B5EF4-FFF2-40B4-BE49-F238E27FC236}">
                <a16:creationId xmlns:a16="http://schemas.microsoft.com/office/drawing/2014/main" id="{83ED3F75-5114-4221-A38A-2B8C39CA230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142385" y="2690716"/>
            <a:ext cx="644752" cy="644752"/>
          </a:xfrm>
          <a:prstGeom prst="rect">
            <a:avLst/>
          </a:prstGeom>
        </p:spPr>
      </p:pic>
      <p:pic>
        <p:nvPicPr>
          <p:cNvPr id="19" name="Graphic 18" descr="Smart Phone">
            <a:extLst>
              <a:ext uri="{FF2B5EF4-FFF2-40B4-BE49-F238E27FC236}">
                <a16:creationId xmlns:a16="http://schemas.microsoft.com/office/drawing/2014/main" id="{D8F77A6F-274E-4605-AB0E-619CC9F1836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091756" y="4050440"/>
            <a:ext cx="456497" cy="456497"/>
          </a:xfrm>
          <a:prstGeom prst="rect">
            <a:avLst/>
          </a:prstGeom>
        </p:spPr>
      </p:pic>
      <p:cxnSp>
        <p:nvCxnSpPr>
          <p:cNvPr id="22" name="Straight Arrow Connector 21">
            <a:extLst>
              <a:ext uri="{FF2B5EF4-FFF2-40B4-BE49-F238E27FC236}">
                <a16:creationId xmlns:a16="http://schemas.microsoft.com/office/drawing/2014/main" id="{09B6C8E7-F24A-4C8A-AE49-4171BC5FBCFA}"/>
              </a:ext>
            </a:extLst>
          </p:cNvPr>
          <p:cNvCxnSpPr>
            <a:cxnSpLocks/>
          </p:cNvCxnSpPr>
          <p:nvPr/>
        </p:nvCxnSpPr>
        <p:spPr>
          <a:xfrm>
            <a:off x="5548253" y="4304333"/>
            <a:ext cx="379211" cy="407035"/>
          </a:xfrm>
          <a:prstGeom prst="straightConnector1">
            <a:avLst/>
          </a:prstGeom>
          <a:ln w="762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5FEDEE1E-B01A-4503-BFC6-27D135911BCC}"/>
              </a:ext>
            </a:extLst>
          </p:cNvPr>
          <p:cNvCxnSpPr>
            <a:cxnSpLocks/>
          </p:cNvCxnSpPr>
          <p:nvPr/>
        </p:nvCxnSpPr>
        <p:spPr>
          <a:xfrm flipH="1">
            <a:off x="4787153" y="4309293"/>
            <a:ext cx="304604" cy="402075"/>
          </a:xfrm>
          <a:prstGeom prst="straightConnector1">
            <a:avLst/>
          </a:prstGeom>
          <a:ln w="762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pic>
        <p:nvPicPr>
          <p:cNvPr id="29" name="Graphic 28" descr="Video camera">
            <a:extLst>
              <a:ext uri="{FF2B5EF4-FFF2-40B4-BE49-F238E27FC236}">
                <a16:creationId xmlns:a16="http://schemas.microsoft.com/office/drawing/2014/main" id="{A0D94565-CE15-4F61-ABF2-B840E0A8A3D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440522" y="4687551"/>
            <a:ext cx="498933" cy="498933"/>
          </a:xfrm>
          <a:prstGeom prst="rect">
            <a:avLst/>
          </a:prstGeom>
        </p:spPr>
      </p:pic>
      <p:pic>
        <p:nvPicPr>
          <p:cNvPr id="31" name="Graphic 30" descr="Deciduous tree">
            <a:extLst>
              <a:ext uri="{FF2B5EF4-FFF2-40B4-BE49-F238E27FC236}">
                <a16:creationId xmlns:a16="http://schemas.microsoft.com/office/drawing/2014/main" id="{ED5ADF4A-4E87-49FB-8B5E-B9ECE8C00555}"/>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582723" y="4715794"/>
            <a:ext cx="498933" cy="498933"/>
          </a:xfrm>
          <a:prstGeom prst="rect">
            <a:avLst/>
          </a:prstGeom>
        </p:spPr>
      </p:pic>
      <p:pic>
        <p:nvPicPr>
          <p:cNvPr id="33" name="Graphic 32" descr="Sun">
            <a:extLst>
              <a:ext uri="{FF2B5EF4-FFF2-40B4-BE49-F238E27FC236}">
                <a16:creationId xmlns:a16="http://schemas.microsoft.com/office/drawing/2014/main" id="{45F8A187-631D-4B39-BF5C-F6B284F53F65}"/>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981500" y="4551026"/>
            <a:ext cx="402460" cy="402460"/>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Sensation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8" name="Picture 27" descr="A close up of a logo&#10;&#10;Description automatically generated">
            <a:extLst>
              <a:ext uri="{FF2B5EF4-FFF2-40B4-BE49-F238E27FC236}">
                <a16:creationId xmlns:a16="http://schemas.microsoft.com/office/drawing/2014/main" id="{3C0AC8F6-B262-491B-8DAC-E58690D005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2484" y="1383374"/>
            <a:ext cx="3509391" cy="3220199"/>
          </a:xfrm>
          <a:prstGeom prst="rect">
            <a:avLst/>
          </a:prstGeom>
        </p:spPr>
      </p:pic>
      <p:cxnSp>
        <p:nvCxnSpPr>
          <p:cNvPr id="29" name="Straight Arrow Connector 28">
            <a:extLst>
              <a:ext uri="{FF2B5EF4-FFF2-40B4-BE49-F238E27FC236}">
                <a16:creationId xmlns:a16="http://schemas.microsoft.com/office/drawing/2014/main" id="{9F9FF21C-927B-4C7E-A3FD-591FEAB21AE7}"/>
              </a:ext>
            </a:extLst>
          </p:cNvPr>
          <p:cNvCxnSpPr>
            <a:cxnSpLocks/>
          </p:cNvCxnSpPr>
          <p:nvPr/>
        </p:nvCxnSpPr>
        <p:spPr>
          <a:xfrm>
            <a:off x="5441875" y="2779564"/>
            <a:ext cx="1308249" cy="0"/>
          </a:xfrm>
          <a:prstGeom prst="straightConnector1">
            <a:avLst/>
          </a:prstGeom>
          <a:ln w="1143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pic>
        <p:nvPicPr>
          <p:cNvPr id="30" name="Graphic 29" descr="Brain">
            <a:extLst>
              <a:ext uri="{FF2B5EF4-FFF2-40B4-BE49-F238E27FC236}">
                <a16:creationId xmlns:a16="http://schemas.microsoft.com/office/drawing/2014/main" id="{32032605-A684-4B68-B754-CE9B767BF77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839876" y="1828757"/>
            <a:ext cx="2142759" cy="2142759"/>
          </a:xfrm>
          <a:prstGeom prst="rect">
            <a:avLst/>
          </a:prstGeom>
        </p:spPr>
      </p:pic>
      <p:sp>
        <p:nvSpPr>
          <p:cNvPr id="31" name="TextBox 30">
            <a:extLst>
              <a:ext uri="{FF2B5EF4-FFF2-40B4-BE49-F238E27FC236}">
                <a16:creationId xmlns:a16="http://schemas.microsoft.com/office/drawing/2014/main" id="{74F5F6EE-D99D-42E8-815F-481C005AA309}"/>
              </a:ext>
            </a:extLst>
          </p:cNvPr>
          <p:cNvSpPr txBox="1"/>
          <p:nvPr/>
        </p:nvSpPr>
        <p:spPr>
          <a:xfrm>
            <a:off x="3493851" y="4668181"/>
            <a:ext cx="5204295" cy="523220"/>
          </a:xfrm>
          <a:prstGeom prst="rect">
            <a:avLst/>
          </a:prstGeom>
          <a:noFill/>
        </p:spPr>
        <p:txBody>
          <a:bodyPr wrap="square" rtlCol="0">
            <a:spAutoFit/>
          </a:bodyPr>
          <a:lstStyle/>
          <a:p>
            <a:pPr algn="ctr"/>
            <a:r>
              <a:rPr lang="en-US" sz="2800" dirty="0">
                <a:solidFill>
                  <a:srgbClr val="3333CC"/>
                </a:solidFill>
              </a:rPr>
              <a:t>Transduction</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Threshold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3" name="Graphic 22" descr="Lightbulb">
            <a:extLst>
              <a:ext uri="{FF2B5EF4-FFF2-40B4-BE49-F238E27FC236}">
                <a16:creationId xmlns:a16="http://schemas.microsoft.com/office/drawing/2014/main" id="{BF6B7082-2C28-4E13-BD0D-D31979E4A4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09277" y="1745265"/>
            <a:ext cx="2912312" cy="2912312"/>
          </a:xfrm>
          <a:prstGeom prst="rect">
            <a:avLst/>
          </a:prstGeom>
        </p:spPr>
      </p:pic>
      <p:pic>
        <p:nvPicPr>
          <p:cNvPr id="24" name="Graphic 23" descr="Volume">
            <a:extLst>
              <a:ext uri="{FF2B5EF4-FFF2-40B4-BE49-F238E27FC236}">
                <a16:creationId xmlns:a16="http://schemas.microsoft.com/office/drawing/2014/main" id="{9AF39918-6F5C-45B2-BC00-A51F736F4B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6000" y="1608059"/>
            <a:ext cx="3186723" cy="3186723"/>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Difference Threshold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0" name="Graphic 29" descr="Smart Phone">
            <a:extLst>
              <a:ext uri="{FF2B5EF4-FFF2-40B4-BE49-F238E27FC236}">
                <a16:creationId xmlns:a16="http://schemas.microsoft.com/office/drawing/2014/main" id="{1B2F886D-1DF7-4735-ACB8-B22C7BAA6A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77968" y="1272964"/>
            <a:ext cx="1809848" cy="1809848"/>
          </a:xfrm>
          <a:prstGeom prst="rect">
            <a:avLst/>
          </a:prstGeom>
        </p:spPr>
      </p:pic>
      <p:cxnSp>
        <p:nvCxnSpPr>
          <p:cNvPr id="31" name="Straight Arrow Connector 30">
            <a:extLst>
              <a:ext uri="{FF2B5EF4-FFF2-40B4-BE49-F238E27FC236}">
                <a16:creationId xmlns:a16="http://schemas.microsoft.com/office/drawing/2014/main" id="{E32BE7F1-D096-4CF3-86E9-3EFE185D9868}"/>
              </a:ext>
            </a:extLst>
          </p:cNvPr>
          <p:cNvCxnSpPr>
            <a:cxnSpLocks/>
          </p:cNvCxnSpPr>
          <p:nvPr/>
        </p:nvCxnSpPr>
        <p:spPr>
          <a:xfrm>
            <a:off x="6680499" y="2210924"/>
            <a:ext cx="1462734" cy="1160939"/>
          </a:xfrm>
          <a:prstGeom prst="straightConnector1">
            <a:avLst/>
          </a:prstGeom>
          <a:ln w="1143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AB707DE5-82C0-4A17-9C99-74EC668A18C9}"/>
              </a:ext>
            </a:extLst>
          </p:cNvPr>
          <p:cNvCxnSpPr>
            <a:cxnSpLocks/>
          </p:cNvCxnSpPr>
          <p:nvPr/>
        </p:nvCxnSpPr>
        <p:spPr>
          <a:xfrm flipH="1">
            <a:off x="4120179" y="2210924"/>
            <a:ext cx="1322478" cy="1275418"/>
          </a:xfrm>
          <a:prstGeom prst="straightConnector1">
            <a:avLst/>
          </a:prstGeom>
          <a:ln w="1143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pic>
        <p:nvPicPr>
          <p:cNvPr id="33" name="Graphic 32" descr="Video camera">
            <a:extLst>
              <a:ext uri="{FF2B5EF4-FFF2-40B4-BE49-F238E27FC236}">
                <a16:creationId xmlns:a16="http://schemas.microsoft.com/office/drawing/2014/main" id="{C355809A-0372-4F8A-92A9-D202F4760B0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16063" y="3263344"/>
            <a:ext cx="1811842" cy="1811842"/>
          </a:xfrm>
          <a:prstGeom prst="rect">
            <a:avLst/>
          </a:prstGeom>
        </p:spPr>
      </p:pic>
      <p:pic>
        <p:nvPicPr>
          <p:cNvPr id="34" name="Graphic 33" descr="Deciduous tree">
            <a:extLst>
              <a:ext uri="{FF2B5EF4-FFF2-40B4-BE49-F238E27FC236}">
                <a16:creationId xmlns:a16="http://schemas.microsoft.com/office/drawing/2014/main" id="{8AC027DD-BCCD-4D89-89B5-29C4BC98087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601053" y="3263344"/>
            <a:ext cx="1809849" cy="1809849"/>
          </a:xfrm>
          <a:prstGeom prst="rect">
            <a:avLst/>
          </a:prstGeom>
        </p:spPr>
      </p:pic>
      <p:pic>
        <p:nvPicPr>
          <p:cNvPr id="35" name="Graphic 34" descr="Sun">
            <a:extLst>
              <a:ext uri="{FF2B5EF4-FFF2-40B4-BE49-F238E27FC236}">
                <a16:creationId xmlns:a16="http://schemas.microsoft.com/office/drawing/2014/main" id="{4CB62D44-B6EA-46F2-B2AA-9E91E2B6A0E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685413" y="2704900"/>
            <a:ext cx="1125435" cy="1125435"/>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409B8A0-9F2F-4B68-89A9-85B946ABC7AE}"/>
              </a:ext>
            </a:extLst>
          </p:cNvPr>
          <p:cNvSpPr txBox="1"/>
          <p:nvPr/>
        </p:nvSpPr>
        <p:spPr>
          <a:xfrm>
            <a:off x="885712" y="3349215"/>
            <a:ext cx="2449158" cy="369332"/>
          </a:xfrm>
          <a:prstGeom prst="rect">
            <a:avLst/>
          </a:prstGeom>
          <a:noFill/>
        </p:spPr>
        <p:txBody>
          <a:bodyPr wrap="square" rtlCol="0">
            <a:spAutoFit/>
          </a:bodyPr>
          <a:lstStyle/>
          <a:p>
            <a:pPr algn="ctr"/>
            <a:r>
              <a:rPr lang="en-US" dirty="0"/>
              <a:t>Inattentional Blindness</a:t>
            </a:r>
          </a:p>
        </p:txBody>
      </p:sp>
      <p:sp>
        <p:nvSpPr>
          <p:cNvPr id="18" name="TextBox 17">
            <a:extLst>
              <a:ext uri="{FF2B5EF4-FFF2-40B4-BE49-F238E27FC236}">
                <a16:creationId xmlns:a16="http://schemas.microsoft.com/office/drawing/2014/main" id="{082F5297-BE79-4CDF-BBCD-BD23A5D3B59A}"/>
              </a:ext>
            </a:extLst>
          </p:cNvPr>
          <p:cNvSpPr txBox="1"/>
          <p:nvPr/>
        </p:nvSpPr>
        <p:spPr>
          <a:xfrm>
            <a:off x="4564221" y="3542542"/>
            <a:ext cx="2449158" cy="369332"/>
          </a:xfrm>
          <a:prstGeom prst="rect">
            <a:avLst/>
          </a:prstGeom>
          <a:noFill/>
        </p:spPr>
        <p:txBody>
          <a:bodyPr wrap="square" rtlCol="0">
            <a:spAutoFit/>
          </a:bodyPr>
          <a:lstStyle/>
          <a:p>
            <a:pPr algn="ctr"/>
            <a:r>
              <a:rPr lang="en-US" dirty="0"/>
              <a:t>Habituation</a:t>
            </a:r>
          </a:p>
        </p:txBody>
      </p:sp>
      <p:sp>
        <p:nvSpPr>
          <p:cNvPr id="19" name="TextBox 18">
            <a:extLst>
              <a:ext uri="{FF2B5EF4-FFF2-40B4-BE49-F238E27FC236}">
                <a16:creationId xmlns:a16="http://schemas.microsoft.com/office/drawing/2014/main" id="{978B59CD-70BC-4ACD-AF64-62EC566C4A5C}"/>
              </a:ext>
            </a:extLst>
          </p:cNvPr>
          <p:cNvSpPr txBox="1"/>
          <p:nvPr/>
        </p:nvSpPr>
        <p:spPr>
          <a:xfrm>
            <a:off x="8218843" y="3974918"/>
            <a:ext cx="2449158" cy="369332"/>
          </a:xfrm>
          <a:prstGeom prst="rect">
            <a:avLst/>
          </a:prstGeom>
          <a:noFill/>
        </p:spPr>
        <p:txBody>
          <a:bodyPr wrap="square" rtlCol="0">
            <a:spAutoFit/>
          </a:bodyPr>
          <a:lstStyle/>
          <a:p>
            <a:pPr algn="ctr"/>
            <a:r>
              <a:rPr lang="en-US" dirty="0"/>
              <a:t>Signal Detection</a:t>
            </a:r>
          </a:p>
        </p:txBody>
      </p:sp>
      <p:sp>
        <p:nvSpPr>
          <p:cNvPr id="20" name="TextBox 19">
            <a:extLst>
              <a:ext uri="{FF2B5EF4-FFF2-40B4-BE49-F238E27FC236}">
                <a16:creationId xmlns:a16="http://schemas.microsoft.com/office/drawing/2014/main" id="{FCA49843-4AF6-4B08-B166-5F9FB2571465}"/>
              </a:ext>
            </a:extLst>
          </p:cNvPr>
          <p:cNvSpPr txBox="1"/>
          <p:nvPr/>
        </p:nvSpPr>
        <p:spPr>
          <a:xfrm>
            <a:off x="8834521" y="1905763"/>
            <a:ext cx="2449158" cy="369332"/>
          </a:xfrm>
          <a:prstGeom prst="rect">
            <a:avLst/>
          </a:prstGeom>
          <a:noFill/>
        </p:spPr>
        <p:txBody>
          <a:bodyPr wrap="square" rtlCol="0">
            <a:spAutoFit/>
          </a:bodyPr>
          <a:lstStyle/>
          <a:p>
            <a:pPr algn="ctr"/>
            <a:r>
              <a:rPr lang="en-US" dirty="0"/>
              <a:t>Motivation</a:t>
            </a:r>
          </a:p>
        </p:txBody>
      </p:sp>
      <p:pic>
        <p:nvPicPr>
          <p:cNvPr id="7" name="Graphic 6" descr="Play">
            <a:extLst>
              <a:ext uri="{FF2B5EF4-FFF2-40B4-BE49-F238E27FC236}">
                <a16:creationId xmlns:a16="http://schemas.microsoft.com/office/drawing/2014/main" id="{B00ECD96-CC61-4083-88CA-D8FBF34478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4325167" y="2068701"/>
            <a:ext cx="1098466" cy="1098466"/>
          </a:xfrm>
          <a:prstGeom prst="rect">
            <a:avLst/>
          </a:prstGeom>
        </p:spPr>
      </p:pic>
      <p:pic>
        <p:nvPicPr>
          <p:cNvPr id="9" name="Graphic 8" descr="Stop">
            <a:extLst>
              <a:ext uri="{FF2B5EF4-FFF2-40B4-BE49-F238E27FC236}">
                <a16:creationId xmlns:a16="http://schemas.microsoft.com/office/drawing/2014/main" id="{F303A74C-20A3-4EEC-A7CE-1625028BC1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74400" y="1404104"/>
            <a:ext cx="914400" cy="914400"/>
          </a:xfrm>
          <a:prstGeom prst="rect">
            <a:avLst/>
          </a:prstGeom>
        </p:spPr>
      </p:pic>
      <p:sp>
        <p:nvSpPr>
          <p:cNvPr id="15" name="Oval 14">
            <a:extLst>
              <a:ext uri="{FF2B5EF4-FFF2-40B4-BE49-F238E27FC236}">
                <a16:creationId xmlns:a16="http://schemas.microsoft.com/office/drawing/2014/main" id="{71B72312-FD8A-4254-BA37-0CF27D0ECF61}"/>
              </a:ext>
            </a:extLst>
          </p:cNvPr>
          <p:cNvSpPr/>
          <p:nvPr/>
        </p:nvSpPr>
        <p:spPr>
          <a:xfrm>
            <a:off x="4007520" y="1896934"/>
            <a:ext cx="635294" cy="588091"/>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Arrow Connector 36">
            <a:extLst>
              <a:ext uri="{FF2B5EF4-FFF2-40B4-BE49-F238E27FC236}">
                <a16:creationId xmlns:a16="http://schemas.microsoft.com/office/drawing/2014/main" id="{F012880C-B441-4D56-9CD0-77077750E8ED}"/>
              </a:ext>
            </a:extLst>
          </p:cNvPr>
          <p:cNvCxnSpPr>
            <a:cxnSpLocks/>
          </p:cNvCxnSpPr>
          <p:nvPr/>
        </p:nvCxnSpPr>
        <p:spPr>
          <a:xfrm flipV="1">
            <a:off x="5788800" y="2269944"/>
            <a:ext cx="698061" cy="5151"/>
          </a:xfrm>
          <a:prstGeom prst="straightConnector1">
            <a:avLst/>
          </a:prstGeom>
          <a:ln w="114300" cap="rnd">
            <a:solidFill>
              <a:srgbClr val="FFC000"/>
            </a:solidFill>
            <a:tailEnd type="stealth" w="med" len="med"/>
          </a:ln>
        </p:spPr>
        <p:style>
          <a:lnRef idx="1">
            <a:schemeClr val="accent1"/>
          </a:lnRef>
          <a:fillRef idx="0">
            <a:schemeClr val="accent1"/>
          </a:fillRef>
          <a:effectRef idx="0">
            <a:schemeClr val="accent1"/>
          </a:effectRef>
          <a:fontRef idx="minor">
            <a:schemeClr val="tx1"/>
          </a:fontRef>
        </p:style>
      </p:cxnSp>
      <p:pic>
        <p:nvPicPr>
          <p:cNvPr id="29" name="Graphic 28" descr="Male profile">
            <a:extLst>
              <a:ext uri="{FF2B5EF4-FFF2-40B4-BE49-F238E27FC236}">
                <a16:creationId xmlns:a16="http://schemas.microsoft.com/office/drawing/2014/main" id="{F51009D6-5F57-4280-938D-CA80796FC8C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86861" y="1620665"/>
            <a:ext cx="1185727" cy="1185727"/>
          </a:xfrm>
          <a:prstGeom prst="rect">
            <a:avLst/>
          </a:prstGeom>
        </p:spPr>
      </p:pic>
      <p:pic>
        <p:nvPicPr>
          <p:cNvPr id="38" name="Graphic 37" descr="Male profile">
            <a:extLst>
              <a:ext uri="{FF2B5EF4-FFF2-40B4-BE49-F238E27FC236}">
                <a16:creationId xmlns:a16="http://schemas.microsoft.com/office/drawing/2014/main" id="{DA2BBDB4-7E64-421B-A998-215B808B35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39990" y="3705433"/>
            <a:ext cx="717378" cy="717378"/>
          </a:xfrm>
          <a:prstGeom prst="rect">
            <a:avLst/>
          </a:prstGeom>
        </p:spPr>
      </p:pic>
      <p:cxnSp>
        <p:nvCxnSpPr>
          <p:cNvPr id="39" name="Straight Arrow Connector 38">
            <a:extLst>
              <a:ext uri="{FF2B5EF4-FFF2-40B4-BE49-F238E27FC236}">
                <a16:creationId xmlns:a16="http://schemas.microsoft.com/office/drawing/2014/main" id="{15922496-0185-4859-BFE1-40373485AD82}"/>
              </a:ext>
            </a:extLst>
          </p:cNvPr>
          <p:cNvCxnSpPr>
            <a:cxnSpLocks/>
          </p:cNvCxnSpPr>
          <p:nvPr/>
        </p:nvCxnSpPr>
        <p:spPr>
          <a:xfrm flipH="1" flipV="1">
            <a:off x="1743060" y="3963177"/>
            <a:ext cx="333291" cy="261415"/>
          </a:xfrm>
          <a:prstGeom prst="straightConnector1">
            <a:avLst/>
          </a:prstGeom>
          <a:ln w="762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FF95361F-5900-45AC-84B3-33E667D27B2D}"/>
              </a:ext>
            </a:extLst>
          </p:cNvPr>
          <p:cNvCxnSpPr>
            <a:cxnSpLocks/>
          </p:cNvCxnSpPr>
          <p:nvPr/>
        </p:nvCxnSpPr>
        <p:spPr>
          <a:xfrm flipV="1">
            <a:off x="1111512" y="3963179"/>
            <a:ext cx="307387" cy="261413"/>
          </a:xfrm>
          <a:prstGeom prst="straightConnector1">
            <a:avLst/>
          </a:prstGeom>
          <a:ln w="762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pic>
        <p:nvPicPr>
          <p:cNvPr id="47" name="Graphic 46" descr="Lamp">
            <a:extLst>
              <a:ext uri="{FF2B5EF4-FFF2-40B4-BE49-F238E27FC236}">
                <a16:creationId xmlns:a16="http://schemas.microsoft.com/office/drawing/2014/main" id="{097C771C-BE7A-4780-A9F5-C8576578A96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18208" y="3781526"/>
            <a:ext cx="717378" cy="717378"/>
          </a:xfrm>
          <a:prstGeom prst="rect">
            <a:avLst/>
          </a:prstGeom>
        </p:spPr>
      </p:pic>
      <p:pic>
        <p:nvPicPr>
          <p:cNvPr id="49" name="Picture 48" descr="A close up of a logo&#10;&#10;Description automatically generated">
            <a:extLst>
              <a:ext uri="{FF2B5EF4-FFF2-40B4-BE49-F238E27FC236}">
                <a16:creationId xmlns:a16="http://schemas.microsoft.com/office/drawing/2014/main" id="{034CEA53-8628-49CA-BC31-AAF3FA631D22}"/>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672077" y="3911874"/>
            <a:ext cx="556822" cy="510937"/>
          </a:xfrm>
          <a:prstGeom prst="rect">
            <a:avLst/>
          </a:prstGeom>
        </p:spPr>
      </p:pic>
      <p:pic>
        <p:nvPicPr>
          <p:cNvPr id="50" name="Graphic 49" descr="Brain">
            <a:extLst>
              <a:ext uri="{FF2B5EF4-FFF2-40B4-BE49-F238E27FC236}">
                <a16:creationId xmlns:a16="http://schemas.microsoft.com/office/drawing/2014/main" id="{C565E783-6494-47BB-9A2B-B5C247D80439}"/>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788800" y="4484021"/>
            <a:ext cx="449671" cy="449671"/>
          </a:xfrm>
          <a:prstGeom prst="rect">
            <a:avLst/>
          </a:prstGeom>
        </p:spPr>
      </p:pic>
      <p:pic>
        <p:nvPicPr>
          <p:cNvPr id="51" name="Graphic 50" descr="Checkmark">
            <a:extLst>
              <a:ext uri="{FF2B5EF4-FFF2-40B4-BE49-F238E27FC236}">
                <a16:creationId xmlns:a16="http://schemas.microsoft.com/office/drawing/2014/main" id="{6C1410DD-CB8B-4D3F-B43F-17E381064B3D}"/>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376718" y="4042827"/>
            <a:ext cx="369333" cy="369333"/>
          </a:xfrm>
          <a:prstGeom prst="rect">
            <a:avLst/>
          </a:prstGeom>
        </p:spPr>
      </p:pic>
      <p:pic>
        <p:nvPicPr>
          <p:cNvPr id="53" name="Graphic 52" descr="Close">
            <a:extLst>
              <a:ext uri="{FF2B5EF4-FFF2-40B4-BE49-F238E27FC236}">
                <a16:creationId xmlns:a16="http://schemas.microsoft.com/office/drawing/2014/main" id="{28A942B1-8973-4268-BBA0-D605B2A5B2A5}"/>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376719" y="4534693"/>
            <a:ext cx="369333" cy="369333"/>
          </a:xfrm>
          <a:prstGeom prst="rect">
            <a:avLst/>
          </a:prstGeom>
        </p:spPr>
      </p:pic>
      <p:pic>
        <p:nvPicPr>
          <p:cNvPr id="56" name="Graphic 55" descr="Female Profile">
            <a:extLst>
              <a:ext uri="{FF2B5EF4-FFF2-40B4-BE49-F238E27FC236}">
                <a16:creationId xmlns:a16="http://schemas.microsoft.com/office/drawing/2014/main" id="{6591F481-6118-43B4-A285-70C8AB7B8908}"/>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4954719" y="4090981"/>
            <a:ext cx="642358" cy="642358"/>
          </a:xfrm>
          <a:prstGeom prst="rect">
            <a:avLst/>
          </a:prstGeom>
        </p:spPr>
      </p:pic>
      <p:pic>
        <p:nvPicPr>
          <p:cNvPr id="57" name="Graphic 56" descr="Volume">
            <a:extLst>
              <a:ext uri="{FF2B5EF4-FFF2-40B4-BE49-F238E27FC236}">
                <a16:creationId xmlns:a16="http://schemas.microsoft.com/office/drawing/2014/main" id="{63D6DA8E-BEAE-4DEA-A141-6C0D66BB562A}"/>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rot="20400024">
            <a:off x="8695867" y="4441255"/>
            <a:ext cx="400680" cy="400680"/>
          </a:xfrm>
          <a:prstGeom prst="rect">
            <a:avLst/>
          </a:prstGeom>
        </p:spPr>
      </p:pic>
      <p:pic>
        <p:nvPicPr>
          <p:cNvPr id="58" name="Graphic 57" descr="Volume">
            <a:extLst>
              <a:ext uri="{FF2B5EF4-FFF2-40B4-BE49-F238E27FC236}">
                <a16:creationId xmlns:a16="http://schemas.microsoft.com/office/drawing/2014/main" id="{AF8B5875-8480-4D7D-910C-04229BD6C58B}"/>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rot="1050504">
            <a:off x="9867337" y="4432917"/>
            <a:ext cx="412909" cy="412909"/>
          </a:xfrm>
          <a:prstGeom prst="rect">
            <a:avLst/>
          </a:prstGeom>
        </p:spPr>
      </p:pic>
      <p:pic>
        <p:nvPicPr>
          <p:cNvPr id="60" name="Graphic 59" descr="Crying face with solid fill">
            <a:extLst>
              <a:ext uri="{FF2B5EF4-FFF2-40B4-BE49-F238E27FC236}">
                <a16:creationId xmlns:a16="http://schemas.microsoft.com/office/drawing/2014/main" id="{10C8A89B-0736-49C3-9EA3-3CD0D55F5779}"/>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9227109" y="4380370"/>
            <a:ext cx="513556" cy="513556"/>
          </a:xfrm>
          <a:prstGeom prst="rect">
            <a:avLst/>
          </a:prstGeom>
        </p:spPr>
      </p:pic>
      <p:pic>
        <p:nvPicPr>
          <p:cNvPr id="61" name="Graphic 60" descr="Smart Phone">
            <a:extLst>
              <a:ext uri="{FF2B5EF4-FFF2-40B4-BE49-F238E27FC236}">
                <a16:creationId xmlns:a16="http://schemas.microsoft.com/office/drawing/2014/main" id="{9737E9F3-BB99-4C7F-9376-1A9356BD2AF2}"/>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rot="20043438">
            <a:off x="9785089" y="2318768"/>
            <a:ext cx="548021" cy="548021"/>
          </a:xfrm>
          <a:prstGeom prst="rect">
            <a:avLst/>
          </a:prstGeom>
        </p:spPr>
      </p:pic>
      <p:pic>
        <p:nvPicPr>
          <p:cNvPr id="63" name="Graphic 62" descr="Wireless">
            <a:extLst>
              <a:ext uri="{FF2B5EF4-FFF2-40B4-BE49-F238E27FC236}">
                <a16:creationId xmlns:a16="http://schemas.microsoft.com/office/drawing/2014/main" id="{6AE52C38-7643-4DFB-A464-6114E0E8E28A}"/>
              </a:ext>
            </a:extLst>
          </p:cNvPr>
          <p:cNvPicPr>
            <a:picLocks noChangeAspect="1"/>
          </p:cNvPicPr>
          <p:nvPr/>
        </p:nvPicPr>
        <p:blipFill rotWithShape="1">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rcRect r="29690" b="25400"/>
          <a:stretch/>
        </p:blipFill>
        <p:spPr>
          <a:xfrm rot="6361871">
            <a:off x="10299918" y="2189588"/>
            <a:ext cx="397290" cy="421530"/>
          </a:xfrm>
          <a:prstGeom prst="rect">
            <a:avLst/>
          </a:prstGeom>
        </p:spPr>
      </p:pic>
      <p:pic>
        <p:nvPicPr>
          <p:cNvPr id="64" name="Graphic 63" descr="Wireless">
            <a:extLst>
              <a:ext uri="{FF2B5EF4-FFF2-40B4-BE49-F238E27FC236}">
                <a16:creationId xmlns:a16="http://schemas.microsoft.com/office/drawing/2014/main" id="{F60EB225-0559-42D2-BCB9-831D650C30DD}"/>
              </a:ext>
            </a:extLst>
          </p:cNvPr>
          <p:cNvPicPr>
            <a:picLocks noChangeAspect="1"/>
          </p:cNvPicPr>
          <p:nvPr/>
        </p:nvPicPr>
        <p:blipFill rotWithShape="1">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rcRect r="29690" b="25400"/>
          <a:stretch/>
        </p:blipFill>
        <p:spPr>
          <a:xfrm rot="16638309">
            <a:off x="9477560" y="2653768"/>
            <a:ext cx="397290" cy="421530"/>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Habituation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8" name="Picture 27" descr="A close up of a logo&#10;&#10;Description automatically generated">
            <a:extLst>
              <a:ext uri="{FF2B5EF4-FFF2-40B4-BE49-F238E27FC236}">
                <a16:creationId xmlns:a16="http://schemas.microsoft.com/office/drawing/2014/main" id="{E59F987D-E03C-4DC7-ADAF-567104B0F4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265461"/>
            <a:ext cx="2047760" cy="1879014"/>
          </a:xfrm>
          <a:prstGeom prst="rect">
            <a:avLst/>
          </a:prstGeom>
        </p:spPr>
      </p:pic>
      <p:pic>
        <p:nvPicPr>
          <p:cNvPr id="29" name="Graphic 28" descr="Brain">
            <a:extLst>
              <a:ext uri="{FF2B5EF4-FFF2-40B4-BE49-F238E27FC236}">
                <a16:creationId xmlns:a16="http://schemas.microsoft.com/office/drawing/2014/main" id="{092BB2CB-9491-4745-ACAF-EF1480A09F3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21213" y="3144475"/>
            <a:ext cx="1755064" cy="1755064"/>
          </a:xfrm>
          <a:prstGeom prst="rect">
            <a:avLst/>
          </a:prstGeom>
        </p:spPr>
      </p:pic>
      <p:pic>
        <p:nvPicPr>
          <p:cNvPr id="30" name="Graphic 29" descr="Checkmark">
            <a:extLst>
              <a:ext uri="{FF2B5EF4-FFF2-40B4-BE49-F238E27FC236}">
                <a16:creationId xmlns:a16="http://schemas.microsoft.com/office/drawing/2014/main" id="{26A1375D-CFCA-4650-A966-D9685FA4A29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376277" y="1348228"/>
            <a:ext cx="1313059" cy="1313059"/>
          </a:xfrm>
          <a:prstGeom prst="rect">
            <a:avLst/>
          </a:prstGeom>
        </p:spPr>
      </p:pic>
      <p:pic>
        <p:nvPicPr>
          <p:cNvPr id="31" name="Graphic 30" descr="Close">
            <a:extLst>
              <a:ext uri="{FF2B5EF4-FFF2-40B4-BE49-F238E27FC236}">
                <a16:creationId xmlns:a16="http://schemas.microsoft.com/office/drawing/2014/main" id="{020985CF-6CBE-45EE-BEA9-1C27695D1EF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376277" y="3354794"/>
            <a:ext cx="1313059" cy="1313059"/>
          </a:xfrm>
          <a:prstGeom prst="rect">
            <a:avLst/>
          </a:prstGeom>
        </p:spPr>
      </p:pic>
      <p:pic>
        <p:nvPicPr>
          <p:cNvPr id="32" name="Graphic 31" descr="Female Profile">
            <a:extLst>
              <a:ext uri="{FF2B5EF4-FFF2-40B4-BE49-F238E27FC236}">
                <a16:creationId xmlns:a16="http://schemas.microsoft.com/office/drawing/2014/main" id="{AEC065A8-5608-4D21-852B-97B0F24DBEA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525670" y="2226996"/>
            <a:ext cx="2283722" cy="2283722"/>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Inattentional Blindness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8" name="Graphic 27" descr="Male profile">
            <a:extLst>
              <a:ext uri="{FF2B5EF4-FFF2-40B4-BE49-F238E27FC236}">
                <a16:creationId xmlns:a16="http://schemas.microsoft.com/office/drawing/2014/main" id="{66B522ED-A9EF-461F-B48E-94C394DB05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3560" y="1888784"/>
            <a:ext cx="1725433" cy="1725433"/>
          </a:xfrm>
          <a:prstGeom prst="rect">
            <a:avLst/>
          </a:prstGeom>
        </p:spPr>
      </p:pic>
      <p:cxnSp>
        <p:nvCxnSpPr>
          <p:cNvPr id="29" name="Straight Arrow Connector 28">
            <a:extLst>
              <a:ext uri="{FF2B5EF4-FFF2-40B4-BE49-F238E27FC236}">
                <a16:creationId xmlns:a16="http://schemas.microsoft.com/office/drawing/2014/main" id="{305DA959-6C4D-43EF-BF40-66ED4B38D8BE}"/>
              </a:ext>
            </a:extLst>
          </p:cNvPr>
          <p:cNvCxnSpPr>
            <a:cxnSpLocks/>
          </p:cNvCxnSpPr>
          <p:nvPr/>
        </p:nvCxnSpPr>
        <p:spPr>
          <a:xfrm flipH="1" flipV="1">
            <a:off x="5096525" y="2577937"/>
            <a:ext cx="612864" cy="470067"/>
          </a:xfrm>
          <a:prstGeom prst="straightConnector1">
            <a:avLst/>
          </a:prstGeom>
          <a:ln w="1143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524CB07-2D52-48B3-9B80-C94F94144F04}"/>
              </a:ext>
            </a:extLst>
          </p:cNvPr>
          <p:cNvCxnSpPr>
            <a:cxnSpLocks/>
          </p:cNvCxnSpPr>
          <p:nvPr/>
        </p:nvCxnSpPr>
        <p:spPr>
          <a:xfrm flipV="1">
            <a:off x="3801445" y="2572876"/>
            <a:ext cx="525382" cy="514327"/>
          </a:xfrm>
          <a:prstGeom prst="straightConnector1">
            <a:avLst/>
          </a:prstGeom>
          <a:ln w="114300" cap="rnd">
            <a:solidFill>
              <a:srgbClr val="FF0066"/>
            </a:solidFill>
            <a:tailEnd type="stealth" w="med" len="med"/>
          </a:ln>
        </p:spPr>
        <p:style>
          <a:lnRef idx="1">
            <a:schemeClr val="accent1"/>
          </a:lnRef>
          <a:fillRef idx="0">
            <a:schemeClr val="accent1"/>
          </a:fillRef>
          <a:effectRef idx="0">
            <a:schemeClr val="accent1"/>
          </a:effectRef>
          <a:fontRef idx="minor">
            <a:schemeClr val="tx1"/>
          </a:fontRef>
        </p:style>
      </p:cxnSp>
      <p:pic>
        <p:nvPicPr>
          <p:cNvPr id="31" name="Graphic 30" descr="Lamp">
            <a:extLst>
              <a:ext uri="{FF2B5EF4-FFF2-40B4-BE49-F238E27FC236}">
                <a16:creationId xmlns:a16="http://schemas.microsoft.com/office/drawing/2014/main" id="{52063B74-D076-4C7D-B0B7-EDBC930452D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58691" y="1795085"/>
            <a:ext cx="1833480" cy="1833480"/>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Motivation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Graphic 20" descr="Smart Phone">
            <a:extLst>
              <a:ext uri="{FF2B5EF4-FFF2-40B4-BE49-F238E27FC236}">
                <a16:creationId xmlns:a16="http://schemas.microsoft.com/office/drawing/2014/main" id="{9BDA09A2-1EEB-46D6-9C05-46A1F4C96A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043438">
            <a:off x="5412616" y="1870766"/>
            <a:ext cx="2029210" cy="2029210"/>
          </a:xfrm>
          <a:prstGeom prst="rect">
            <a:avLst/>
          </a:prstGeom>
        </p:spPr>
      </p:pic>
      <p:pic>
        <p:nvPicPr>
          <p:cNvPr id="22" name="Graphic 21" descr="Wireless">
            <a:extLst>
              <a:ext uri="{FF2B5EF4-FFF2-40B4-BE49-F238E27FC236}">
                <a16:creationId xmlns:a16="http://schemas.microsoft.com/office/drawing/2014/main" id="{F55EF3BC-EE1D-4705-AA05-94420272C2C3}"/>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r="29690" b="25400"/>
          <a:stretch/>
        </p:blipFill>
        <p:spPr>
          <a:xfrm rot="6361871">
            <a:off x="7175813" y="1425716"/>
            <a:ext cx="1471083" cy="1560839"/>
          </a:xfrm>
          <a:prstGeom prst="rect">
            <a:avLst/>
          </a:prstGeom>
        </p:spPr>
      </p:pic>
      <p:pic>
        <p:nvPicPr>
          <p:cNvPr id="27" name="Graphic 26" descr="Wireless">
            <a:extLst>
              <a:ext uri="{FF2B5EF4-FFF2-40B4-BE49-F238E27FC236}">
                <a16:creationId xmlns:a16="http://schemas.microsoft.com/office/drawing/2014/main" id="{E22A9A91-5E42-4591-89E4-85C48282A0F3}"/>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r="29690" b="25400"/>
          <a:stretch/>
        </p:blipFill>
        <p:spPr>
          <a:xfrm rot="16638309">
            <a:off x="4335452" y="3074660"/>
            <a:ext cx="1471083" cy="1560839"/>
          </a:xfrm>
          <a:prstGeom prst="rect">
            <a:avLst/>
          </a:prstGeom>
        </p:spPr>
      </p:pic>
    </p:spTree>
    <p:extLst>
      <p:ext uri="{BB962C8B-B14F-4D97-AF65-F5344CB8AC3E}">
        <p14:creationId xmlns:p14="http://schemas.microsoft.com/office/powerpoint/2010/main" val="4033954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649</Words>
  <Application>Microsoft Office PowerPoint</Application>
  <PresentationFormat>Widescreen</PresentationFormat>
  <Paragraphs>65</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13</cp:revision>
  <dcterms:created xsi:type="dcterms:W3CDTF">2017-06-16T13:06:21Z</dcterms:created>
  <dcterms:modified xsi:type="dcterms:W3CDTF">2019-05-15T19:10:39Z</dcterms:modified>
</cp:coreProperties>
</file>