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935" autoAdjust="0"/>
  </p:normalViewPr>
  <p:slideViewPr>
    <p:cSldViewPr snapToGrid="0">
      <p:cViewPr varScale="1">
        <p:scale>
          <a:sx n="89" d="100"/>
          <a:sy n="89" d="100"/>
        </p:scale>
        <p:origin x="9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B2010-88C0-429C-883A-D7BE5301B605}" type="datetimeFigureOut">
              <a:rPr lang="en-US" smtClean="0"/>
              <a:t>5/14/2019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34F9A-36C7-4FED-A301-8FF05FE30135}" type="slidenum">
              <a:rPr lang="en-US" smtClean="0"/>
              <a:t>‹#›</a:t>
            </a:fld>
            <a:endParaRPr lang="en-US"/>
          </a:p>
        </p:txBody>
      </p:sp>
    </p:spTree>
    <p:extLst>
      <p:ext uri="{BB962C8B-B14F-4D97-AF65-F5344CB8AC3E}">
        <p14:creationId xmlns:p14="http://schemas.microsoft.com/office/powerpoint/2010/main" val="106917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able to use our vision to help create mental representations of the world around us. In order to understand how vision works, we must first understand the components of the eye.</a:t>
            </a:r>
          </a:p>
        </p:txBody>
      </p:sp>
      <p:sp>
        <p:nvSpPr>
          <p:cNvPr id="4" name="Slide Number Placeholder 3"/>
          <p:cNvSpPr>
            <a:spLocks noGrp="1"/>
          </p:cNvSpPr>
          <p:nvPr>
            <p:ph type="sldNum" sz="quarter" idx="5"/>
          </p:nvPr>
        </p:nvSpPr>
        <p:spPr/>
        <p:txBody>
          <a:bodyPr/>
          <a:lstStyle/>
          <a:p>
            <a:fld id="{CF546B78-D64A-43CB-A1E1-9652ECAA69AC}" type="slidenum">
              <a:rPr lang="en-US" smtClean="0"/>
              <a:t>1</a:t>
            </a:fld>
            <a:endParaRPr lang="en-US"/>
          </a:p>
        </p:txBody>
      </p:sp>
    </p:spTree>
    <p:extLst>
      <p:ext uri="{BB962C8B-B14F-4D97-AF65-F5344CB8AC3E}">
        <p14:creationId xmlns:p14="http://schemas.microsoft.com/office/powerpoint/2010/main" val="84442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see color, we have two processes at work. The first is the trichromatic theory of color vision, and the other is opponent-processing.</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10</a:t>
            </a:fld>
            <a:endParaRPr lang="en-US"/>
          </a:p>
        </p:txBody>
      </p:sp>
    </p:spTree>
    <p:extLst>
      <p:ext uri="{BB962C8B-B14F-4D97-AF65-F5344CB8AC3E}">
        <p14:creationId xmlns:p14="http://schemas.microsoft.com/office/powerpoint/2010/main" val="388268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the trichromatic, or three colors, theory of color vision, we are able to see a multitude of different colors that are combinations of activity of three different cones. These cones each respond to a specific wavelength of light and, as a result, process red, blue, or green. Combinations of activity of these cones can create experiences of other colors in the spectrum.  </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11</a:t>
            </a:fld>
            <a:endParaRPr lang="en-US"/>
          </a:p>
        </p:txBody>
      </p:sp>
    </p:spTree>
    <p:extLst>
      <p:ext uri="{BB962C8B-B14F-4D97-AF65-F5344CB8AC3E}">
        <p14:creationId xmlns:p14="http://schemas.microsoft.com/office/powerpoint/2010/main" val="536747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opponent-processing theory, color is coded in opponent pairs: black–white, red–green, and yellow–blue. The idea is that some cells are activated by one of the colors and inhibited by the other. For example, a cell might become excited to red but inhibited by green.</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12</a:t>
            </a:fld>
            <a:endParaRPr lang="en-US"/>
          </a:p>
        </p:txBody>
      </p:sp>
    </p:spTree>
    <p:extLst>
      <p:ext uri="{BB962C8B-B14F-4D97-AF65-F5344CB8AC3E}">
        <p14:creationId xmlns:p14="http://schemas.microsoft.com/office/powerpoint/2010/main" val="4169320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result, we do not see greenish reds or yellowish blues. Also, we can experience negative afterimages. If you stare at something red and then shift your eyes to a white surface, you will see a green afterimage!</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13</a:t>
            </a:fld>
            <a:endParaRPr lang="en-US"/>
          </a:p>
        </p:txBody>
      </p:sp>
    </p:spTree>
    <p:extLst>
      <p:ext uri="{BB962C8B-B14F-4D97-AF65-F5344CB8AC3E}">
        <p14:creationId xmlns:p14="http://schemas.microsoft.com/office/powerpoint/2010/main" val="71643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have the ability to perceive depth, which is created by binocular and monocular cues.</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14</a:t>
            </a:fld>
            <a:endParaRPr lang="en-US"/>
          </a:p>
        </p:txBody>
      </p:sp>
    </p:spTree>
    <p:extLst>
      <p:ext uri="{BB962C8B-B14F-4D97-AF65-F5344CB8AC3E}">
        <p14:creationId xmlns:p14="http://schemas.microsoft.com/office/powerpoint/2010/main" val="2776021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binocular cue is a cue that uses information from both eyes. For example, objects that are close to your face create different images on your left versus your right eye, a phenomenon called binocular disparity. The degree of difference allows your brain to process how far something is away from you.</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15</a:t>
            </a:fld>
            <a:endParaRPr lang="en-US"/>
          </a:p>
        </p:txBody>
      </p:sp>
    </p:spTree>
    <p:extLst>
      <p:ext uri="{BB962C8B-B14F-4D97-AF65-F5344CB8AC3E}">
        <p14:creationId xmlns:p14="http://schemas.microsoft.com/office/powerpoint/2010/main" val="3623716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monocular cue is one that uses information from only one eye. For example, linear perspective refers to the suggestion of distance when two parallel lines converge to a point in the distance. These cues allow us to see depth in 2D images.</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16</a:t>
            </a:fld>
            <a:endParaRPr lang="en-US"/>
          </a:p>
        </p:txBody>
      </p:sp>
    </p:spTree>
    <p:extLst>
      <p:ext uri="{BB962C8B-B14F-4D97-AF65-F5344CB8AC3E}">
        <p14:creationId xmlns:p14="http://schemas.microsoft.com/office/powerpoint/2010/main" val="305763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see, light waves enter the eye via the pupil, which can dilate, or open, or constrict, or close, depending on the iris’s movements.  </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2</a:t>
            </a:fld>
            <a:endParaRPr lang="en-US"/>
          </a:p>
        </p:txBody>
      </p:sp>
    </p:spTree>
    <p:extLst>
      <p:ext uri="{BB962C8B-B14F-4D97-AF65-F5344CB8AC3E}">
        <p14:creationId xmlns:p14="http://schemas.microsoft.com/office/powerpoint/2010/main" val="28886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entering through the pupil, light crosses the lens, which helps focus the light onto the back of the eye where the fovea is located. The fovea is part of the light-sensitive retina that lines the back of the eye and contains photoreceptors.</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3</a:t>
            </a:fld>
            <a:endParaRPr lang="en-US"/>
          </a:p>
        </p:txBody>
      </p:sp>
    </p:spTree>
    <p:extLst>
      <p:ext uri="{BB962C8B-B14F-4D97-AF65-F5344CB8AC3E}">
        <p14:creationId xmlns:p14="http://schemas.microsoft.com/office/powerpoint/2010/main" val="267931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Photoreceptors come in two varieties: cones and rods.  </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4</a:t>
            </a:fld>
            <a:endParaRPr lang="en-US"/>
          </a:p>
        </p:txBody>
      </p:sp>
    </p:spTree>
    <p:extLst>
      <p:ext uri="{BB962C8B-B14F-4D97-AF65-F5344CB8AC3E}">
        <p14:creationId xmlns:p14="http://schemas.microsoft.com/office/powerpoint/2010/main" val="153751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Cones, found predominantly in the fovea, respond to brightly lit conditions, help with perception of fine detail, and provide processing of colors.  </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5</a:t>
            </a:fld>
            <a:endParaRPr lang="en-US"/>
          </a:p>
        </p:txBody>
      </p:sp>
    </p:spTree>
    <p:extLst>
      <p:ext uri="{BB962C8B-B14F-4D97-AF65-F5344CB8AC3E}">
        <p14:creationId xmlns:p14="http://schemas.microsoft.com/office/powerpoint/2010/main" val="168241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contrast, rods are found predominantly in the periphery of the retina, respond to low light levels, and help with deciphering movement and monochromatic conditions.</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6</a:t>
            </a:fld>
            <a:endParaRPr lang="en-US"/>
          </a:p>
        </p:txBody>
      </p:sp>
    </p:spTree>
    <p:extLst>
      <p:ext uri="{BB962C8B-B14F-4D97-AF65-F5344CB8AC3E}">
        <p14:creationId xmlns:p14="http://schemas.microsoft.com/office/powerpoint/2010/main" val="309371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photoreceptors help you to see in a variety of conditions. For instance, when in the brightly lit lobby of a movie theater, your cones allow you to see the bright conditions and the colors therein. However, upon walking into the already darkened theater, you will want your rods to hurry up and become adjusted so that you don’t accidentally sit on a stranger’s lap in the dark.</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7</a:t>
            </a:fld>
            <a:endParaRPr lang="en-US"/>
          </a:p>
        </p:txBody>
      </p:sp>
    </p:spTree>
    <p:extLst>
      <p:ext uri="{BB962C8B-B14F-4D97-AF65-F5344CB8AC3E}">
        <p14:creationId xmlns:p14="http://schemas.microsoft.com/office/powerpoint/2010/main" val="2598769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the photoreceptors process light, they send information from the eyes to the brain via the optic nerves that exit out of the back of each eye. The optic nerves cross at the optic chiasm, which is where information gets sorted into the left and right visual fields.</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8</a:t>
            </a:fld>
            <a:endParaRPr lang="en-US"/>
          </a:p>
        </p:txBody>
      </p:sp>
    </p:spTree>
    <p:extLst>
      <p:ext uri="{BB962C8B-B14F-4D97-AF65-F5344CB8AC3E}">
        <p14:creationId xmlns:p14="http://schemas.microsoft.com/office/powerpoint/2010/main" val="250751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the information arrives at the occipital lobe, the visual information will be processed via a “what” pathway and a “where” pathway, which helps identify both the identity of the object and where it is located. These pathways allow you to identify your phone and locate it when it rings.</a:t>
            </a:r>
          </a:p>
          <a:p>
            <a:endParaRPr lang="en-US" dirty="0"/>
          </a:p>
        </p:txBody>
      </p:sp>
      <p:sp>
        <p:nvSpPr>
          <p:cNvPr id="4" name="Slide Number Placeholder 3"/>
          <p:cNvSpPr>
            <a:spLocks noGrp="1"/>
          </p:cNvSpPr>
          <p:nvPr>
            <p:ph type="sldNum" sz="quarter" idx="5"/>
          </p:nvPr>
        </p:nvSpPr>
        <p:spPr/>
        <p:txBody>
          <a:bodyPr/>
          <a:lstStyle/>
          <a:p>
            <a:fld id="{16134F9A-36C7-4FED-A301-8FF05FE30135}" type="slidenum">
              <a:rPr lang="en-US" smtClean="0"/>
              <a:t>9</a:t>
            </a:fld>
            <a:endParaRPr lang="en-US"/>
          </a:p>
        </p:txBody>
      </p:sp>
    </p:spTree>
    <p:extLst>
      <p:ext uri="{BB962C8B-B14F-4D97-AF65-F5344CB8AC3E}">
        <p14:creationId xmlns:p14="http://schemas.microsoft.com/office/powerpoint/2010/main" val="4117138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5/14/2019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5/14/2019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svg"/><Relationship Id="rId9" Type="http://schemas.openxmlformats.org/officeDocument/2006/relationships/image" Target="../media/image27.jpg"/></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456536"/>
            <a:ext cx="9144000" cy="1200329"/>
          </a:xfrm>
          <a:prstGeom prst="rect">
            <a:avLst/>
          </a:prstGeom>
          <a:noFill/>
        </p:spPr>
        <p:txBody>
          <a:bodyPr wrap="square" rtlCol="0">
            <a:spAutoFit/>
          </a:bodyPr>
          <a:lstStyle/>
          <a:p>
            <a:pPr lvl="0" algn="ctr"/>
            <a:r>
              <a:rPr lang="en-US" sz="4800" dirty="0">
                <a:solidFill>
                  <a:schemeClr val="tx1">
                    <a:lumMod val="75000"/>
                    <a:lumOff val="25000"/>
                  </a:schemeClr>
                </a:solidFill>
                <a:latin typeface="Century Gothic" panose="020B0502020202020204" pitchFamily="34" charset="0"/>
              </a:rPr>
              <a:t>Vision</a:t>
            </a:r>
          </a:p>
          <a:p>
            <a:pPr lvl="0" algn="ctr"/>
            <a:r>
              <a:rPr lang="en-US" sz="2400" i="1" dirty="0">
                <a:solidFill>
                  <a:schemeClr val="tx1">
                    <a:lumMod val="75000"/>
                    <a:lumOff val="25000"/>
                  </a:schemeClr>
                </a:solidFill>
                <a:latin typeface="Century Gothic" panose="020B0502020202020204" pitchFamily="34" charset="0"/>
              </a:rPr>
              <a:t>Introduction to Psychology</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364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Color Vision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F23A5FA-6C5E-47CD-BF36-DA4B191D0976}"/>
              </a:ext>
            </a:extLst>
          </p:cNvPr>
          <p:cNvSpPr txBox="1"/>
          <p:nvPr/>
        </p:nvSpPr>
        <p:spPr>
          <a:xfrm>
            <a:off x="1323191" y="1592133"/>
            <a:ext cx="3589468" cy="461665"/>
          </a:xfrm>
          <a:prstGeom prst="rect">
            <a:avLst/>
          </a:prstGeom>
          <a:noFill/>
        </p:spPr>
        <p:txBody>
          <a:bodyPr wrap="square" rtlCol="0">
            <a:spAutoFit/>
          </a:bodyPr>
          <a:lstStyle/>
          <a:p>
            <a:pPr algn="ctr"/>
            <a:r>
              <a:rPr lang="en-US" sz="2400" dirty="0"/>
              <a:t>Trichromatic Color Theory</a:t>
            </a:r>
          </a:p>
        </p:txBody>
      </p:sp>
      <p:sp>
        <p:nvSpPr>
          <p:cNvPr id="16" name="TextBox 15">
            <a:extLst>
              <a:ext uri="{FF2B5EF4-FFF2-40B4-BE49-F238E27FC236}">
                <a16:creationId xmlns:a16="http://schemas.microsoft.com/office/drawing/2014/main" id="{CD801007-C044-41E3-B1FD-7E38E4393FDD}"/>
              </a:ext>
            </a:extLst>
          </p:cNvPr>
          <p:cNvSpPr txBox="1"/>
          <p:nvPr/>
        </p:nvSpPr>
        <p:spPr>
          <a:xfrm>
            <a:off x="6798833" y="1567704"/>
            <a:ext cx="3869168" cy="461665"/>
          </a:xfrm>
          <a:prstGeom prst="rect">
            <a:avLst/>
          </a:prstGeom>
          <a:noFill/>
        </p:spPr>
        <p:txBody>
          <a:bodyPr wrap="square" rtlCol="0">
            <a:spAutoFit/>
          </a:bodyPr>
          <a:lstStyle/>
          <a:p>
            <a:pPr algn="ctr"/>
            <a:r>
              <a:rPr lang="en-US" sz="2400" dirty="0"/>
              <a:t>Opponent-Processing Theory</a:t>
            </a:r>
          </a:p>
        </p:txBody>
      </p:sp>
      <p:sp>
        <p:nvSpPr>
          <p:cNvPr id="17" name="TextBox 16">
            <a:extLst>
              <a:ext uri="{FF2B5EF4-FFF2-40B4-BE49-F238E27FC236}">
                <a16:creationId xmlns:a16="http://schemas.microsoft.com/office/drawing/2014/main" id="{27D4718C-9173-4837-BC3D-883D75B6C95E}"/>
              </a:ext>
            </a:extLst>
          </p:cNvPr>
          <p:cNvSpPr txBox="1"/>
          <p:nvPr/>
        </p:nvSpPr>
        <p:spPr>
          <a:xfrm>
            <a:off x="4161416" y="3281063"/>
            <a:ext cx="3869168" cy="461665"/>
          </a:xfrm>
          <a:prstGeom prst="rect">
            <a:avLst/>
          </a:prstGeom>
          <a:noFill/>
        </p:spPr>
        <p:txBody>
          <a:bodyPr wrap="square" rtlCol="0">
            <a:spAutoFit/>
          </a:bodyPr>
          <a:lstStyle/>
          <a:p>
            <a:pPr algn="ctr"/>
            <a:r>
              <a:rPr lang="en-US" sz="2400" dirty="0"/>
              <a:t>Afterimages</a:t>
            </a:r>
          </a:p>
        </p:txBody>
      </p:sp>
      <p:pic>
        <p:nvPicPr>
          <p:cNvPr id="5" name="Picture 4">
            <a:extLst>
              <a:ext uri="{FF2B5EF4-FFF2-40B4-BE49-F238E27FC236}">
                <a16:creationId xmlns:a16="http://schemas.microsoft.com/office/drawing/2014/main" id="{0F0E8506-7E4B-46FF-871D-BB7BCC549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566" y="2071375"/>
            <a:ext cx="2124850" cy="1764706"/>
          </a:xfrm>
          <a:prstGeom prst="rect">
            <a:avLst/>
          </a:prstGeom>
        </p:spPr>
      </p:pic>
      <p:pic>
        <p:nvPicPr>
          <p:cNvPr id="7" name="Picture 6">
            <a:extLst>
              <a:ext uri="{FF2B5EF4-FFF2-40B4-BE49-F238E27FC236}">
                <a16:creationId xmlns:a16="http://schemas.microsoft.com/office/drawing/2014/main" id="{728E74F9-1C8E-4939-9794-D9B13E90DF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456" y="3894598"/>
            <a:ext cx="1484366" cy="1072889"/>
          </a:xfrm>
          <a:prstGeom prst="rect">
            <a:avLst/>
          </a:prstGeom>
        </p:spPr>
      </p:pic>
      <p:sp>
        <p:nvSpPr>
          <p:cNvPr id="18" name="TextBox 17">
            <a:extLst>
              <a:ext uri="{FF2B5EF4-FFF2-40B4-BE49-F238E27FC236}">
                <a16:creationId xmlns:a16="http://schemas.microsoft.com/office/drawing/2014/main" id="{3769F9DB-D76F-4675-B343-E7993C008FD1}"/>
              </a:ext>
            </a:extLst>
          </p:cNvPr>
          <p:cNvSpPr txBox="1"/>
          <p:nvPr/>
        </p:nvSpPr>
        <p:spPr>
          <a:xfrm>
            <a:off x="6188837" y="3890503"/>
            <a:ext cx="1624405" cy="1103919"/>
          </a:xfrm>
          <a:prstGeom prst="rect">
            <a:avLst/>
          </a:prstGeom>
          <a:noFill/>
          <a:ln>
            <a:solidFill>
              <a:schemeClr val="tx1"/>
            </a:solidFill>
          </a:ln>
        </p:spPr>
        <p:txBody>
          <a:bodyPr wrap="square" rtlCol="0">
            <a:spAutoFit/>
          </a:bodyPr>
          <a:lstStyle/>
          <a:p>
            <a:endParaRPr lang="en-US" dirty="0"/>
          </a:p>
        </p:txBody>
      </p:sp>
      <p:cxnSp>
        <p:nvCxnSpPr>
          <p:cNvPr id="21" name="Straight Connector 20">
            <a:extLst>
              <a:ext uri="{FF2B5EF4-FFF2-40B4-BE49-F238E27FC236}">
                <a16:creationId xmlns:a16="http://schemas.microsoft.com/office/drawing/2014/main" id="{E0CBEE5C-EBE3-46A1-8254-2F3A7F2638F7}"/>
              </a:ext>
            </a:extLst>
          </p:cNvPr>
          <p:cNvCxnSpPr>
            <a:cxnSpLocks/>
          </p:cNvCxnSpPr>
          <p:nvPr/>
        </p:nvCxnSpPr>
        <p:spPr>
          <a:xfrm flipH="1">
            <a:off x="2716092" y="2079350"/>
            <a:ext cx="362173" cy="395980"/>
          </a:xfrm>
          <a:prstGeom prst="line">
            <a:avLst/>
          </a:prstGeom>
          <a:ln w="76200" cap="rnd">
            <a:solidFill>
              <a:schemeClr val="accent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D346BC-1007-4EC2-9589-DBA3F61633AA}"/>
              </a:ext>
            </a:extLst>
          </p:cNvPr>
          <p:cNvCxnSpPr>
            <a:cxnSpLocks/>
          </p:cNvCxnSpPr>
          <p:nvPr/>
        </p:nvCxnSpPr>
        <p:spPr>
          <a:xfrm flipH="1">
            <a:off x="3257667" y="2107223"/>
            <a:ext cx="362173" cy="395980"/>
          </a:xfrm>
          <a:prstGeom prst="line">
            <a:avLst/>
          </a:prstGeom>
          <a:ln w="76200" cap="rnd">
            <a:solidFill>
              <a:schemeClr val="accent6"/>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29B46B-A33E-45EF-A619-5BD959AE90E8}"/>
              </a:ext>
            </a:extLst>
          </p:cNvPr>
          <p:cNvCxnSpPr>
            <a:cxnSpLocks/>
          </p:cNvCxnSpPr>
          <p:nvPr/>
        </p:nvCxnSpPr>
        <p:spPr>
          <a:xfrm flipH="1">
            <a:off x="3438753" y="2350684"/>
            <a:ext cx="362173" cy="395980"/>
          </a:xfrm>
          <a:prstGeom prst="line">
            <a:avLst/>
          </a:prstGeom>
          <a:ln w="76200" cap="rnd">
            <a:solidFill>
              <a:srgbClr val="C0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1DA5552-EA04-456E-A843-1BED68854F0C}"/>
              </a:ext>
            </a:extLst>
          </p:cNvPr>
          <p:cNvSpPr txBox="1"/>
          <p:nvPr/>
        </p:nvSpPr>
        <p:spPr>
          <a:xfrm>
            <a:off x="4192935" y="4994422"/>
            <a:ext cx="1701407" cy="338554"/>
          </a:xfrm>
          <a:prstGeom prst="rect">
            <a:avLst/>
          </a:prstGeom>
          <a:noFill/>
        </p:spPr>
        <p:txBody>
          <a:bodyPr wrap="square" rtlCol="0">
            <a:spAutoFit/>
          </a:bodyPr>
          <a:lstStyle/>
          <a:p>
            <a:pPr algn="ctr"/>
            <a:r>
              <a:rPr lang="en-US" sz="1600" dirty="0"/>
              <a:t>Stare here!</a:t>
            </a:r>
          </a:p>
        </p:txBody>
      </p:sp>
      <p:sp>
        <p:nvSpPr>
          <p:cNvPr id="28" name="TextBox 27">
            <a:extLst>
              <a:ext uri="{FF2B5EF4-FFF2-40B4-BE49-F238E27FC236}">
                <a16:creationId xmlns:a16="http://schemas.microsoft.com/office/drawing/2014/main" id="{A6C80686-987C-49F6-8F79-82B43A3FB3A1}"/>
              </a:ext>
            </a:extLst>
          </p:cNvPr>
          <p:cNvSpPr txBox="1"/>
          <p:nvPr/>
        </p:nvSpPr>
        <p:spPr>
          <a:xfrm>
            <a:off x="6150337" y="4980054"/>
            <a:ext cx="1701407" cy="338554"/>
          </a:xfrm>
          <a:prstGeom prst="rect">
            <a:avLst/>
          </a:prstGeom>
          <a:noFill/>
        </p:spPr>
        <p:txBody>
          <a:bodyPr wrap="square" rtlCol="0">
            <a:spAutoFit/>
          </a:bodyPr>
          <a:lstStyle/>
          <a:p>
            <a:pPr algn="ctr"/>
            <a:r>
              <a:rPr lang="en-US" sz="1600" dirty="0"/>
              <a:t>Then look here!</a:t>
            </a:r>
          </a:p>
        </p:txBody>
      </p:sp>
      <p:sp>
        <p:nvSpPr>
          <p:cNvPr id="29" name="Oval 28">
            <a:extLst>
              <a:ext uri="{FF2B5EF4-FFF2-40B4-BE49-F238E27FC236}">
                <a16:creationId xmlns:a16="http://schemas.microsoft.com/office/drawing/2014/main" id="{6F9ACA59-4B2C-4261-A994-F40CF83C7C06}"/>
              </a:ext>
            </a:extLst>
          </p:cNvPr>
          <p:cNvSpPr/>
          <p:nvPr/>
        </p:nvSpPr>
        <p:spPr>
          <a:xfrm>
            <a:off x="7379610" y="2028763"/>
            <a:ext cx="647646" cy="5761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3531F5C-47E2-4ED8-816B-5146337ECCEC}"/>
              </a:ext>
            </a:extLst>
          </p:cNvPr>
          <p:cNvSpPr/>
          <p:nvPr/>
        </p:nvSpPr>
        <p:spPr>
          <a:xfrm>
            <a:off x="7501257" y="2128260"/>
            <a:ext cx="404351" cy="346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D647C05-4479-4B73-AB38-55663D77F205}"/>
              </a:ext>
            </a:extLst>
          </p:cNvPr>
          <p:cNvSpPr/>
          <p:nvPr/>
        </p:nvSpPr>
        <p:spPr>
          <a:xfrm>
            <a:off x="8534197" y="2028763"/>
            <a:ext cx="647646" cy="5761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FBBF0E4-9A6F-45FF-801B-57BF684459C8}"/>
              </a:ext>
            </a:extLst>
          </p:cNvPr>
          <p:cNvSpPr/>
          <p:nvPr/>
        </p:nvSpPr>
        <p:spPr>
          <a:xfrm>
            <a:off x="8655844" y="2128260"/>
            <a:ext cx="404351" cy="3461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7E80759-161A-4CDE-AA3C-1325816C34D2}"/>
              </a:ext>
            </a:extLst>
          </p:cNvPr>
          <p:cNvSpPr/>
          <p:nvPr/>
        </p:nvSpPr>
        <p:spPr>
          <a:xfrm>
            <a:off x="9688784" y="2028763"/>
            <a:ext cx="647646" cy="5761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29F8F31-E035-4D3A-86DC-5E2E8EEFDA93}"/>
              </a:ext>
            </a:extLst>
          </p:cNvPr>
          <p:cNvSpPr/>
          <p:nvPr/>
        </p:nvSpPr>
        <p:spPr>
          <a:xfrm>
            <a:off x="9810431" y="2128260"/>
            <a:ext cx="404351" cy="3461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Umbrella">
            <a:extLst>
              <a:ext uri="{FF2B5EF4-FFF2-40B4-BE49-F238E27FC236}">
                <a16:creationId xmlns:a16="http://schemas.microsoft.com/office/drawing/2014/main" id="{DD77223B-E7FD-44AF-9330-90629A06BC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14984">
            <a:off x="7128047" y="2610140"/>
            <a:ext cx="470754" cy="470754"/>
          </a:xfrm>
          <a:prstGeom prst="rect">
            <a:avLst/>
          </a:prstGeom>
        </p:spPr>
      </p:pic>
      <p:pic>
        <p:nvPicPr>
          <p:cNvPr id="36" name="Graphic 35" descr="Deciduous tree">
            <a:extLst>
              <a:ext uri="{FF2B5EF4-FFF2-40B4-BE49-F238E27FC236}">
                <a16:creationId xmlns:a16="http://schemas.microsoft.com/office/drawing/2014/main" id="{3160A56D-E8B8-4B98-9C94-788C37FC7F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10813" y="2792508"/>
            <a:ext cx="647646" cy="647646"/>
          </a:xfrm>
          <a:prstGeom prst="rect">
            <a:avLst/>
          </a:prstGeom>
        </p:spPr>
      </p:pic>
      <p:sp>
        <p:nvSpPr>
          <p:cNvPr id="38" name="TextBox 37">
            <a:extLst>
              <a:ext uri="{FF2B5EF4-FFF2-40B4-BE49-F238E27FC236}">
                <a16:creationId xmlns:a16="http://schemas.microsoft.com/office/drawing/2014/main" id="{15A6D569-DDCA-4F13-89D5-8ACEC8276DA8}"/>
              </a:ext>
            </a:extLst>
          </p:cNvPr>
          <p:cNvSpPr txBox="1"/>
          <p:nvPr/>
        </p:nvSpPr>
        <p:spPr>
          <a:xfrm>
            <a:off x="8209491" y="3590880"/>
            <a:ext cx="1701407" cy="338554"/>
          </a:xfrm>
          <a:prstGeom prst="rect">
            <a:avLst/>
          </a:prstGeom>
          <a:noFill/>
        </p:spPr>
        <p:txBody>
          <a:bodyPr wrap="square" rtlCol="0">
            <a:spAutoFit/>
          </a:bodyPr>
          <a:lstStyle/>
          <a:p>
            <a:pPr algn="ctr"/>
            <a:r>
              <a:rPr lang="en-US" sz="1600" dirty="0"/>
              <a:t>Stimulus On</a:t>
            </a:r>
          </a:p>
        </p:txBody>
      </p:sp>
      <p:grpSp>
        <p:nvGrpSpPr>
          <p:cNvPr id="39" name="Group 38">
            <a:extLst>
              <a:ext uri="{FF2B5EF4-FFF2-40B4-BE49-F238E27FC236}">
                <a16:creationId xmlns:a16="http://schemas.microsoft.com/office/drawing/2014/main" id="{258C0DD4-3929-4B82-BC57-F8B1AF02DD8A}"/>
              </a:ext>
            </a:extLst>
          </p:cNvPr>
          <p:cNvGrpSpPr/>
          <p:nvPr/>
        </p:nvGrpSpPr>
        <p:grpSpPr>
          <a:xfrm>
            <a:off x="7703432" y="2678914"/>
            <a:ext cx="2576623" cy="981672"/>
            <a:chOff x="3709643" y="2917059"/>
            <a:chExt cx="5079355" cy="1807341"/>
          </a:xfrm>
        </p:grpSpPr>
        <p:cxnSp>
          <p:nvCxnSpPr>
            <p:cNvPr id="40" name="Straight Connector 39">
              <a:extLst>
                <a:ext uri="{FF2B5EF4-FFF2-40B4-BE49-F238E27FC236}">
                  <a16:creationId xmlns:a16="http://schemas.microsoft.com/office/drawing/2014/main" id="{EAEDADA7-9C48-4333-82D3-5900A0409978}"/>
                </a:ext>
              </a:extLst>
            </p:cNvPr>
            <p:cNvCxnSpPr/>
            <p:nvPr/>
          </p:nvCxnSpPr>
          <p:spPr>
            <a:xfrm>
              <a:off x="3709643" y="3334871"/>
              <a:ext cx="5079355" cy="0"/>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E7797CB-9A4B-48F2-A959-AD2278F2CB7A}"/>
                </a:ext>
              </a:extLst>
            </p:cNvPr>
            <p:cNvCxnSpPr/>
            <p:nvPr/>
          </p:nvCxnSpPr>
          <p:spPr>
            <a:xfrm>
              <a:off x="3709643" y="4003638"/>
              <a:ext cx="5079355" cy="0"/>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3E1186A-9A16-4D67-935D-0DD56FE4FE11}"/>
                </a:ext>
              </a:extLst>
            </p:cNvPr>
            <p:cNvCxnSpPr>
              <a:cxnSpLocks/>
            </p:cNvCxnSpPr>
            <p:nvPr/>
          </p:nvCxnSpPr>
          <p:spPr>
            <a:xfrm>
              <a:off x="3709643" y="4724400"/>
              <a:ext cx="1540089" cy="0"/>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DAACE5F-530C-4AA5-8DEB-C67DC4580EA7}"/>
                </a:ext>
              </a:extLst>
            </p:cNvPr>
            <p:cNvCxnSpPr>
              <a:cxnSpLocks/>
            </p:cNvCxnSpPr>
            <p:nvPr/>
          </p:nvCxnSpPr>
          <p:spPr>
            <a:xfrm>
              <a:off x="4046281"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40DC70A-F266-4440-ACCD-88370D64D66E}"/>
                </a:ext>
              </a:extLst>
            </p:cNvPr>
            <p:cNvCxnSpPr>
              <a:cxnSpLocks/>
            </p:cNvCxnSpPr>
            <p:nvPr/>
          </p:nvCxnSpPr>
          <p:spPr>
            <a:xfrm>
              <a:off x="5123838"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EC84108-0034-4284-9659-963CB9347DC7}"/>
                </a:ext>
              </a:extLst>
            </p:cNvPr>
            <p:cNvCxnSpPr>
              <a:cxnSpLocks/>
            </p:cNvCxnSpPr>
            <p:nvPr/>
          </p:nvCxnSpPr>
          <p:spPr>
            <a:xfrm>
              <a:off x="5263688"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86A44CC-D3A6-4DD0-8A3F-9C3D2939874E}"/>
                </a:ext>
              </a:extLst>
            </p:cNvPr>
            <p:cNvCxnSpPr>
              <a:cxnSpLocks/>
            </p:cNvCxnSpPr>
            <p:nvPr/>
          </p:nvCxnSpPr>
          <p:spPr>
            <a:xfrm>
              <a:off x="5426459"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41C0F52-7E9E-4B85-8DB0-C8DAE93AC512}"/>
                </a:ext>
              </a:extLst>
            </p:cNvPr>
            <p:cNvCxnSpPr>
              <a:cxnSpLocks/>
            </p:cNvCxnSpPr>
            <p:nvPr/>
          </p:nvCxnSpPr>
          <p:spPr>
            <a:xfrm>
              <a:off x="5530472"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D75A6BE-3262-446D-857B-D0B788BF7A10}"/>
                </a:ext>
              </a:extLst>
            </p:cNvPr>
            <p:cNvCxnSpPr>
              <a:cxnSpLocks/>
            </p:cNvCxnSpPr>
            <p:nvPr/>
          </p:nvCxnSpPr>
          <p:spPr>
            <a:xfrm>
              <a:off x="5719085"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D4AFEA2-3225-483A-90B3-6EF8762AC13D}"/>
                </a:ext>
              </a:extLst>
            </p:cNvPr>
            <p:cNvCxnSpPr>
              <a:cxnSpLocks/>
            </p:cNvCxnSpPr>
            <p:nvPr/>
          </p:nvCxnSpPr>
          <p:spPr>
            <a:xfrm>
              <a:off x="5973693"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1C3B27-0348-4DCB-845E-F059DC678EDB}"/>
                </a:ext>
              </a:extLst>
            </p:cNvPr>
            <p:cNvCxnSpPr>
              <a:cxnSpLocks/>
            </p:cNvCxnSpPr>
            <p:nvPr/>
          </p:nvCxnSpPr>
          <p:spPr>
            <a:xfrm>
              <a:off x="6221119"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7953CF-A8F8-471D-A331-30584D7B697D}"/>
                </a:ext>
              </a:extLst>
            </p:cNvPr>
            <p:cNvCxnSpPr>
              <a:cxnSpLocks/>
            </p:cNvCxnSpPr>
            <p:nvPr/>
          </p:nvCxnSpPr>
          <p:spPr>
            <a:xfrm>
              <a:off x="6518259"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00759E3-421B-45DB-AC61-B0288FA59E86}"/>
                </a:ext>
              </a:extLst>
            </p:cNvPr>
            <p:cNvCxnSpPr>
              <a:cxnSpLocks/>
            </p:cNvCxnSpPr>
            <p:nvPr/>
          </p:nvCxnSpPr>
          <p:spPr>
            <a:xfrm>
              <a:off x="6651424"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1D233DA-9F94-4A0C-AC32-79E07DCB5DDF}"/>
                </a:ext>
              </a:extLst>
            </p:cNvPr>
            <p:cNvCxnSpPr>
              <a:cxnSpLocks/>
            </p:cNvCxnSpPr>
            <p:nvPr/>
          </p:nvCxnSpPr>
          <p:spPr>
            <a:xfrm>
              <a:off x="7329157"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52517EE-1202-49A4-B5B0-D8E9E11447AF}"/>
                </a:ext>
              </a:extLst>
            </p:cNvPr>
            <p:cNvCxnSpPr>
              <a:cxnSpLocks/>
            </p:cNvCxnSpPr>
            <p:nvPr/>
          </p:nvCxnSpPr>
          <p:spPr>
            <a:xfrm>
              <a:off x="8153638"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203394-7651-4575-8533-9CF72EA9D9AA}"/>
                </a:ext>
              </a:extLst>
            </p:cNvPr>
            <p:cNvCxnSpPr>
              <a:cxnSpLocks/>
            </p:cNvCxnSpPr>
            <p:nvPr/>
          </p:nvCxnSpPr>
          <p:spPr>
            <a:xfrm>
              <a:off x="4046281" y="3645050"/>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E756532-F682-4131-924F-D8F4A7E68BF4}"/>
                </a:ext>
              </a:extLst>
            </p:cNvPr>
            <p:cNvCxnSpPr>
              <a:cxnSpLocks/>
            </p:cNvCxnSpPr>
            <p:nvPr/>
          </p:nvCxnSpPr>
          <p:spPr>
            <a:xfrm>
              <a:off x="4994747" y="3645050"/>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D6926FE-4014-4F12-905C-C4948E41CDB9}"/>
                </a:ext>
              </a:extLst>
            </p:cNvPr>
            <p:cNvCxnSpPr>
              <a:cxnSpLocks/>
            </p:cNvCxnSpPr>
            <p:nvPr/>
          </p:nvCxnSpPr>
          <p:spPr>
            <a:xfrm>
              <a:off x="7103246" y="3645050"/>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7B6CF56-0EC1-4E75-92B2-B68BF3385FD5}"/>
                </a:ext>
              </a:extLst>
            </p:cNvPr>
            <p:cNvCxnSpPr>
              <a:cxnSpLocks/>
            </p:cNvCxnSpPr>
            <p:nvPr/>
          </p:nvCxnSpPr>
          <p:spPr>
            <a:xfrm>
              <a:off x="7310840" y="3645050"/>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B5A448-02D9-487D-B6AC-E2CA973CEBB0}"/>
                </a:ext>
              </a:extLst>
            </p:cNvPr>
            <p:cNvCxnSpPr>
              <a:cxnSpLocks/>
            </p:cNvCxnSpPr>
            <p:nvPr/>
          </p:nvCxnSpPr>
          <p:spPr>
            <a:xfrm>
              <a:off x="7490521" y="3645050"/>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F932CFA-A91B-40E2-8735-F423A5DBA92F}"/>
                </a:ext>
              </a:extLst>
            </p:cNvPr>
            <p:cNvCxnSpPr>
              <a:cxnSpLocks/>
            </p:cNvCxnSpPr>
            <p:nvPr/>
          </p:nvCxnSpPr>
          <p:spPr>
            <a:xfrm>
              <a:off x="8189110" y="3645050"/>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ACC54CC-1497-4599-88D7-271C21B2EE75}"/>
                </a:ext>
              </a:extLst>
            </p:cNvPr>
            <p:cNvCxnSpPr>
              <a:cxnSpLocks/>
            </p:cNvCxnSpPr>
            <p:nvPr/>
          </p:nvCxnSpPr>
          <p:spPr>
            <a:xfrm>
              <a:off x="5263688" y="4350730"/>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8815662-5F12-4543-A35C-7029CB7482C3}"/>
                </a:ext>
              </a:extLst>
            </p:cNvPr>
            <p:cNvCxnSpPr>
              <a:cxnSpLocks/>
            </p:cNvCxnSpPr>
            <p:nvPr/>
          </p:nvCxnSpPr>
          <p:spPr>
            <a:xfrm>
              <a:off x="7490521" y="4365812"/>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2161BD0-F27D-4801-9E7C-71C8092C9FE8}"/>
                </a:ext>
              </a:extLst>
            </p:cNvPr>
            <p:cNvCxnSpPr>
              <a:cxnSpLocks/>
            </p:cNvCxnSpPr>
            <p:nvPr/>
          </p:nvCxnSpPr>
          <p:spPr>
            <a:xfrm>
              <a:off x="5263688" y="4350730"/>
              <a:ext cx="2226833" cy="0"/>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CAD0ED-92C3-4310-AD77-A2149AB0E5EC}"/>
                </a:ext>
              </a:extLst>
            </p:cNvPr>
            <p:cNvCxnSpPr>
              <a:cxnSpLocks/>
            </p:cNvCxnSpPr>
            <p:nvPr/>
          </p:nvCxnSpPr>
          <p:spPr>
            <a:xfrm flipV="1">
              <a:off x="7490521" y="4709318"/>
              <a:ext cx="1298477" cy="15082"/>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721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Trichromatic Color Theory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A84BCF7-3792-4360-9F68-B037ADB25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736" y="1258931"/>
            <a:ext cx="5278527" cy="4383862"/>
          </a:xfrm>
          <a:prstGeom prst="rect">
            <a:avLst/>
          </a:prstGeom>
        </p:spPr>
      </p:pic>
      <p:cxnSp>
        <p:nvCxnSpPr>
          <p:cNvPr id="13" name="Straight Connector 12">
            <a:extLst>
              <a:ext uri="{FF2B5EF4-FFF2-40B4-BE49-F238E27FC236}">
                <a16:creationId xmlns:a16="http://schemas.microsoft.com/office/drawing/2014/main" id="{BBE429D8-DBDB-4716-A05C-6C7E35E98236}"/>
              </a:ext>
            </a:extLst>
          </p:cNvPr>
          <p:cNvCxnSpPr>
            <a:cxnSpLocks/>
          </p:cNvCxnSpPr>
          <p:nvPr/>
        </p:nvCxnSpPr>
        <p:spPr>
          <a:xfrm flipH="1">
            <a:off x="5166163" y="1799147"/>
            <a:ext cx="427813" cy="438310"/>
          </a:xfrm>
          <a:prstGeom prst="line">
            <a:avLst/>
          </a:prstGeom>
          <a:ln w="101600" cap="rnd">
            <a:solidFill>
              <a:schemeClr val="accent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E27177-6C95-445C-88F8-0FAC520CEC49}"/>
              </a:ext>
            </a:extLst>
          </p:cNvPr>
          <p:cNvCxnSpPr>
            <a:cxnSpLocks/>
          </p:cNvCxnSpPr>
          <p:nvPr/>
        </p:nvCxnSpPr>
        <p:spPr>
          <a:xfrm flipH="1">
            <a:off x="6381831" y="1734420"/>
            <a:ext cx="408544" cy="567764"/>
          </a:xfrm>
          <a:prstGeom prst="line">
            <a:avLst/>
          </a:prstGeom>
          <a:ln w="101600" cap="rnd">
            <a:solidFill>
              <a:schemeClr val="accent6"/>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55C604-CDEF-4BD2-923E-28637F199084}"/>
              </a:ext>
            </a:extLst>
          </p:cNvPr>
          <p:cNvCxnSpPr>
            <a:cxnSpLocks/>
          </p:cNvCxnSpPr>
          <p:nvPr/>
        </p:nvCxnSpPr>
        <p:spPr>
          <a:xfrm flipH="1">
            <a:off x="6914980" y="2172730"/>
            <a:ext cx="419649" cy="652809"/>
          </a:xfrm>
          <a:prstGeom prst="line">
            <a:avLst/>
          </a:prstGeom>
          <a:ln w="101600" cap="rnd">
            <a:solidFill>
              <a:srgbClr val="C00000"/>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676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Opponent-Processing Theory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854FC76-B068-40D5-A4AB-3A6C3EA92F8C}"/>
              </a:ext>
            </a:extLst>
          </p:cNvPr>
          <p:cNvSpPr/>
          <p:nvPr/>
        </p:nvSpPr>
        <p:spPr>
          <a:xfrm>
            <a:off x="3156485" y="1273847"/>
            <a:ext cx="1216233" cy="1090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2666CB5-9978-47D3-998B-F4F51D3F98DB}"/>
              </a:ext>
            </a:extLst>
          </p:cNvPr>
          <p:cNvSpPr/>
          <p:nvPr/>
        </p:nvSpPr>
        <p:spPr>
          <a:xfrm>
            <a:off x="3384930" y="1491627"/>
            <a:ext cx="759342" cy="6554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374FE67-DC2B-4EBB-97D2-3986AC7DF009}"/>
              </a:ext>
            </a:extLst>
          </p:cNvPr>
          <p:cNvSpPr/>
          <p:nvPr/>
        </p:nvSpPr>
        <p:spPr>
          <a:xfrm>
            <a:off x="5530472" y="1241546"/>
            <a:ext cx="1216232" cy="109096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EA21653-BAD4-4546-9248-1C1034A8C5FD}"/>
              </a:ext>
            </a:extLst>
          </p:cNvPr>
          <p:cNvSpPr/>
          <p:nvPr/>
        </p:nvSpPr>
        <p:spPr>
          <a:xfrm>
            <a:off x="5758917" y="1444246"/>
            <a:ext cx="759342" cy="6554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B590C36-9E5F-4675-8FA7-63ACAC4AE1CF}"/>
              </a:ext>
            </a:extLst>
          </p:cNvPr>
          <p:cNvSpPr/>
          <p:nvPr/>
        </p:nvSpPr>
        <p:spPr>
          <a:xfrm>
            <a:off x="8128924" y="1231538"/>
            <a:ext cx="1216232" cy="1090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AC4BD14-58A4-4409-ABC5-59B968997467}"/>
              </a:ext>
            </a:extLst>
          </p:cNvPr>
          <p:cNvSpPr/>
          <p:nvPr/>
        </p:nvSpPr>
        <p:spPr>
          <a:xfrm>
            <a:off x="8357369" y="1444245"/>
            <a:ext cx="759342" cy="65541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Umbrella">
            <a:extLst>
              <a:ext uri="{FF2B5EF4-FFF2-40B4-BE49-F238E27FC236}">
                <a16:creationId xmlns:a16="http://schemas.microsoft.com/office/drawing/2014/main" id="{B40E8740-F3DB-4FDB-AB73-77BD841A79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14984">
            <a:off x="2442480" y="2300858"/>
            <a:ext cx="1065961" cy="1065961"/>
          </a:xfrm>
          <a:prstGeom prst="rect">
            <a:avLst/>
          </a:prstGeom>
        </p:spPr>
      </p:pic>
      <p:pic>
        <p:nvPicPr>
          <p:cNvPr id="23" name="Graphic 22" descr="Deciduous tree">
            <a:extLst>
              <a:ext uri="{FF2B5EF4-FFF2-40B4-BE49-F238E27FC236}">
                <a16:creationId xmlns:a16="http://schemas.microsoft.com/office/drawing/2014/main" id="{A696287F-E818-46DF-B8CE-52176FB9ED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70424" y="3096353"/>
            <a:ext cx="1254377" cy="1254377"/>
          </a:xfrm>
          <a:prstGeom prst="rect">
            <a:avLst/>
          </a:prstGeom>
        </p:spPr>
      </p:pic>
      <p:sp>
        <p:nvSpPr>
          <p:cNvPr id="24" name="TextBox 23">
            <a:extLst>
              <a:ext uri="{FF2B5EF4-FFF2-40B4-BE49-F238E27FC236}">
                <a16:creationId xmlns:a16="http://schemas.microsoft.com/office/drawing/2014/main" id="{AC88AF6D-C44E-448E-97ED-B529EEEE801F}"/>
              </a:ext>
            </a:extLst>
          </p:cNvPr>
          <p:cNvSpPr txBox="1"/>
          <p:nvPr/>
        </p:nvSpPr>
        <p:spPr>
          <a:xfrm>
            <a:off x="5423260" y="4827485"/>
            <a:ext cx="1988759" cy="523220"/>
          </a:xfrm>
          <a:prstGeom prst="rect">
            <a:avLst/>
          </a:prstGeom>
          <a:noFill/>
        </p:spPr>
        <p:txBody>
          <a:bodyPr wrap="square" rtlCol="0">
            <a:spAutoFit/>
          </a:bodyPr>
          <a:lstStyle/>
          <a:p>
            <a:pPr algn="ctr"/>
            <a:r>
              <a:rPr lang="en-US" sz="2800" dirty="0"/>
              <a:t>Stimulus On</a:t>
            </a:r>
          </a:p>
        </p:txBody>
      </p:sp>
      <p:grpSp>
        <p:nvGrpSpPr>
          <p:cNvPr id="52" name="Group 51">
            <a:extLst>
              <a:ext uri="{FF2B5EF4-FFF2-40B4-BE49-F238E27FC236}">
                <a16:creationId xmlns:a16="http://schemas.microsoft.com/office/drawing/2014/main" id="{8B805BA5-C9D8-438B-BFAE-AA0261273C11}"/>
              </a:ext>
            </a:extLst>
          </p:cNvPr>
          <p:cNvGrpSpPr/>
          <p:nvPr/>
        </p:nvGrpSpPr>
        <p:grpSpPr>
          <a:xfrm>
            <a:off x="3709643" y="2917059"/>
            <a:ext cx="5079355" cy="1807341"/>
            <a:chOff x="3709643" y="2917059"/>
            <a:chExt cx="5079355" cy="1807341"/>
          </a:xfrm>
        </p:grpSpPr>
        <p:cxnSp>
          <p:nvCxnSpPr>
            <p:cNvPr id="5" name="Straight Connector 4">
              <a:extLst>
                <a:ext uri="{FF2B5EF4-FFF2-40B4-BE49-F238E27FC236}">
                  <a16:creationId xmlns:a16="http://schemas.microsoft.com/office/drawing/2014/main" id="{FC64B066-6E34-4A3E-BA15-690172EC9277}"/>
                </a:ext>
              </a:extLst>
            </p:cNvPr>
            <p:cNvCxnSpPr/>
            <p:nvPr/>
          </p:nvCxnSpPr>
          <p:spPr>
            <a:xfrm>
              <a:off x="3709643" y="3334871"/>
              <a:ext cx="5079355" cy="0"/>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56A85F-56BE-4EA5-B727-56B1032729E8}"/>
                </a:ext>
              </a:extLst>
            </p:cNvPr>
            <p:cNvCxnSpPr/>
            <p:nvPr/>
          </p:nvCxnSpPr>
          <p:spPr>
            <a:xfrm>
              <a:off x="3709643" y="4003638"/>
              <a:ext cx="5079355" cy="0"/>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A1E4A8-F773-4191-B91F-3FED9B12D66D}"/>
                </a:ext>
              </a:extLst>
            </p:cNvPr>
            <p:cNvCxnSpPr>
              <a:cxnSpLocks/>
            </p:cNvCxnSpPr>
            <p:nvPr/>
          </p:nvCxnSpPr>
          <p:spPr>
            <a:xfrm>
              <a:off x="3709643" y="4724400"/>
              <a:ext cx="1540089" cy="0"/>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F364D86-C1F9-459E-9B85-B6E48E496065}"/>
                </a:ext>
              </a:extLst>
            </p:cNvPr>
            <p:cNvCxnSpPr>
              <a:cxnSpLocks/>
            </p:cNvCxnSpPr>
            <p:nvPr/>
          </p:nvCxnSpPr>
          <p:spPr>
            <a:xfrm>
              <a:off x="4046281"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6CF23E0-B1F2-44D5-B303-6AB3CBFDB781}"/>
                </a:ext>
              </a:extLst>
            </p:cNvPr>
            <p:cNvCxnSpPr>
              <a:cxnSpLocks/>
            </p:cNvCxnSpPr>
            <p:nvPr/>
          </p:nvCxnSpPr>
          <p:spPr>
            <a:xfrm>
              <a:off x="5123838"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4AE9A5B-ED08-4094-9099-8F1F954D8B60}"/>
                </a:ext>
              </a:extLst>
            </p:cNvPr>
            <p:cNvCxnSpPr>
              <a:cxnSpLocks/>
            </p:cNvCxnSpPr>
            <p:nvPr/>
          </p:nvCxnSpPr>
          <p:spPr>
            <a:xfrm>
              <a:off x="5263688"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7E393-788E-40E1-9B57-837B390B78F7}"/>
                </a:ext>
              </a:extLst>
            </p:cNvPr>
            <p:cNvCxnSpPr>
              <a:cxnSpLocks/>
            </p:cNvCxnSpPr>
            <p:nvPr/>
          </p:nvCxnSpPr>
          <p:spPr>
            <a:xfrm>
              <a:off x="5426459"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F4910D-0522-4482-848A-ED13D5E2FF96}"/>
                </a:ext>
              </a:extLst>
            </p:cNvPr>
            <p:cNvCxnSpPr>
              <a:cxnSpLocks/>
            </p:cNvCxnSpPr>
            <p:nvPr/>
          </p:nvCxnSpPr>
          <p:spPr>
            <a:xfrm>
              <a:off x="5530472"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F1A6AD-2986-4B56-B5C9-EAAB82E23B61}"/>
                </a:ext>
              </a:extLst>
            </p:cNvPr>
            <p:cNvCxnSpPr>
              <a:cxnSpLocks/>
            </p:cNvCxnSpPr>
            <p:nvPr/>
          </p:nvCxnSpPr>
          <p:spPr>
            <a:xfrm>
              <a:off x="5719085"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81275BB-79F4-4128-B56C-F7A305ED43DA}"/>
                </a:ext>
              </a:extLst>
            </p:cNvPr>
            <p:cNvCxnSpPr>
              <a:cxnSpLocks/>
            </p:cNvCxnSpPr>
            <p:nvPr/>
          </p:nvCxnSpPr>
          <p:spPr>
            <a:xfrm>
              <a:off x="5973693"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80852A9-5A58-4BF1-AD2F-35053CE290D8}"/>
                </a:ext>
              </a:extLst>
            </p:cNvPr>
            <p:cNvCxnSpPr>
              <a:cxnSpLocks/>
            </p:cNvCxnSpPr>
            <p:nvPr/>
          </p:nvCxnSpPr>
          <p:spPr>
            <a:xfrm>
              <a:off x="6221119"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3D47E29-DC85-451E-AB98-02EE897D904C}"/>
                </a:ext>
              </a:extLst>
            </p:cNvPr>
            <p:cNvCxnSpPr>
              <a:cxnSpLocks/>
            </p:cNvCxnSpPr>
            <p:nvPr/>
          </p:nvCxnSpPr>
          <p:spPr>
            <a:xfrm>
              <a:off x="6518259"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AC1D78-689E-4E0D-A13A-F076040E20ED}"/>
                </a:ext>
              </a:extLst>
            </p:cNvPr>
            <p:cNvCxnSpPr>
              <a:cxnSpLocks/>
            </p:cNvCxnSpPr>
            <p:nvPr/>
          </p:nvCxnSpPr>
          <p:spPr>
            <a:xfrm>
              <a:off x="6651424"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5DE332B-8265-434A-AECB-C47290A76879}"/>
                </a:ext>
              </a:extLst>
            </p:cNvPr>
            <p:cNvCxnSpPr>
              <a:cxnSpLocks/>
            </p:cNvCxnSpPr>
            <p:nvPr/>
          </p:nvCxnSpPr>
          <p:spPr>
            <a:xfrm>
              <a:off x="7329157"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29C791D-0EC6-4E5E-8890-D44F95A58536}"/>
                </a:ext>
              </a:extLst>
            </p:cNvPr>
            <p:cNvCxnSpPr>
              <a:cxnSpLocks/>
            </p:cNvCxnSpPr>
            <p:nvPr/>
          </p:nvCxnSpPr>
          <p:spPr>
            <a:xfrm>
              <a:off x="8153638" y="2917059"/>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0D70B84-816D-4E5C-9E97-A28F65ED6757}"/>
                </a:ext>
              </a:extLst>
            </p:cNvPr>
            <p:cNvCxnSpPr>
              <a:cxnSpLocks/>
            </p:cNvCxnSpPr>
            <p:nvPr/>
          </p:nvCxnSpPr>
          <p:spPr>
            <a:xfrm>
              <a:off x="4046281" y="3645050"/>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7A0983C-DCCD-4D38-BC09-D50CBB23352D}"/>
                </a:ext>
              </a:extLst>
            </p:cNvPr>
            <p:cNvCxnSpPr>
              <a:cxnSpLocks/>
            </p:cNvCxnSpPr>
            <p:nvPr/>
          </p:nvCxnSpPr>
          <p:spPr>
            <a:xfrm>
              <a:off x="4994747" y="3645050"/>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A7C3EF4-2A9B-44CD-8ECB-926762169DA1}"/>
                </a:ext>
              </a:extLst>
            </p:cNvPr>
            <p:cNvCxnSpPr>
              <a:cxnSpLocks/>
            </p:cNvCxnSpPr>
            <p:nvPr/>
          </p:nvCxnSpPr>
          <p:spPr>
            <a:xfrm>
              <a:off x="7103246" y="3645050"/>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2CE4901-B6AB-424C-A901-DABFCCFB5EDB}"/>
                </a:ext>
              </a:extLst>
            </p:cNvPr>
            <p:cNvCxnSpPr>
              <a:cxnSpLocks/>
            </p:cNvCxnSpPr>
            <p:nvPr/>
          </p:nvCxnSpPr>
          <p:spPr>
            <a:xfrm>
              <a:off x="7310840" y="3645050"/>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FA7322A-623D-4CFA-8247-ED8671A70BFF}"/>
                </a:ext>
              </a:extLst>
            </p:cNvPr>
            <p:cNvCxnSpPr>
              <a:cxnSpLocks/>
            </p:cNvCxnSpPr>
            <p:nvPr/>
          </p:nvCxnSpPr>
          <p:spPr>
            <a:xfrm>
              <a:off x="7490521" y="3645050"/>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859AFEC-43A2-437A-89EA-B0C8FCD8EDFD}"/>
                </a:ext>
              </a:extLst>
            </p:cNvPr>
            <p:cNvCxnSpPr>
              <a:cxnSpLocks/>
            </p:cNvCxnSpPr>
            <p:nvPr/>
          </p:nvCxnSpPr>
          <p:spPr>
            <a:xfrm>
              <a:off x="8189110" y="3645050"/>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F7B961-0B5D-4326-A14D-7877B47D8DAC}"/>
                </a:ext>
              </a:extLst>
            </p:cNvPr>
            <p:cNvCxnSpPr>
              <a:cxnSpLocks/>
            </p:cNvCxnSpPr>
            <p:nvPr/>
          </p:nvCxnSpPr>
          <p:spPr>
            <a:xfrm>
              <a:off x="5263688" y="4350730"/>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C5543C7-1977-485B-B597-7D4D28636ED2}"/>
                </a:ext>
              </a:extLst>
            </p:cNvPr>
            <p:cNvCxnSpPr>
              <a:cxnSpLocks/>
            </p:cNvCxnSpPr>
            <p:nvPr/>
          </p:nvCxnSpPr>
          <p:spPr>
            <a:xfrm>
              <a:off x="7490521" y="4365812"/>
              <a:ext cx="0" cy="358588"/>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6941218-3B13-4C45-94A0-7475B8B414B2}"/>
                </a:ext>
              </a:extLst>
            </p:cNvPr>
            <p:cNvCxnSpPr>
              <a:cxnSpLocks/>
            </p:cNvCxnSpPr>
            <p:nvPr/>
          </p:nvCxnSpPr>
          <p:spPr>
            <a:xfrm>
              <a:off x="5263688" y="4350730"/>
              <a:ext cx="2226833" cy="0"/>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9CA826F-2B46-43DA-AA6F-39CA70FE6E95}"/>
                </a:ext>
              </a:extLst>
            </p:cNvPr>
            <p:cNvCxnSpPr>
              <a:cxnSpLocks/>
            </p:cNvCxnSpPr>
            <p:nvPr/>
          </p:nvCxnSpPr>
          <p:spPr>
            <a:xfrm flipV="1">
              <a:off x="7490521" y="4709318"/>
              <a:ext cx="1298477" cy="15082"/>
            </a:xfrm>
            <a:prstGeom prst="line">
              <a:avLst/>
            </a:prstGeom>
            <a:ln w="85725" cap="rnd">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311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Afterimage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8DEBBF3-3D94-4ED8-BFB2-BF2223A4D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684" y="1658283"/>
            <a:ext cx="3580314" cy="2587825"/>
          </a:xfrm>
          <a:prstGeom prst="rect">
            <a:avLst/>
          </a:prstGeom>
        </p:spPr>
      </p:pic>
      <p:sp>
        <p:nvSpPr>
          <p:cNvPr id="11" name="TextBox 10">
            <a:extLst>
              <a:ext uri="{FF2B5EF4-FFF2-40B4-BE49-F238E27FC236}">
                <a16:creationId xmlns:a16="http://schemas.microsoft.com/office/drawing/2014/main" id="{F3F3596D-7706-4999-839E-F3910095915C}"/>
              </a:ext>
            </a:extLst>
          </p:cNvPr>
          <p:cNvSpPr txBox="1"/>
          <p:nvPr/>
        </p:nvSpPr>
        <p:spPr>
          <a:xfrm>
            <a:off x="6451004" y="1623694"/>
            <a:ext cx="3327699" cy="2622415"/>
          </a:xfrm>
          <a:prstGeom prst="rect">
            <a:avLst/>
          </a:prstGeom>
          <a:noFill/>
          <a:ln>
            <a:solidFill>
              <a:schemeClr val="tx1"/>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0F193F01-71BE-4B27-8EA6-2D149FEEC710}"/>
              </a:ext>
            </a:extLst>
          </p:cNvPr>
          <p:cNvSpPr txBox="1"/>
          <p:nvPr/>
        </p:nvSpPr>
        <p:spPr>
          <a:xfrm>
            <a:off x="2863045" y="4421230"/>
            <a:ext cx="2175592" cy="523220"/>
          </a:xfrm>
          <a:prstGeom prst="rect">
            <a:avLst/>
          </a:prstGeom>
          <a:noFill/>
        </p:spPr>
        <p:txBody>
          <a:bodyPr wrap="square" rtlCol="0">
            <a:spAutoFit/>
          </a:bodyPr>
          <a:lstStyle/>
          <a:p>
            <a:pPr algn="ctr"/>
            <a:r>
              <a:rPr lang="en-US" sz="2800" dirty="0"/>
              <a:t>Stare here!</a:t>
            </a:r>
          </a:p>
        </p:txBody>
      </p:sp>
      <p:sp>
        <p:nvSpPr>
          <p:cNvPr id="13" name="TextBox 12">
            <a:extLst>
              <a:ext uri="{FF2B5EF4-FFF2-40B4-BE49-F238E27FC236}">
                <a16:creationId xmlns:a16="http://schemas.microsoft.com/office/drawing/2014/main" id="{F3E3890D-E17F-4148-B467-E5516AB1829A}"/>
              </a:ext>
            </a:extLst>
          </p:cNvPr>
          <p:cNvSpPr txBox="1"/>
          <p:nvPr/>
        </p:nvSpPr>
        <p:spPr>
          <a:xfrm>
            <a:off x="6795522" y="4420494"/>
            <a:ext cx="2638661" cy="523220"/>
          </a:xfrm>
          <a:prstGeom prst="rect">
            <a:avLst/>
          </a:prstGeom>
          <a:noFill/>
        </p:spPr>
        <p:txBody>
          <a:bodyPr wrap="square" rtlCol="0">
            <a:spAutoFit/>
          </a:bodyPr>
          <a:lstStyle/>
          <a:p>
            <a:pPr algn="ctr"/>
            <a:r>
              <a:rPr lang="en-US" sz="2800" dirty="0"/>
              <a:t>Then look here!</a:t>
            </a:r>
          </a:p>
        </p:txBody>
      </p:sp>
    </p:spTree>
    <p:extLst>
      <p:ext uri="{BB962C8B-B14F-4D97-AF65-F5344CB8AC3E}">
        <p14:creationId xmlns:p14="http://schemas.microsoft.com/office/powerpoint/2010/main" val="144306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Depth Perception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B96263-5F29-46A0-8829-06419EE88FEE}"/>
              </a:ext>
            </a:extLst>
          </p:cNvPr>
          <p:cNvSpPr txBox="1"/>
          <p:nvPr/>
        </p:nvSpPr>
        <p:spPr>
          <a:xfrm>
            <a:off x="1323191" y="1592133"/>
            <a:ext cx="3589468" cy="461665"/>
          </a:xfrm>
          <a:prstGeom prst="rect">
            <a:avLst/>
          </a:prstGeom>
          <a:noFill/>
        </p:spPr>
        <p:txBody>
          <a:bodyPr wrap="square" rtlCol="0">
            <a:spAutoFit/>
          </a:bodyPr>
          <a:lstStyle/>
          <a:p>
            <a:pPr algn="ctr"/>
            <a:r>
              <a:rPr lang="en-US" sz="2400" dirty="0"/>
              <a:t>Binocular Cues</a:t>
            </a:r>
          </a:p>
        </p:txBody>
      </p:sp>
      <p:sp>
        <p:nvSpPr>
          <p:cNvPr id="11" name="TextBox 10">
            <a:extLst>
              <a:ext uri="{FF2B5EF4-FFF2-40B4-BE49-F238E27FC236}">
                <a16:creationId xmlns:a16="http://schemas.microsoft.com/office/drawing/2014/main" id="{175AB7AC-1C18-4EF7-B351-285BFE84E966}"/>
              </a:ext>
            </a:extLst>
          </p:cNvPr>
          <p:cNvSpPr txBox="1"/>
          <p:nvPr/>
        </p:nvSpPr>
        <p:spPr>
          <a:xfrm>
            <a:off x="7001041" y="1592132"/>
            <a:ext cx="3589468" cy="461665"/>
          </a:xfrm>
          <a:prstGeom prst="rect">
            <a:avLst/>
          </a:prstGeom>
          <a:noFill/>
        </p:spPr>
        <p:txBody>
          <a:bodyPr wrap="square" rtlCol="0">
            <a:spAutoFit/>
          </a:bodyPr>
          <a:lstStyle/>
          <a:p>
            <a:pPr algn="ctr"/>
            <a:r>
              <a:rPr lang="en-US" sz="2400" dirty="0"/>
              <a:t>Monocular Cues</a:t>
            </a:r>
          </a:p>
        </p:txBody>
      </p:sp>
      <p:pic>
        <p:nvPicPr>
          <p:cNvPr id="14" name="Graphic 13" descr="Eye">
            <a:extLst>
              <a:ext uri="{FF2B5EF4-FFF2-40B4-BE49-F238E27FC236}">
                <a16:creationId xmlns:a16="http://schemas.microsoft.com/office/drawing/2014/main" id="{674C762D-ECAE-4D07-9F49-D91D7BB6E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9769" y="1736889"/>
            <a:ext cx="1421803" cy="1421803"/>
          </a:xfrm>
          <a:prstGeom prst="rect">
            <a:avLst/>
          </a:prstGeom>
        </p:spPr>
      </p:pic>
      <p:sp>
        <p:nvSpPr>
          <p:cNvPr id="15" name="Oval 14">
            <a:extLst>
              <a:ext uri="{FF2B5EF4-FFF2-40B4-BE49-F238E27FC236}">
                <a16:creationId xmlns:a16="http://schemas.microsoft.com/office/drawing/2014/main" id="{81957450-FD31-4A29-9CC4-923A76B05A0E}"/>
              </a:ext>
            </a:extLst>
          </p:cNvPr>
          <p:cNvSpPr/>
          <p:nvPr/>
        </p:nvSpPr>
        <p:spPr>
          <a:xfrm>
            <a:off x="7584142" y="2186996"/>
            <a:ext cx="505610" cy="5664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FA7218C-1EFD-4B05-A61B-EF203D52DDF1}"/>
              </a:ext>
            </a:extLst>
          </p:cNvPr>
          <p:cNvSpPr/>
          <p:nvPr/>
        </p:nvSpPr>
        <p:spPr>
          <a:xfrm>
            <a:off x="7680213" y="2304184"/>
            <a:ext cx="300914" cy="3321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Eye">
            <a:extLst>
              <a:ext uri="{FF2B5EF4-FFF2-40B4-BE49-F238E27FC236}">
                <a16:creationId xmlns:a16="http://schemas.microsoft.com/office/drawing/2014/main" id="{44D763CC-E9CD-4AB7-945E-C943ED6E72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6424" y="1851159"/>
            <a:ext cx="1421803" cy="1421803"/>
          </a:xfrm>
          <a:prstGeom prst="rect">
            <a:avLst/>
          </a:prstGeom>
        </p:spPr>
      </p:pic>
      <p:sp>
        <p:nvSpPr>
          <p:cNvPr id="18" name="Oval 17">
            <a:extLst>
              <a:ext uri="{FF2B5EF4-FFF2-40B4-BE49-F238E27FC236}">
                <a16:creationId xmlns:a16="http://schemas.microsoft.com/office/drawing/2014/main" id="{C04ABED5-6FD0-46EB-B72E-70957977B00E}"/>
              </a:ext>
            </a:extLst>
          </p:cNvPr>
          <p:cNvSpPr/>
          <p:nvPr/>
        </p:nvSpPr>
        <p:spPr>
          <a:xfrm>
            <a:off x="2210797" y="2301266"/>
            <a:ext cx="505610" cy="5664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700B614-A6CD-4949-BF16-FEDFECEE2C38}"/>
              </a:ext>
            </a:extLst>
          </p:cNvPr>
          <p:cNvSpPr/>
          <p:nvPr/>
        </p:nvSpPr>
        <p:spPr>
          <a:xfrm>
            <a:off x="2306868" y="2418454"/>
            <a:ext cx="300914" cy="3321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Eye">
            <a:extLst>
              <a:ext uri="{FF2B5EF4-FFF2-40B4-BE49-F238E27FC236}">
                <a16:creationId xmlns:a16="http://schemas.microsoft.com/office/drawing/2014/main" id="{7573592A-DB9C-42AB-80DD-975F9C4FB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9696" y="1858077"/>
            <a:ext cx="1421803" cy="1421803"/>
          </a:xfrm>
          <a:prstGeom prst="rect">
            <a:avLst/>
          </a:prstGeom>
        </p:spPr>
      </p:pic>
      <p:sp>
        <p:nvSpPr>
          <p:cNvPr id="21" name="Oval 20">
            <a:extLst>
              <a:ext uri="{FF2B5EF4-FFF2-40B4-BE49-F238E27FC236}">
                <a16:creationId xmlns:a16="http://schemas.microsoft.com/office/drawing/2014/main" id="{EF00FFE2-3C9E-4965-A51C-78D0BE2970B6}"/>
              </a:ext>
            </a:extLst>
          </p:cNvPr>
          <p:cNvSpPr/>
          <p:nvPr/>
        </p:nvSpPr>
        <p:spPr>
          <a:xfrm>
            <a:off x="3514069" y="2308184"/>
            <a:ext cx="505610" cy="5664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321737D-66A9-445E-A6A9-4016BE360F4B}"/>
              </a:ext>
            </a:extLst>
          </p:cNvPr>
          <p:cNvSpPr/>
          <p:nvPr/>
        </p:nvSpPr>
        <p:spPr>
          <a:xfrm>
            <a:off x="3610140" y="2425372"/>
            <a:ext cx="300914" cy="3321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Building">
            <a:extLst>
              <a:ext uri="{FF2B5EF4-FFF2-40B4-BE49-F238E27FC236}">
                <a16:creationId xmlns:a16="http://schemas.microsoft.com/office/drawing/2014/main" id="{143F36F0-4F83-4DE0-B443-34A9B08456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8032" y="3272962"/>
            <a:ext cx="1215206" cy="1215206"/>
          </a:xfrm>
          <a:prstGeom prst="rect">
            <a:avLst/>
          </a:prstGeom>
        </p:spPr>
      </p:pic>
      <p:pic>
        <p:nvPicPr>
          <p:cNvPr id="7" name="Graphic 6" descr="Thumbs up sign">
            <a:extLst>
              <a:ext uri="{FF2B5EF4-FFF2-40B4-BE49-F238E27FC236}">
                <a16:creationId xmlns:a16="http://schemas.microsoft.com/office/drawing/2014/main" id="{C7F2954C-3280-411F-B183-D2918763F6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09397" y="3529805"/>
            <a:ext cx="727235" cy="727235"/>
          </a:xfrm>
          <a:prstGeom prst="rect">
            <a:avLst/>
          </a:prstGeom>
        </p:spPr>
      </p:pic>
      <p:pic>
        <p:nvPicPr>
          <p:cNvPr id="24" name="Graphic 23" descr="Building">
            <a:extLst>
              <a:ext uri="{FF2B5EF4-FFF2-40B4-BE49-F238E27FC236}">
                <a16:creationId xmlns:a16="http://schemas.microsoft.com/office/drawing/2014/main" id="{61F0103B-9529-46D7-8CFE-22D220F256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67249" y="3266232"/>
            <a:ext cx="1215206" cy="1215206"/>
          </a:xfrm>
          <a:prstGeom prst="rect">
            <a:avLst/>
          </a:prstGeom>
        </p:spPr>
      </p:pic>
      <p:pic>
        <p:nvPicPr>
          <p:cNvPr id="25" name="Graphic 24" descr="Thumbs up sign">
            <a:extLst>
              <a:ext uri="{FF2B5EF4-FFF2-40B4-BE49-F238E27FC236}">
                <a16:creationId xmlns:a16="http://schemas.microsoft.com/office/drawing/2014/main" id="{B3957E5B-1BD6-47F6-BEC5-BB738A163F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28614" y="3523075"/>
            <a:ext cx="727235" cy="727235"/>
          </a:xfrm>
          <a:prstGeom prst="rect">
            <a:avLst/>
          </a:prstGeom>
        </p:spPr>
      </p:pic>
      <p:cxnSp>
        <p:nvCxnSpPr>
          <p:cNvPr id="27" name="Straight Connector 26">
            <a:extLst>
              <a:ext uri="{FF2B5EF4-FFF2-40B4-BE49-F238E27FC236}">
                <a16:creationId xmlns:a16="http://schemas.microsoft.com/office/drawing/2014/main" id="{68AC54C5-E93C-456A-B6E9-CBE956940280}"/>
              </a:ext>
            </a:extLst>
          </p:cNvPr>
          <p:cNvCxnSpPr>
            <a:cxnSpLocks/>
          </p:cNvCxnSpPr>
          <p:nvPr/>
        </p:nvCxnSpPr>
        <p:spPr>
          <a:xfrm flipV="1">
            <a:off x="1605815" y="4120430"/>
            <a:ext cx="603582" cy="624581"/>
          </a:xfrm>
          <a:prstGeom prst="line">
            <a:avLst/>
          </a:prstGeom>
          <a:ln w="76200" cap="rnd">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8D5AAA8-31D3-432D-99AA-A258999F2171}"/>
              </a:ext>
            </a:extLst>
          </p:cNvPr>
          <p:cNvCxnSpPr>
            <a:cxnSpLocks/>
          </p:cNvCxnSpPr>
          <p:nvPr/>
        </p:nvCxnSpPr>
        <p:spPr>
          <a:xfrm flipH="1" flipV="1">
            <a:off x="4112444" y="4102463"/>
            <a:ext cx="602717" cy="660513"/>
          </a:xfrm>
          <a:prstGeom prst="line">
            <a:avLst/>
          </a:prstGeom>
          <a:ln w="76200" cap="rnd">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pic>
        <p:nvPicPr>
          <p:cNvPr id="32" name="Picture 31" descr="A narrow road&#10;&#10;Description automatically generated">
            <a:extLst>
              <a:ext uri="{FF2B5EF4-FFF2-40B4-BE49-F238E27FC236}">
                <a16:creationId xmlns:a16="http://schemas.microsoft.com/office/drawing/2014/main" id="{A3B6F4B0-4B47-44A3-A0E2-BEA5A9C1C8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7325" y="2791492"/>
            <a:ext cx="2238251" cy="1345020"/>
          </a:xfrm>
          <a:prstGeom prst="rect">
            <a:avLst/>
          </a:prstGeom>
        </p:spPr>
      </p:pic>
      <p:cxnSp>
        <p:nvCxnSpPr>
          <p:cNvPr id="34" name="Straight Connector 33">
            <a:extLst>
              <a:ext uri="{FF2B5EF4-FFF2-40B4-BE49-F238E27FC236}">
                <a16:creationId xmlns:a16="http://schemas.microsoft.com/office/drawing/2014/main" id="{49336950-C171-440E-8A76-62324DDD7E18}"/>
              </a:ext>
            </a:extLst>
          </p:cNvPr>
          <p:cNvCxnSpPr>
            <a:cxnSpLocks/>
          </p:cNvCxnSpPr>
          <p:nvPr/>
        </p:nvCxnSpPr>
        <p:spPr>
          <a:xfrm>
            <a:off x="9317917" y="2053797"/>
            <a:ext cx="0" cy="1568213"/>
          </a:xfrm>
          <a:prstGeom prst="line">
            <a:avLst/>
          </a:prstGeom>
          <a:ln w="76200" cap="rnd">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87F73A6-AA58-4926-9FEB-E1BEA56C02E9}"/>
              </a:ext>
            </a:extLst>
          </p:cNvPr>
          <p:cNvSpPr txBox="1"/>
          <p:nvPr/>
        </p:nvSpPr>
        <p:spPr>
          <a:xfrm>
            <a:off x="7531716" y="4283346"/>
            <a:ext cx="3589468" cy="338554"/>
          </a:xfrm>
          <a:prstGeom prst="rect">
            <a:avLst/>
          </a:prstGeom>
          <a:noFill/>
        </p:spPr>
        <p:txBody>
          <a:bodyPr wrap="square" rtlCol="0">
            <a:spAutoFit/>
          </a:bodyPr>
          <a:lstStyle/>
          <a:p>
            <a:pPr algn="ctr"/>
            <a:r>
              <a:rPr lang="en-US" sz="1600" dirty="0"/>
              <a:t>Linear Perspective</a:t>
            </a:r>
          </a:p>
        </p:txBody>
      </p:sp>
    </p:spTree>
    <p:extLst>
      <p:ext uri="{BB962C8B-B14F-4D97-AF65-F5344CB8AC3E}">
        <p14:creationId xmlns:p14="http://schemas.microsoft.com/office/powerpoint/2010/main" val="127304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Binocular Cues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1" name="Graphic 10" descr="Eye">
            <a:extLst>
              <a:ext uri="{FF2B5EF4-FFF2-40B4-BE49-F238E27FC236}">
                <a16:creationId xmlns:a16="http://schemas.microsoft.com/office/drawing/2014/main" id="{2CA92213-4F27-48B6-B109-DD12C714CB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7125" y="1113154"/>
            <a:ext cx="2109492" cy="2109492"/>
          </a:xfrm>
          <a:prstGeom prst="rect">
            <a:avLst/>
          </a:prstGeom>
        </p:spPr>
      </p:pic>
      <p:sp>
        <p:nvSpPr>
          <p:cNvPr id="14" name="Oval 13">
            <a:extLst>
              <a:ext uri="{FF2B5EF4-FFF2-40B4-BE49-F238E27FC236}">
                <a16:creationId xmlns:a16="http://schemas.microsoft.com/office/drawing/2014/main" id="{F765EBD1-0D72-4F97-825E-0FA4CD0E5C12}"/>
              </a:ext>
            </a:extLst>
          </p:cNvPr>
          <p:cNvSpPr/>
          <p:nvPr/>
        </p:nvSpPr>
        <p:spPr>
          <a:xfrm>
            <a:off x="4683066" y="1787102"/>
            <a:ext cx="745861" cy="794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4365493-B3DE-4CDD-82A8-F47B5552D478}"/>
              </a:ext>
            </a:extLst>
          </p:cNvPr>
          <p:cNvSpPr/>
          <p:nvPr/>
        </p:nvSpPr>
        <p:spPr>
          <a:xfrm>
            <a:off x="4842687" y="1960422"/>
            <a:ext cx="428560" cy="4649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Building">
            <a:extLst>
              <a:ext uri="{FF2B5EF4-FFF2-40B4-BE49-F238E27FC236}">
                <a16:creationId xmlns:a16="http://schemas.microsoft.com/office/drawing/2014/main" id="{5E00A165-9445-4679-B906-CF58ED2F04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0406" y="3015319"/>
            <a:ext cx="1901110" cy="1901110"/>
          </a:xfrm>
          <a:prstGeom prst="rect">
            <a:avLst/>
          </a:prstGeom>
        </p:spPr>
      </p:pic>
      <p:pic>
        <p:nvPicPr>
          <p:cNvPr id="21" name="Graphic 20" descr="Building">
            <a:extLst>
              <a:ext uri="{FF2B5EF4-FFF2-40B4-BE49-F238E27FC236}">
                <a16:creationId xmlns:a16="http://schemas.microsoft.com/office/drawing/2014/main" id="{7E91859D-BDD3-46EC-93B2-915FE39ABE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4709" y="3015316"/>
            <a:ext cx="1901113" cy="1901113"/>
          </a:xfrm>
          <a:prstGeom prst="rect">
            <a:avLst/>
          </a:prstGeom>
        </p:spPr>
      </p:pic>
      <p:pic>
        <p:nvPicPr>
          <p:cNvPr id="22" name="Graphic 21" descr="Thumbs up sign">
            <a:extLst>
              <a:ext uri="{FF2B5EF4-FFF2-40B4-BE49-F238E27FC236}">
                <a16:creationId xmlns:a16="http://schemas.microsoft.com/office/drawing/2014/main" id="{6B60C639-A35B-4905-8597-5DF1600F4F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67457" y="3529805"/>
            <a:ext cx="1056727" cy="1056727"/>
          </a:xfrm>
          <a:prstGeom prst="rect">
            <a:avLst/>
          </a:prstGeom>
        </p:spPr>
      </p:pic>
      <p:cxnSp>
        <p:nvCxnSpPr>
          <p:cNvPr id="24" name="Straight Connector 23">
            <a:extLst>
              <a:ext uri="{FF2B5EF4-FFF2-40B4-BE49-F238E27FC236}">
                <a16:creationId xmlns:a16="http://schemas.microsoft.com/office/drawing/2014/main" id="{6CFFFD56-040B-4528-A214-39C3CC1C95F3}"/>
              </a:ext>
            </a:extLst>
          </p:cNvPr>
          <p:cNvCxnSpPr>
            <a:cxnSpLocks/>
          </p:cNvCxnSpPr>
          <p:nvPr/>
        </p:nvCxnSpPr>
        <p:spPr>
          <a:xfrm flipH="1" flipV="1">
            <a:off x="8062531" y="4322263"/>
            <a:ext cx="1212077" cy="743217"/>
          </a:xfrm>
          <a:prstGeom prst="line">
            <a:avLst/>
          </a:prstGeom>
          <a:ln w="114300" cap="rnd">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pic>
        <p:nvPicPr>
          <p:cNvPr id="25" name="Graphic 24" descr="Eye">
            <a:extLst>
              <a:ext uri="{FF2B5EF4-FFF2-40B4-BE49-F238E27FC236}">
                <a16:creationId xmlns:a16="http://schemas.microsoft.com/office/drawing/2014/main" id="{A2A49690-00F8-4401-9725-336E0B5799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1516" y="1113154"/>
            <a:ext cx="2109492" cy="2109492"/>
          </a:xfrm>
          <a:prstGeom prst="rect">
            <a:avLst/>
          </a:prstGeom>
        </p:spPr>
      </p:pic>
      <p:sp>
        <p:nvSpPr>
          <p:cNvPr id="27" name="Oval 26">
            <a:extLst>
              <a:ext uri="{FF2B5EF4-FFF2-40B4-BE49-F238E27FC236}">
                <a16:creationId xmlns:a16="http://schemas.microsoft.com/office/drawing/2014/main" id="{1B95F98E-82C6-455F-ABB7-B0AAF51607C8}"/>
              </a:ext>
            </a:extLst>
          </p:cNvPr>
          <p:cNvSpPr/>
          <p:nvPr/>
        </p:nvSpPr>
        <p:spPr>
          <a:xfrm>
            <a:off x="6767457" y="1787102"/>
            <a:ext cx="745861" cy="794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69510AD-1F46-47F7-91AA-666D451DF4E7}"/>
              </a:ext>
            </a:extLst>
          </p:cNvPr>
          <p:cNvSpPr/>
          <p:nvPr/>
        </p:nvSpPr>
        <p:spPr>
          <a:xfrm>
            <a:off x="6927078" y="1960422"/>
            <a:ext cx="428560" cy="4649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Thumbs up sign">
            <a:extLst>
              <a:ext uri="{FF2B5EF4-FFF2-40B4-BE49-F238E27FC236}">
                <a16:creationId xmlns:a16="http://schemas.microsoft.com/office/drawing/2014/main" id="{2419ED31-AA0A-4EFF-A60E-6514DD6F8A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3066" y="3541174"/>
            <a:ext cx="1056727" cy="1056727"/>
          </a:xfrm>
          <a:prstGeom prst="rect">
            <a:avLst/>
          </a:prstGeom>
        </p:spPr>
      </p:pic>
      <p:cxnSp>
        <p:nvCxnSpPr>
          <p:cNvPr id="30" name="Straight Connector 29">
            <a:extLst>
              <a:ext uri="{FF2B5EF4-FFF2-40B4-BE49-F238E27FC236}">
                <a16:creationId xmlns:a16="http://schemas.microsoft.com/office/drawing/2014/main" id="{C1CD8FA5-4F50-4209-83E5-B18A9BA4ED00}"/>
              </a:ext>
            </a:extLst>
          </p:cNvPr>
          <p:cNvCxnSpPr>
            <a:cxnSpLocks/>
          </p:cNvCxnSpPr>
          <p:nvPr/>
        </p:nvCxnSpPr>
        <p:spPr>
          <a:xfrm flipV="1">
            <a:off x="3232729" y="4322262"/>
            <a:ext cx="1212077" cy="743217"/>
          </a:xfrm>
          <a:prstGeom prst="line">
            <a:avLst/>
          </a:prstGeom>
          <a:ln w="114300" cap="rnd">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74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Monocular Cues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9" name="Graphic 8" descr="Eye">
            <a:extLst>
              <a:ext uri="{FF2B5EF4-FFF2-40B4-BE49-F238E27FC236}">
                <a16:creationId xmlns:a16="http://schemas.microsoft.com/office/drawing/2014/main" id="{E24C00EA-C77E-4778-B090-E0B16691D3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36508" y="1280859"/>
            <a:ext cx="2109492" cy="2109492"/>
          </a:xfrm>
          <a:prstGeom prst="rect">
            <a:avLst/>
          </a:prstGeom>
        </p:spPr>
      </p:pic>
      <p:sp>
        <p:nvSpPr>
          <p:cNvPr id="10" name="Oval 9">
            <a:extLst>
              <a:ext uri="{FF2B5EF4-FFF2-40B4-BE49-F238E27FC236}">
                <a16:creationId xmlns:a16="http://schemas.microsoft.com/office/drawing/2014/main" id="{61D401B6-C6C5-4EE6-8094-8AC2C92965A1}"/>
              </a:ext>
            </a:extLst>
          </p:cNvPr>
          <p:cNvSpPr/>
          <p:nvPr/>
        </p:nvSpPr>
        <p:spPr>
          <a:xfrm>
            <a:off x="3112449" y="1954807"/>
            <a:ext cx="745861" cy="794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1518356-5CF8-4BE9-B788-1541F2B8F242}"/>
              </a:ext>
            </a:extLst>
          </p:cNvPr>
          <p:cNvSpPr/>
          <p:nvPr/>
        </p:nvSpPr>
        <p:spPr>
          <a:xfrm>
            <a:off x="3272070" y="2128127"/>
            <a:ext cx="428560" cy="4649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narrow road&#10;&#10;Description automatically generated">
            <a:extLst>
              <a:ext uri="{FF2B5EF4-FFF2-40B4-BE49-F238E27FC236}">
                <a16:creationId xmlns:a16="http://schemas.microsoft.com/office/drawing/2014/main" id="{9BF992B9-7E3F-4D4B-804C-BEF4B3752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8711" y="2411072"/>
            <a:ext cx="4625689" cy="2779690"/>
          </a:xfrm>
          <a:prstGeom prst="rect">
            <a:avLst/>
          </a:prstGeom>
        </p:spPr>
      </p:pic>
      <p:cxnSp>
        <p:nvCxnSpPr>
          <p:cNvPr id="13" name="Straight Connector 12">
            <a:extLst>
              <a:ext uri="{FF2B5EF4-FFF2-40B4-BE49-F238E27FC236}">
                <a16:creationId xmlns:a16="http://schemas.microsoft.com/office/drawing/2014/main" id="{A62675AB-9292-4983-A70E-44E2610B782B}"/>
              </a:ext>
            </a:extLst>
          </p:cNvPr>
          <p:cNvCxnSpPr>
            <a:cxnSpLocks/>
          </p:cNvCxnSpPr>
          <p:nvPr/>
        </p:nvCxnSpPr>
        <p:spPr>
          <a:xfrm>
            <a:off x="7325958" y="1850315"/>
            <a:ext cx="1" cy="2162288"/>
          </a:xfrm>
          <a:prstGeom prst="line">
            <a:avLst/>
          </a:prstGeom>
          <a:ln w="114300" cap="rnd">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2A60EFA-3690-4134-845F-0B5E34D58A16}"/>
              </a:ext>
            </a:extLst>
          </p:cNvPr>
          <p:cNvSpPr txBox="1"/>
          <p:nvPr/>
        </p:nvSpPr>
        <p:spPr>
          <a:xfrm>
            <a:off x="5646821" y="5198562"/>
            <a:ext cx="3589468" cy="461665"/>
          </a:xfrm>
          <a:prstGeom prst="rect">
            <a:avLst/>
          </a:prstGeom>
          <a:noFill/>
        </p:spPr>
        <p:txBody>
          <a:bodyPr wrap="square" rtlCol="0">
            <a:spAutoFit/>
          </a:bodyPr>
          <a:lstStyle/>
          <a:p>
            <a:pPr algn="ctr"/>
            <a:r>
              <a:rPr lang="en-US" sz="2400" dirty="0"/>
              <a:t>Linear Perspective</a:t>
            </a:r>
          </a:p>
        </p:txBody>
      </p:sp>
    </p:spTree>
    <p:extLst>
      <p:ext uri="{BB962C8B-B14F-4D97-AF65-F5344CB8AC3E}">
        <p14:creationId xmlns:p14="http://schemas.microsoft.com/office/powerpoint/2010/main" val="260797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Structure of the Eye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Graphic 4" descr="Eye">
            <a:extLst>
              <a:ext uri="{FF2B5EF4-FFF2-40B4-BE49-F238E27FC236}">
                <a16:creationId xmlns:a16="http://schemas.microsoft.com/office/drawing/2014/main" id="{FE2B0B61-2280-4D2D-9C99-600AC07620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2329" y="1277471"/>
            <a:ext cx="2707341" cy="2707341"/>
          </a:xfrm>
          <a:prstGeom prst="rect">
            <a:avLst/>
          </a:prstGeom>
        </p:spPr>
      </p:pic>
      <p:sp>
        <p:nvSpPr>
          <p:cNvPr id="6" name="Oval 5">
            <a:extLst>
              <a:ext uri="{FF2B5EF4-FFF2-40B4-BE49-F238E27FC236}">
                <a16:creationId xmlns:a16="http://schemas.microsoft.com/office/drawing/2014/main" id="{3D5ACFE3-F9EA-48C3-B314-208426EF1498}"/>
              </a:ext>
            </a:extLst>
          </p:cNvPr>
          <p:cNvSpPr/>
          <p:nvPr/>
        </p:nvSpPr>
        <p:spPr>
          <a:xfrm>
            <a:off x="5634317" y="2136375"/>
            <a:ext cx="918884" cy="9654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117877B-80F9-4E4C-B71C-518DFC5B0170}"/>
              </a:ext>
            </a:extLst>
          </p:cNvPr>
          <p:cNvSpPr/>
          <p:nvPr/>
        </p:nvSpPr>
        <p:spPr>
          <a:xfrm>
            <a:off x="5791648" y="2328134"/>
            <a:ext cx="604222" cy="6060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8C2BF7F-141A-4BE1-856A-D56A94C540B1}"/>
              </a:ext>
            </a:extLst>
          </p:cNvPr>
          <p:cNvSpPr/>
          <p:nvPr/>
        </p:nvSpPr>
        <p:spPr>
          <a:xfrm>
            <a:off x="2731545" y="2809946"/>
            <a:ext cx="918884" cy="9654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EBCC55C-49B9-4BE0-AB4F-693EE1EB23C3}"/>
              </a:ext>
            </a:extLst>
          </p:cNvPr>
          <p:cNvSpPr/>
          <p:nvPr/>
        </p:nvSpPr>
        <p:spPr>
          <a:xfrm>
            <a:off x="2888876" y="3001705"/>
            <a:ext cx="604222" cy="6060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FD03367-45A8-4D5E-BF81-23DE433DC519}"/>
              </a:ext>
            </a:extLst>
          </p:cNvPr>
          <p:cNvSpPr/>
          <p:nvPr/>
        </p:nvSpPr>
        <p:spPr>
          <a:xfrm>
            <a:off x="2731545" y="3984812"/>
            <a:ext cx="918884" cy="9654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1B9968A-1F40-40C0-966F-C7A0352DD5FF}"/>
              </a:ext>
            </a:extLst>
          </p:cNvPr>
          <p:cNvSpPr/>
          <p:nvPr/>
        </p:nvSpPr>
        <p:spPr>
          <a:xfrm>
            <a:off x="2985695" y="4280970"/>
            <a:ext cx="381449" cy="3739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39FB40-DF70-4845-ABFC-0AE2D3263CEC}"/>
              </a:ext>
            </a:extLst>
          </p:cNvPr>
          <p:cNvCxnSpPr>
            <a:cxnSpLocks/>
          </p:cNvCxnSpPr>
          <p:nvPr/>
        </p:nvCxnSpPr>
        <p:spPr>
          <a:xfrm flipH="1" flipV="1">
            <a:off x="6093759" y="2631142"/>
            <a:ext cx="1513242" cy="673570"/>
          </a:xfrm>
          <a:prstGeom prst="line">
            <a:avLst/>
          </a:prstGeom>
          <a:ln w="101600" cap="rnd">
            <a:solidFill>
              <a:srgbClr val="FF0066"/>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7ED947-0A53-48DF-B174-E6FB9D00977A}"/>
              </a:ext>
            </a:extLst>
          </p:cNvPr>
          <p:cNvCxnSpPr>
            <a:cxnSpLocks/>
          </p:cNvCxnSpPr>
          <p:nvPr/>
        </p:nvCxnSpPr>
        <p:spPr>
          <a:xfrm flipH="1" flipV="1">
            <a:off x="6166149" y="3009122"/>
            <a:ext cx="229721" cy="1174866"/>
          </a:xfrm>
          <a:prstGeom prst="line">
            <a:avLst/>
          </a:prstGeom>
          <a:ln w="101600" cap="rnd">
            <a:solidFill>
              <a:srgbClr val="FF0066"/>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DD8705-8439-45A8-9ACD-29650EE9DB78}"/>
              </a:ext>
            </a:extLst>
          </p:cNvPr>
          <p:cNvCxnSpPr>
            <a:cxnSpLocks/>
          </p:cNvCxnSpPr>
          <p:nvPr/>
        </p:nvCxnSpPr>
        <p:spPr>
          <a:xfrm>
            <a:off x="4409038" y="1702303"/>
            <a:ext cx="1527390" cy="959731"/>
          </a:xfrm>
          <a:prstGeom prst="line">
            <a:avLst/>
          </a:prstGeom>
          <a:ln w="127000" cap="rnd">
            <a:solidFill>
              <a:srgbClr val="FFC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4EF3ADF-E2FC-45BE-88F5-B7A2E52715E9}"/>
              </a:ext>
            </a:extLst>
          </p:cNvPr>
          <p:cNvSpPr txBox="1"/>
          <p:nvPr/>
        </p:nvSpPr>
        <p:spPr>
          <a:xfrm>
            <a:off x="7272170" y="3059986"/>
            <a:ext cx="1871830" cy="584775"/>
          </a:xfrm>
          <a:prstGeom prst="rect">
            <a:avLst/>
          </a:prstGeom>
          <a:noFill/>
        </p:spPr>
        <p:txBody>
          <a:bodyPr wrap="square" rtlCol="0">
            <a:spAutoFit/>
          </a:bodyPr>
          <a:lstStyle/>
          <a:p>
            <a:pPr algn="ctr"/>
            <a:r>
              <a:rPr lang="en-US" sz="3200" dirty="0"/>
              <a:t>Pupil</a:t>
            </a:r>
          </a:p>
        </p:txBody>
      </p:sp>
      <p:sp>
        <p:nvSpPr>
          <p:cNvPr id="25" name="TextBox 24">
            <a:extLst>
              <a:ext uri="{FF2B5EF4-FFF2-40B4-BE49-F238E27FC236}">
                <a16:creationId xmlns:a16="http://schemas.microsoft.com/office/drawing/2014/main" id="{6ABC1D7E-7450-4F8F-ADD4-8C022040001C}"/>
              </a:ext>
            </a:extLst>
          </p:cNvPr>
          <p:cNvSpPr txBox="1"/>
          <p:nvPr/>
        </p:nvSpPr>
        <p:spPr>
          <a:xfrm>
            <a:off x="5459955" y="4213170"/>
            <a:ext cx="1871830" cy="584775"/>
          </a:xfrm>
          <a:prstGeom prst="rect">
            <a:avLst/>
          </a:prstGeom>
          <a:noFill/>
        </p:spPr>
        <p:txBody>
          <a:bodyPr wrap="square" rtlCol="0">
            <a:spAutoFit/>
          </a:bodyPr>
          <a:lstStyle/>
          <a:p>
            <a:pPr algn="ctr"/>
            <a:r>
              <a:rPr lang="en-US" sz="3200" dirty="0"/>
              <a:t>Iris</a:t>
            </a:r>
          </a:p>
        </p:txBody>
      </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Structure of the Eye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cxnSp>
          <p:nvCxnSpPr>
            <p:cNvPr id="27" name="Straight Connector 26"/>
            <p:cNvCxnSpPr/>
            <p:nvPr/>
          </p:nvCxnSpPr>
          <p:spPr>
            <a:xfrm>
              <a:off x="357186" y="1262595"/>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pic>
        <p:nvPicPr>
          <p:cNvPr id="5" name="Picture 4" descr="A picture containing text, map&#10;&#10;Description automatically generated">
            <a:extLst>
              <a:ext uri="{FF2B5EF4-FFF2-40B4-BE49-F238E27FC236}">
                <a16:creationId xmlns:a16="http://schemas.microsoft.com/office/drawing/2014/main" id="{24E999BC-8D41-4C77-A971-70DB9DE65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5842" y="1212692"/>
            <a:ext cx="5440316" cy="3864385"/>
          </a:xfrm>
          <a:prstGeom prst="rect">
            <a:avLst/>
          </a:prstGeom>
        </p:spPr>
      </p:pic>
      <p:pic>
        <p:nvPicPr>
          <p:cNvPr id="7" name="Graphic 6" descr="Star">
            <a:extLst>
              <a:ext uri="{FF2B5EF4-FFF2-40B4-BE49-F238E27FC236}">
                <a16:creationId xmlns:a16="http://schemas.microsoft.com/office/drawing/2014/main" id="{8EDB7310-4559-464F-BE03-ACA5027E8D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40183" y="1864989"/>
            <a:ext cx="600634" cy="600634"/>
          </a:xfrm>
          <a:prstGeom prst="rect">
            <a:avLst/>
          </a:prstGeom>
        </p:spPr>
      </p:pic>
      <p:pic>
        <p:nvPicPr>
          <p:cNvPr id="28" name="Graphic 27" descr="Star">
            <a:extLst>
              <a:ext uri="{FF2B5EF4-FFF2-40B4-BE49-F238E27FC236}">
                <a16:creationId xmlns:a16="http://schemas.microsoft.com/office/drawing/2014/main" id="{320FB1FA-8D20-409C-AC38-6F2CDA75B8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40183" y="2368789"/>
            <a:ext cx="600634" cy="600634"/>
          </a:xfrm>
          <a:prstGeom prst="rect">
            <a:avLst/>
          </a:prstGeom>
        </p:spPr>
      </p:pic>
      <p:cxnSp>
        <p:nvCxnSpPr>
          <p:cNvPr id="29" name="Straight Connector 28">
            <a:extLst>
              <a:ext uri="{FF2B5EF4-FFF2-40B4-BE49-F238E27FC236}">
                <a16:creationId xmlns:a16="http://schemas.microsoft.com/office/drawing/2014/main" id="{5562F83D-35E9-47E3-870C-2AEE3E1ADE14}"/>
              </a:ext>
            </a:extLst>
          </p:cNvPr>
          <p:cNvCxnSpPr>
            <a:cxnSpLocks/>
          </p:cNvCxnSpPr>
          <p:nvPr/>
        </p:nvCxnSpPr>
        <p:spPr>
          <a:xfrm flipH="1">
            <a:off x="5185187" y="2108499"/>
            <a:ext cx="1204855" cy="494853"/>
          </a:xfrm>
          <a:prstGeom prst="line">
            <a:avLst/>
          </a:prstGeom>
          <a:ln w="101600" cap="rnd">
            <a:solidFill>
              <a:srgbClr val="FF0066"/>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7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Photoreceptors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cxnSp>
          <p:nvCxnSpPr>
            <p:cNvPr id="27" name="Straight Connector 26"/>
            <p:cNvCxnSpPr/>
            <p:nvPr/>
          </p:nvCxnSpPr>
          <p:spPr>
            <a:xfrm>
              <a:off x="357186" y="1262595"/>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9F3086C-C39C-4939-973F-D17EF46BA42C}"/>
              </a:ext>
            </a:extLst>
          </p:cNvPr>
          <p:cNvSpPr txBox="1"/>
          <p:nvPr/>
        </p:nvSpPr>
        <p:spPr>
          <a:xfrm>
            <a:off x="2506532" y="1570617"/>
            <a:ext cx="1463040" cy="461665"/>
          </a:xfrm>
          <a:prstGeom prst="rect">
            <a:avLst/>
          </a:prstGeom>
          <a:noFill/>
        </p:spPr>
        <p:txBody>
          <a:bodyPr wrap="square" rtlCol="0">
            <a:spAutoFit/>
          </a:bodyPr>
          <a:lstStyle/>
          <a:p>
            <a:pPr algn="ctr"/>
            <a:r>
              <a:rPr lang="en-US" sz="2400" dirty="0"/>
              <a:t>Cones</a:t>
            </a:r>
          </a:p>
        </p:txBody>
      </p:sp>
      <p:sp>
        <p:nvSpPr>
          <p:cNvPr id="23" name="TextBox 22">
            <a:extLst>
              <a:ext uri="{FF2B5EF4-FFF2-40B4-BE49-F238E27FC236}">
                <a16:creationId xmlns:a16="http://schemas.microsoft.com/office/drawing/2014/main" id="{B430C1D6-D83F-40FE-9A48-9F7BEE58E03A}"/>
              </a:ext>
            </a:extLst>
          </p:cNvPr>
          <p:cNvSpPr txBox="1"/>
          <p:nvPr/>
        </p:nvSpPr>
        <p:spPr>
          <a:xfrm>
            <a:off x="8027697" y="1570616"/>
            <a:ext cx="1463040" cy="461665"/>
          </a:xfrm>
          <a:prstGeom prst="rect">
            <a:avLst/>
          </a:prstGeom>
          <a:noFill/>
        </p:spPr>
        <p:txBody>
          <a:bodyPr wrap="square" rtlCol="0">
            <a:spAutoFit/>
          </a:bodyPr>
          <a:lstStyle/>
          <a:p>
            <a:pPr algn="ctr"/>
            <a:r>
              <a:rPr lang="en-US" sz="2400" dirty="0"/>
              <a:t>Rods</a:t>
            </a:r>
          </a:p>
        </p:txBody>
      </p:sp>
      <p:sp>
        <p:nvSpPr>
          <p:cNvPr id="24" name="TextBox 23">
            <a:extLst>
              <a:ext uri="{FF2B5EF4-FFF2-40B4-BE49-F238E27FC236}">
                <a16:creationId xmlns:a16="http://schemas.microsoft.com/office/drawing/2014/main" id="{96AB8D79-9A50-4AFF-ABDD-092C551E602A}"/>
              </a:ext>
            </a:extLst>
          </p:cNvPr>
          <p:cNvSpPr txBox="1"/>
          <p:nvPr/>
        </p:nvSpPr>
        <p:spPr>
          <a:xfrm>
            <a:off x="4957832" y="3375872"/>
            <a:ext cx="2276336" cy="461665"/>
          </a:xfrm>
          <a:prstGeom prst="rect">
            <a:avLst/>
          </a:prstGeom>
          <a:noFill/>
        </p:spPr>
        <p:txBody>
          <a:bodyPr wrap="square" rtlCol="0">
            <a:spAutoFit/>
          </a:bodyPr>
          <a:lstStyle/>
          <a:p>
            <a:pPr algn="ctr"/>
            <a:r>
              <a:rPr lang="en-US" sz="2400" dirty="0"/>
              <a:t>Rods and Cones</a:t>
            </a:r>
          </a:p>
        </p:txBody>
      </p:sp>
      <p:pic>
        <p:nvPicPr>
          <p:cNvPr id="6" name="Graphic 5" descr="Sun">
            <a:extLst>
              <a:ext uri="{FF2B5EF4-FFF2-40B4-BE49-F238E27FC236}">
                <a16:creationId xmlns:a16="http://schemas.microsoft.com/office/drawing/2014/main" id="{AAE78A03-23C9-470F-B1A2-879FDE7F46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1812" y="3960625"/>
            <a:ext cx="837514" cy="837514"/>
          </a:xfrm>
          <a:prstGeom prst="rect">
            <a:avLst/>
          </a:prstGeom>
        </p:spPr>
      </p:pic>
      <p:pic>
        <p:nvPicPr>
          <p:cNvPr id="8" name="Graphic 7" descr="Warning">
            <a:extLst>
              <a:ext uri="{FF2B5EF4-FFF2-40B4-BE49-F238E27FC236}">
                <a16:creationId xmlns:a16="http://schemas.microsoft.com/office/drawing/2014/main" id="{2BBF6FC7-907F-4C25-AA34-A7CC4DC5BB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023365">
            <a:off x="7094499" y="4442124"/>
            <a:ext cx="647918" cy="647918"/>
          </a:xfrm>
          <a:prstGeom prst="rect">
            <a:avLst/>
          </a:prstGeom>
        </p:spPr>
      </p:pic>
      <p:pic>
        <p:nvPicPr>
          <p:cNvPr id="10" name="Graphic 9" descr="Video camera">
            <a:extLst>
              <a:ext uri="{FF2B5EF4-FFF2-40B4-BE49-F238E27FC236}">
                <a16:creationId xmlns:a16="http://schemas.microsoft.com/office/drawing/2014/main" id="{78970D33-2F37-436B-BFAA-E2526DEF51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73285" y="3696297"/>
            <a:ext cx="1060883" cy="1060883"/>
          </a:xfrm>
          <a:prstGeom prst="rect">
            <a:avLst/>
          </a:prstGeom>
        </p:spPr>
      </p:pic>
      <p:pic>
        <p:nvPicPr>
          <p:cNvPr id="12" name="Picture 11" descr="A close up of a piece of paper&#10;&#10;Description automatically generated">
            <a:extLst>
              <a:ext uri="{FF2B5EF4-FFF2-40B4-BE49-F238E27FC236}">
                <a16:creationId xmlns:a16="http://schemas.microsoft.com/office/drawing/2014/main" id="{ED91E904-8772-4E09-8B77-0CDE8F0AD0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1" y="2032281"/>
            <a:ext cx="1703293" cy="1483175"/>
          </a:xfrm>
          <a:prstGeom prst="rect">
            <a:avLst/>
          </a:prstGeom>
        </p:spPr>
      </p:pic>
      <p:pic>
        <p:nvPicPr>
          <p:cNvPr id="39" name="Picture 38" descr="A close up of a piece of paper&#10;&#10;Description automatically generated">
            <a:extLst>
              <a:ext uri="{FF2B5EF4-FFF2-40B4-BE49-F238E27FC236}">
                <a16:creationId xmlns:a16="http://schemas.microsoft.com/office/drawing/2014/main" id="{C5F7C840-315F-42FF-A090-C7180D148F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58127" y="2032281"/>
            <a:ext cx="1703293" cy="1483175"/>
          </a:xfrm>
          <a:prstGeom prst="rect">
            <a:avLst/>
          </a:prstGeom>
        </p:spPr>
      </p:pic>
      <p:sp>
        <p:nvSpPr>
          <p:cNvPr id="43" name="TextBox 42">
            <a:extLst>
              <a:ext uri="{FF2B5EF4-FFF2-40B4-BE49-F238E27FC236}">
                <a16:creationId xmlns:a16="http://schemas.microsoft.com/office/drawing/2014/main" id="{3F5087B8-6BBD-4E80-8D96-F0B08C2A66EE}"/>
              </a:ext>
            </a:extLst>
          </p:cNvPr>
          <p:cNvSpPr txBox="1"/>
          <p:nvPr/>
        </p:nvSpPr>
        <p:spPr>
          <a:xfrm>
            <a:off x="3207658" y="1969146"/>
            <a:ext cx="1703293" cy="1531445"/>
          </a:xfrm>
          <a:prstGeom prst="rect">
            <a:avLst/>
          </a:prstGeom>
          <a:noFill/>
        </p:spPr>
        <p:txBody>
          <a:bodyPr wrap="square" rtlCol="0">
            <a:spAutoFit/>
          </a:bodyPr>
          <a:lstStyle/>
          <a:p>
            <a:pPr algn="ctr">
              <a:lnSpc>
                <a:spcPct val="150000"/>
              </a:lnSpc>
            </a:pPr>
            <a:r>
              <a:rPr lang="en-US" sz="1600" dirty="0">
                <a:solidFill>
                  <a:srgbClr val="7030A0"/>
                </a:solidFill>
              </a:rPr>
              <a:t>Fovea</a:t>
            </a:r>
          </a:p>
          <a:p>
            <a:pPr algn="ctr">
              <a:lnSpc>
                <a:spcPct val="150000"/>
              </a:lnSpc>
            </a:pPr>
            <a:r>
              <a:rPr lang="en-US" sz="1600" dirty="0">
                <a:solidFill>
                  <a:srgbClr val="7030A0"/>
                </a:solidFill>
              </a:rPr>
              <a:t>Bright light</a:t>
            </a:r>
          </a:p>
          <a:p>
            <a:pPr algn="ctr">
              <a:lnSpc>
                <a:spcPct val="150000"/>
              </a:lnSpc>
            </a:pPr>
            <a:r>
              <a:rPr lang="en-US" sz="1600" dirty="0">
                <a:solidFill>
                  <a:srgbClr val="7030A0"/>
                </a:solidFill>
              </a:rPr>
              <a:t>Fine detail</a:t>
            </a:r>
          </a:p>
          <a:p>
            <a:pPr algn="ctr">
              <a:lnSpc>
                <a:spcPct val="150000"/>
              </a:lnSpc>
            </a:pPr>
            <a:r>
              <a:rPr lang="en-US" sz="1600" dirty="0">
                <a:solidFill>
                  <a:srgbClr val="7030A0"/>
                </a:solidFill>
              </a:rPr>
              <a:t>Processes </a:t>
            </a:r>
            <a:r>
              <a:rPr lang="en-US" sz="1600" dirty="0">
                <a:solidFill>
                  <a:srgbClr val="FF0066"/>
                </a:solidFill>
              </a:rPr>
              <a:t>c</a:t>
            </a:r>
            <a:r>
              <a:rPr lang="en-US" sz="1600" dirty="0">
                <a:solidFill>
                  <a:schemeClr val="accent6"/>
                </a:solidFill>
              </a:rPr>
              <a:t>o</a:t>
            </a:r>
            <a:r>
              <a:rPr lang="en-US" sz="1600" dirty="0">
                <a:solidFill>
                  <a:schemeClr val="accent2"/>
                </a:solidFill>
              </a:rPr>
              <a:t>l</a:t>
            </a:r>
            <a:r>
              <a:rPr lang="en-US" sz="1600" dirty="0">
                <a:solidFill>
                  <a:srgbClr val="C00000"/>
                </a:solidFill>
              </a:rPr>
              <a:t>o</a:t>
            </a:r>
            <a:r>
              <a:rPr lang="en-US" sz="1600" dirty="0">
                <a:solidFill>
                  <a:srgbClr val="663300"/>
                </a:solidFill>
              </a:rPr>
              <a:t>r</a:t>
            </a:r>
          </a:p>
        </p:txBody>
      </p:sp>
      <p:sp>
        <p:nvSpPr>
          <p:cNvPr id="44" name="TextBox 43">
            <a:extLst>
              <a:ext uri="{FF2B5EF4-FFF2-40B4-BE49-F238E27FC236}">
                <a16:creationId xmlns:a16="http://schemas.microsoft.com/office/drawing/2014/main" id="{35ED5543-028D-4B95-874A-F17B2212AE56}"/>
              </a:ext>
            </a:extLst>
          </p:cNvPr>
          <p:cNvSpPr txBox="1"/>
          <p:nvPr/>
        </p:nvSpPr>
        <p:spPr>
          <a:xfrm>
            <a:off x="9261420" y="2036827"/>
            <a:ext cx="1703293" cy="1531445"/>
          </a:xfrm>
          <a:prstGeom prst="rect">
            <a:avLst/>
          </a:prstGeom>
          <a:noFill/>
        </p:spPr>
        <p:txBody>
          <a:bodyPr wrap="square" rtlCol="0">
            <a:spAutoFit/>
          </a:bodyPr>
          <a:lstStyle/>
          <a:p>
            <a:pPr algn="ctr">
              <a:lnSpc>
                <a:spcPct val="150000"/>
              </a:lnSpc>
            </a:pPr>
            <a:r>
              <a:rPr lang="en-US" sz="1600" dirty="0">
                <a:solidFill>
                  <a:schemeClr val="accent6">
                    <a:lumMod val="50000"/>
                  </a:schemeClr>
                </a:solidFill>
              </a:rPr>
              <a:t>Periphery</a:t>
            </a:r>
          </a:p>
          <a:p>
            <a:pPr algn="ctr">
              <a:lnSpc>
                <a:spcPct val="150000"/>
              </a:lnSpc>
            </a:pPr>
            <a:r>
              <a:rPr lang="en-US" sz="1600" dirty="0">
                <a:solidFill>
                  <a:schemeClr val="accent6">
                    <a:lumMod val="50000"/>
                  </a:schemeClr>
                </a:solidFill>
              </a:rPr>
              <a:t>Low light</a:t>
            </a:r>
          </a:p>
          <a:p>
            <a:pPr algn="ctr">
              <a:lnSpc>
                <a:spcPct val="150000"/>
              </a:lnSpc>
            </a:pPr>
            <a:r>
              <a:rPr lang="en-US" sz="1600" dirty="0">
                <a:solidFill>
                  <a:schemeClr val="accent6">
                    <a:lumMod val="50000"/>
                  </a:schemeClr>
                </a:solidFill>
              </a:rPr>
              <a:t>Movement</a:t>
            </a:r>
          </a:p>
          <a:p>
            <a:pPr algn="ctr">
              <a:lnSpc>
                <a:spcPct val="150000"/>
              </a:lnSpc>
            </a:pPr>
            <a:r>
              <a:rPr lang="en-US" sz="1600" b="1" dirty="0"/>
              <a:t>M</a:t>
            </a:r>
            <a:r>
              <a:rPr lang="en-US" sz="1600" dirty="0">
                <a:solidFill>
                  <a:schemeClr val="bg2">
                    <a:lumMod val="50000"/>
                  </a:schemeClr>
                </a:solidFill>
              </a:rPr>
              <a:t>o</a:t>
            </a:r>
            <a:r>
              <a:rPr lang="en-US" sz="1600" b="1" dirty="0"/>
              <a:t>n</a:t>
            </a:r>
            <a:r>
              <a:rPr lang="en-US" sz="1600" dirty="0">
                <a:solidFill>
                  <a:schemeClr val="bg2">
                    <a:lumMod val="50000"/>
                  </a:schemeClr>
                </a:solidFill>
              </a:rPr>
              <a:t>o</a:t>
            </a:r>
            <a:r>
              <a:rPr lang="en-US" sz="1600" b="1" dirty="0"/>
              <a:t>c</a:t>
            </a:r>
            <a:r>
              <a:rPr lang="en-US" sz="1600" dirty="0">
                <a:solidFill>
                  <a:schemeClr val="bg2">
                    <a:lumMod val="50000"/>
                  </a:schemeClr>
                </a:solidFill>
              </a:rPr>
              <a:t>h</a:t>
            </a:r>
            <a:r>
              <a:rPr lang="en-US" sz="1600" b="1" dirty="0"/>
              <a:t>r</a:t>
            </a:r>
            <a:r>
              <a:rPr lang="en-US" sz="1600" dirty="0">
                <a:solidFill>
                  <a:schemeClr val="bg2">
                    <a:lumMod val="50000"/>
                  </a:schemeClr>
                </a:solidFill>
              </a:rPr>
              <a:t>o</a:t>
            </a:r>
            <a:r>
              <a:rPr lang="en-US" sz="1600" b="1" dirty="0"/>
              <a:t>m</a:t>
            </a:r>
            <a:r>
              <a:rPr lang="en-US" sz="1600" dirty="0">
                <a:solidFill>
                  <a:schemeClr val="bg2">
                    <a:lumMod val="50000"/>
                  </a:schemeClr>
                </a:solidFill>
              </a:rPr>
              <a:t>a</a:t>
            </a:r>
            <a:r>
              <a:rPr lang="en-US" sz="1600" b="1" dirty="0"/>
              <a:t>t</a:t>
            </a:r>
            <a:r>
              <a:rPr lang="en-US" sz="1600" dirty="0">
                <a:solidFill>
                  <a:schemeClr val="bg2">
                    <a:lumMod val="50000"/>
                  </a:schemeClr>
                </a:solidFill>
              </a:rPr>
              <a:t>i</a:t>
            </a:r>
            <a:r>
              <a:rPr lang="en-US" sz="1600" b="1" dirty="0"/>
              <a:t>c</a:t>
            </a:r>
          </a:p>
        </p:txBody>
      </p:sp>
    </p:spTree>
    <p:extLst>
      <p:ext uri="{BB962C8B-B14F-4D97-AF65-F5344CB8AC3E}">
        <p14:creationId xmlns:p14="http://schemas.microsoft.com/office/powerpoint/2010/main" val="124376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Cones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 name="Picture 29" descr="A close up of a piece of paper&#10;&#10;Description automatically generated">
            <a:extLst>
              <a:ext uri="{FF2B5EF4-FFF2-40B4-BE49-F238E27FC236}">
                <a16:creationId xmlns:a16="http://schemas.microsoft.com/office/drawing/2014/main" id="{0324ED1D-FDF1-43B9-BBC7-F0103755B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841" y="1383374"/>
            <a:ext cx="4516333" cy="3932683"/>
          </a:xfrm>
          <a:prstGeom prst="rect">
            <a:avLst/>
          </a:prstGeom>
        </p:spPr>
      </p:pic>
      <p:sp>
        <p:nvSpPr>
          <p:cNvPr id="31" name="TextBox 30">
            <a:extLst>
              <a:ext uri="{FF2B5EF4-FFF2-40B4-BE49-F238E27FC236}">
                <a16:creationId xmlns:a16="http://schemas.microsoft.com/office/drawing/2014/main" id="{4D700DD0-71EE-4925-95D1-E0F4F68CFD88}"/>
              </a:ext>
            </a:extLst>
          </p:cNvPr>
          <p:cNvSpPr txBox="1"/>
          <p:nvPr/>
        </p:nvSpPr>
        <p:spPr>
          <a:xfrm>
            <a:off x="5552826" y="1962196"/>
            <a:ext cx="4516333" cy="2610843"/>
          </a:xfrm>
          <a:prstGeom prst="rect">
            <a:avLst/>
          </a:prstGeom>
          <a:noFill/>
        </p:spPr>
        <p:txBody>
          <a:bodyPr wrap="square" rtlCol="0">
            <a:spAutoFit/>
          </a:bodyPr>
          <a:lstStyle/>
          <a:p>
            <a:pPr algn="ctr">
              <a:lnSpc>
                <a:spcPct val="150000"/>
              </a:lnSpc>
            </a:pPr>
            <a:r>
              <a:rPr lang="en-US" sz="2800" dirty="0">
                <a:solidFill>
                  <a:srgbClr val="7030A0"/>
                </a:solidFill>
              </a:rPr>
              <a:t>Fovea</a:t>
            </a:r>
          </a:p>
          <a:p>
            <a:pPr algn="ctr">
              <a:lnSpc>
                <a:spcPct val="150000"/>
              </a:lnSpc>
            </a:pPr>
            <a:r>
              <a:rPr lang="en-US" sz="2800" dirty="0">
                <a:solidFill>
                  <a:srgbClr val="7030A0"/>
                </a:solidFill>
              </a:rPr>
              <a:t>Bright light</a:t>
            </a:r>
          </a:p>
          <a:p>
            <a:pPr algn="ctr">
              <a:lnSpc>
                <a:spcPct val="150000"/>
              </a:lnSpc>
            </a:pPr>
            <a:r>
              <a:rPr lang="en-US" sz="2800" dirty="0">
                <a:solidFill>
                  <a:srgbClr val="7030A0"/>
                </a:solidFill>
              </a:rPr>
              <a:t>Fine detail</a:t>
            </a:r>
          </a:p>
          <a:p>
            <a:pPr algn="ctr">
              <a:lnSpc>
                <a:spcPct val="150000"/>
              </a:lnSpc>
            </a:pPr>
            <a:r>
              <a:rPr lang="en-US" sz="2800" dirty="0">
                <a:solidFill>
                  <a:srgbClr val="7030A0"/>
                </a:solidFill>
              </a:rPr>
              <a:t>Processes </a:t>
            </a:r>
            <a:r>
              <a:rPr lang="en-US" sz="2800" dirty="0">
                <a:solidFill>
                  <a:srgbClr val="FF0066"/>
                </a:solidFill>
              </a:rPr>
              <a:t>c</a:t>
            </a:r>
            <a:r>
              <a:rPr lang="en-US" sz="2800" dirty="0">
                <a:solidFill>
                  <a:schemeClr val="accent6"/>
                </a:solidFill>
              </a:rPr>
              <a:t>o</a:t>
            </a:r>
            <a:r>
              <a:rPr lang="en-US" sz="2800" dirty="0">
                <a:solidFill>
                  <a:schemeClr val="accent2"/>
                </a:solidFill>
              </a:rPr>
              <a:t>l</a:t>
            </a:r>
            <a:r>
              <a:rPr lang="en-US" sz="2800" dirty="0">
                <a:solidFill>
                  <a:srgbClr val="C00000"/>
                </a:solidFill>
              </a:rPr>
              <a:t>o</a:t>
            </a:r>
            <a:r>
              <a:rPr lang="en-US" sz="2800" dirty="0">
                <a:solidFill>
                  <a:srgbClr val="663300"/>
                </a:solidFill>
              </a:rPr>
              <a:t>r</a:t>
            </a:r>
          </a:p>
        </p:txBody>
      </p:sp>
    </p:spTree>
    <p:extLst>
      <p:ext uri="{BB962C8B-B14F-4D97-AF65-F5344CB8AC3E}">
        <p14:creationId xmlns:p14="http://schemas.microsoft.com/office/powerpoint/2010/main" val="334561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Rods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piece of paper&#10;&#10;Description automatically generated">
            <a:extLst>
              <a:ext uri="{FF2B5EF4-FFF2-40B4-BE49-F238E27FC236}">
                <a16:creationId xmlns:a16="http://schemas.microsoft.com/office/drawing/2014/main" id="{A749B909-52C0-4633-89C6-FEBF73A19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001" y="1349361"/>
            <a:ext cx="4687786" cy="4081979"/>
          </a:xfrm>
          <a:prstGeom prst="rect">
            <a:avLst/>
          </a:prstGeom>
        </p:spPr>
      </p:pic>
      <p:sp>
        <p:nvSpPr>
          <p:cNvPr id="18" name="TextBox 17">
            <a:extLst>
              <a:ext uri="{FF2B5EF4-FFF2-40B4-BE49-F238E27FC236}">
                <a16:creationId xmlns:a16="http://schemas.microsoft.com/office/drawing/2014/main" id="{4515BA65-003D-41D3-B90A-3E9550D4E4D7}"/>
              </a:ext>
            </a:extLst>
          </p:cNvPr>
          <p:cNvSpPr txBox="1"/>
          <p:nvPr/>
        </p:nvSpPr>
        <p:spPr>
          <a:xfrm>
            <a:off x="6370722" y="1875369"/>
            <a:ext cx="3529422" cy="2610843"/>
          </a:xfrm>
          <a:prstGeom prst="rect">
            <a:avLst/>
          </a:prstGeom>
          <a:noFill/>
        </p:spPr>
        <p:txBody>
          <a:bodyPr wrap="square" rtlCol="0">
            <a:spAutoFit/>
          </a:bodyPr>
          <a:lstStyle/>
          <a:p>
            <a:pPr algn="ctr">
              <a:lnSpc>
                <a:spcPct val="150000"/>
              </a:lnSpc>
            </a:pPr>
            <a:r>
              <a:rPr lang="en-US" sz="2800" dirty="0">
                <a:solidFill>
                  <a:schemeClr val="accent6">
                    <a:lumMod val="50000"/>
                  </a:schemeClr>
                </a:solidFill>
              </a:rPr>
              <a:t>Periphery</a:t>
            </a:r>
          </a:p>
          <a:p>
            <a:pPr algn="ctr">
              <a:lnSpc>
                <a:spcPct val="150000"/>
              </a:lnSpc>
            </a:pPr>
            <a:r>
              <a:rPr lang="en-US" sz="2800" dirty="0">
                <a:solidFill>
                  <a:schemeClr val="accent6">
                    <a:lumMod val="50000"/>
                  </a:schemeClr>
                </a:solidFill>
              </a:rPr>
              <a:t>Low light</a:t>
            </a:r>
          </a:p>
          <a:p>
            <a:pPr algn="ctr">
              <a:lnSpc>
                <a:spcPct val="150000"/>
              </a:lnSpc>
            </a:pPr>
            <a:r>
              <a:rPr lang="en-US" sz="2800" dirty="0">
                <a:solidFill>
                  <a:schemeClr val="accent6">
                    <a:lumMod val="50000"/>
                  </a:schemeClr>
                </a:solidFill>
              </a:rPr>
              <a:t>Movement</a:t>
            </a:r>
          </a:p>
          <a:p>
            <a:pPr algn="ctr">
              <a:lnSpc>
                <a:spcPct val="150000"/>
              </a:lnSpc>
            </a:pPr>
            <a:r>
              <a:rPr lang="en-US" sz="2800" b="1" dirty="0"/>
              <a:t>M</a:t>
            </a:r>
            <a:r>
              <a:rPr lang="en-US" sz="2800" dirty="0">
                <a:solidFill>
                  <a:schemeClr val="bg2">
                    <a:lumMod val="50000"/>
                  </a:schemeClr>
                </a:solidFill>
              </a:rPr>
              <a:t>o</a:t>
            </a:r>
            <a:r>
              <a:rPr lang="en-US" sz="2800" b="1" dirty="0"/>
              <a:t>n</a:t>
            </a:r>
            <a:r>
              <a:rPr lang="en-US" sz="2800" dirty="0">
                <a:solidFill>
                  <a:schemeClr val="bg2">
                    <a:lumMod val="50000"/>
                  </a:schemeClr>
                </a:solidFill>
              </a:rPr>
              <a:t>o</a:t>
            </a:r>
            <a:r>
              <a:rPr lang="en-US" sz="2800" b="1" dirty="0"/>
              <a:t>c</a:t>
            </a:r>
            <a:r>
              <a:rPr lang="en-US" sz="2800" dirty="0">
                <a:solidFill>
                  <a:schemeClr val="bg2">
                    <a:lumMod val="50000"/>
                  </a:schemeClr>
                </a:solidFill>
              </a:rPr>
              <a:t>h</a:t>
            </a:r>
            <a:r>
              <a:rPr lang="en-US" sz="2800" b="1" dirty="0"/>
              <a:t>r</a:t>
            </a:r>
            <a:r>
              <a:rPr lang="en-US" sz="2800" dirty="0">
                <a:solidFill>
                  <a:schemeClr val="bg2">
                    <a:lumMod val="50000"/>
                  </a:schemeClr>
                </a:solidFill>
              </a:rPr>
              <a:t>o</a:t>
            </a:r>
            <a:r>
              <a:rPr lang="en-US" sz="2800" b="1" dirty="0"/>
              <a:t>m</a:t>
            </a:r>
            <a:r>
              <a:rPr lang="en-US" sz="2800" dirty="0">
                <a:solidFill>
                  <a:schemeClr val="bg2">
                    <a:lumMod val="50000"/>
                  </a:schemeClr>
                </a:solidFill>
              </a:rPr>
              <a:t>a</a:t>
            </a:r>
            <a:r>
              <a:rPr lang="en-US" sz="2800" b="1" dirty="0"/>
              <a:t>t</a:t>
            </a:r>
            <a:r>
              <a:rPr lang="en-US" sz="2800" dirty="0">
                <a:solidFill>
                  <a:schemeClr val="bg2">
                    <a:lumMod val="50000"/>
                  </a:schemeClr>
                </a:solidFill>
              </a:rPr>
              <a:t>i</a:t>
            </a:r>
            <a:r>
              <a:rPr lang="en-US" sz="2800" b="1" dirty="0"/>
              <a:t>c</a:t>
            </a:r>
          </a:p>
        </p:txBody>
      </p:sp>
    </p:spTree>
    <p:extLst>
      <p:ext uri="{BB962C8B-B14F-4D97-AF65-F5344CB8AC3E}">
        <p14:creationId xmlns:p14="http://schemas.microsoft.com/office/powerpoint/2010/main" val="400894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Rods and Cones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28" name="Graphic 27" descr="Sun">
            <a:extLst>
              <a:ext uri="{FF2B5EF4-FFF2-40B4-BE49-F238E27FC236}">
                <a16:creationId xmlns:a16="http://schemas.microsoft.com/office/drawing/2014/main" id="{ECD351A4-B641-4293-87AB-1C81AD2EF4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1952" y="1604764"/>
            <a:ext cx="1959143" cy="1959143"/>
          </a:xfrm>
          <a:prstGeom prst="rect">
            <a:avLst/>
          </a:prstGeom>
        </p:spPr>
      </p:pic>
      <p:pic>
        <p:nvPicPr>
          <p:cNvPr id="29" name="Graphic 28" descr="Warning">
            <a:extLst>
              <a:ext uri="{FF2B5EF4-FFF2-40B4-BE49-F238E27FC236}">
                <a16:creationId xmlns:a16="http://schemas.microsoft.com/office/drawing/2014/main" id="{09CB71D8-B233-4DAE-830F-E0EDDD81C6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496004">
            <a:off x="8642190" y="3216795"/>
            <a:ext cx="921358" cy="921358"/>
          </a:xfrm>
          <a:prstGeom prst="rect">
            <a:avLst/>
          </a:prstGeom>
        </p:spPr>
      </p:pic>
      <p:pic>
        <p:nvPicPr>
          <p:cNvPr id="30" name="Graphic 29" descr="Video camera">
            <a:extLst>
              <a:ext uri="{FF2B5EF4-FFF2-40B4-BE49-F238E27FC236}">
                <a16:creationId xmlns:a16="http://schemas.microsoft.com/office/drawing/2014/main" id="{1FC1BA9A-AC79-4F92-A91B-BED5D0620B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0907" y="1603708"/>
            <a:ext cx="1959143" cy="1959143"/>
          </a:xfrm>
          <a:prstGeom prst="rect">
            <a:avLst/>
          </a:prstGeom>
        </p:spPr>
      </p:pic>
    </p:spTree>
    <p:extLst>
      <p:ext uri="{BB962C8B-B14F-4D97-AF65-F5344CB8AC3E}">
        <p14:creationId xmlns:p14="http://schemas.microsoft.com/office/powerpoint/2010/main" val="1526628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Visual Pathway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BB35C9DB-1356-4067-963D-52723DF09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651" y="1366725"/>
            <a:ext cx="5928698" cy="4266105"/>
          </a:xfrm>
          <a:prstGeom prst="rect">
            <a:avLst/>
          </a:prstGeom>
        </p:spPr>
      </p:pic>
      <p:cxnSp>
        <p:nvCxnSpPr>
          <p:cNvPr id="28" name="Straight Connector 27">
            <a:extLst>
              <a:ext uri="{FF2B5EF4-FFF2-40B4-BE49-F238E27FC236}">
                <a16:creationId xmlns:a16="http://schemas.microsoft.com/office/drawing/2014/main" id="{0955B0AD-BCB4-4EDD-82FF-E9AF95A26CE4}"/>
              </a:ext>
            </a:extLst>
          </p:cNvPr>
          <p:cNvCxnSpPr>
            <a:cxnSpLocks/>
          </p:cNvCxnSpPr>
          <p:nvPr/>
        </p:nvCxnSpPr>
        <p:spPr>
          <a:xfrm flipV="1">
            <a:off x="3668358" y="2665019"/>
            <a:ext cx="2054710" cy="949550"/>
          </a:xfrm>
          <a:prstGeom prst="line">
            <a:avLst/>
          </a:prstGeom>
          <a:ln w="127000" cap="rnd">
            <a:solidFill>
              <a:srgbClr val="FF0066"/>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9D9CE3-7CFF-464A-B39B-AA5E539F0C43}"/>
              </a:ext>
            </a:extLst>
          </p:cNvPr>
          <p:cNvCxnSpPr>
            <a:cxnSpLocks/>
          </p:cNvCxnSpPr>
          <p:nvPr/>
        </p:nvCxnSpPr>
        <p:spPr>
          <a:xfrm flipH="1" flipV="1">
            <a:off x="6259775" y="3001384"/>
            <a:ext cx="2800574" cy="1447943"/>
          </a:xfrm>
          <a:prstGeom prst="line">
            <a:avLst/>
          </a:prstGeom>
          <a:ln w="127000" cap="rnd">
            <a:solidFill>
              <a:srgbClr val="FF0066"/>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76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Visual Pathway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E86E3290-C214-4BB1-9AF4-10A2BAB5C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339" y="1699427"/>
            <a:ext cx="4639322" cy="3381847"/>
          </a:xfrm>
          <a:prstGeom prst="rect">
            <a:avLst/>
          </a:prstGeom>
        </p:spPr>
      </p:pic>
      <p:sp>
        <p:nvSpPr>
          <p:cNvPr id="6" name="TextBox 5">
            <a:extLst>
              <a:ext uri="{FF2B5EF4-FFF2-40B4-BE49-F238E27FC236}">
                <a16:creationId xmlns:a16="http://schemas.microsoft.com/office/drawing/2014/main" id="{7991AA5F-B69E-462B-8F3D-D1259911018B}"/>
              </a:ext>
            </a:extLst>
          </p:cNvPr>
          <p:cNvSpPr txBox="1"/>
          <p:nvPr/>
        </p:nvSpPr>
        <p:spPr>
          <a:xfrm>
            <a:off x="4202655" y="1195525"/>
            <a:ext cx="2402540" cy="584775"/>
          </a:xfrm>
          <a:prstGeom prst="rect">
            <a:avLst/>
          </a:prstGeom>
          <a:noFill/>
        </p:spPr>
        <p:txBody>
          <a:bodyPr wrap="square" rtlCol="0">
            <a:spAutoFit/>
          </a:bodyPr>
          <a:lstStyle/>
          <a:p>
            <a:pPr algn="ctr"/>
            <a:r>
              <a:rPr lang="en-US" sz="3200" dirty="0"/>
              <a:t>Where?</a:t>
            </a:r>
          </a:p>
        </p:txBody>
      </p:sp>
      <p:sp>
        <p:nvSpPr>
          <p:cNvPr id="22" name="TextBox 21">
            <a:extLst>
              <a:ext uri="{FF2B5EF4-FFF2-40B4-BE49-F238E27FC236}">
                <a16:creationId xmlns:a16="http://schemas.microsoft.com/office/drawing/2014/main" id="{1DA40C54-9C6B-4549-99F1-C60A64A54DAE}"/>
              </a:ext>
            </a:extLst>
          </p:cNvPr>
          <p:cNvSpPr txBox="1"/>
          <p:nvPr/>
        </p:nvSpPr>
        <p:spPr>
          <a:xfrm>
            <a:off x="4539132" y="2844225"/>
            <a:ext cx="2402540" cy="584775"/>
          </a:xfrm>
          <a:prstGeom prst="rect">
            <a:avLst/>
          </a:prstGeom>
          <a:noFill/>
        </p:spPr>
        <p:txBody>
          <a:bodyPr wrap="square" rtlCol="0">
            <a:spAutoFit/>
          </a:bodyPr>
          <a:lstStyle/>
          <a:p>
            <a:pPr algn="ctr"/>
            <a:r>
              <a:rPr lang="en-US" sz="3200" dirty="0"/>
              <a:t>What?</a:t>
            </a:r>
          </a:p>
        </p:txBody>
      </p:sp>
      <p:cxnSp>
        <p:nvCxnSpPr>
          <p:cNvPr id="27" name="Straight Connector 26">
            <a:extLst>
              <a:ext uri="{FF2B5EF4-FFF2-40B4-BE49-F238E27FC236}">
                <a16:creationId xmlns:a16="http://schemas.microsoft.com/office/drawing/2014/main" id="{BE16472D-2703-45C2-BC68-41DD8DDE994D}"/>
              </a:ext>
            </a:extLst>
          </p:cNvPr>
          <p:cNvCxnSpPr>
            <a:cxnSpLocks/>
          </p:cNvCxnSpPr>
          <p:nvPr/>
        </p:nvCxnSpPr>
        <p:spPr>
          <a:xfrm flipH="1">
            <a:off x="7476565" y="2345167"/>
            <a:ext cx="1807284" cy="946673"/>
          </a:xfrm>
          <a:prstGeom prst="line">
            <a:avLst/>
          </a:prstGeom>
          <a:ln w="114300" cap="rnd">
            <a:solidFill>
              <a:srgbClr val="FF0066"/>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2" name="Arc 11">
            <a:extLst>
              <a:ext uri="{FF2B5EF4-FFF2-40B4-BE49-F238E27FC236}">
                <a16:creationId xmlns:a16="http://schemas.microsoft.com/office/drawing/2014/main" id="{63180E30-502C-46FF-BA81-8F1C2A790B14}"/>
              </a:ext>
            </a:extLst>
          </p:cNvPr>
          <p:cNvSpPr/>
          <p:nvPr/>
        </p:nvSpPr>
        <p:spPr>
          <a:xfrm>
            <a:off x="4223574" y="1512501"/>
            <a:ext cx="3726327" cy="2264759"/>
          </a:xfrm>
          <a:prstGeom prst="arc">
            <a:avLst>
              <a:gd name="adj1" fmla="val 16200000"/>
              <a:gd name="adj2" fmla="val 43791"/>
            </a:avLst>
          </a:prstGeom>
          <a:ln w="114300" cap="rnd">
            <a:solidFill>
              <a:srgbClr val="FF0066"/>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94B31CA6-6B16-4921-AC0E-A20AD111C3EB}"/>
              </a:ext>
            </a:extLst>
          </p:cNvPr>
          <p:cNvSpPr/>
          <p:nvPr/>
        </p:nvSpPr>
        <p:spPr>
          <a:xfrm rot="14028841" flipH="1">
            <a:off x="5063443" y="2071449"/>
            <a:ext cx="2543143" cy="1714817"/>
          </a:xfrm>
          <a:prstGeom prst="arc">
            <a:avLst>
              <a:gd name="adj1" fmla="val 16200000"/>
              <a:gd name="adj2" fmla="val 1212225"/>
            </a:avLst>
          </a:prstGeom>
          <a:ln w="114300" cap="rnd">
            <a:solidFill>
              <a:srgbClr val="FF0066"/>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Graphic 20" descr="Smart Phone">
            <a:extLst>
              <a:ext uri="{FF2B5EF4-FFF2-40B4-BE49-F238E27FC236}">
                <a16:creationId xmlns:a16="http://schemas.microsoft.com/office/drawing/2014/main" id="{6C7AF3BC-1DBC-4DEA-B498-8A9ACBD385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716021">
            <a:off x="2597734" y="2272380"/>
            <a:ext cx="1605827" cy="1605827"/>
          </a:xfrm>
          <a:prstGeom prst="rect">
            <a:avLst/>
          </a:prstGeom>
        </p:spPr>
      </p:pic>
    </p:spTree>
    <p:extLst>
      <p:ext uri="{BB962C8B-B14F-4D97-AF65-F5344CB8AC3E}">
        <p14:creationId xmlns:p14="http://schemas.microsoft.com/office/powerpoint/2010/main" val="4033954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848</Words>
  <Application>Microsoft Office PowerPoint</Application>
  <PresentationFormat>Widescreen</PresentationFormat>
  <Paragraphs>102</Paragraphs>
  <Slides>17</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Caitlin Clark</cp:lastModifiedBy>
  <cp:revision>13</cp:revision>
  <dcterms:created xsi:type="dcterms:W3CDTF">2017-06-16T13:06:21Z</dcterms:created>
  <dcterms:modified xsi:type="dcterms:W3CDTF">2019-05-14T17:00:44Z</dcterms:modified>
</cp:coreProperties>
</file>