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79" r:id="rId3"/>
    <p:sldId id="257" r:id="rId4"/>
    <p:sldId id="258" r:id="rId5"/>
    <p:sldId id="259" r:id="rId6"/>
    <p:sldId id="260" r:id="rId7"/>
    <p:sldId id="261" r:id="rId8"/>
    <p:sldId id="262" r:id="rId9"/>
    <p:sldId id="263" r:id="rId10"/>
    <p:sldId id="264" r:id="rId11"/>
    <p:sldId id="265" r:id="rId12"/>
    <p:sldId id="282" r:id="rId13"/>
    <p:sldId id="267" r:id="rId14"/>
    <p:sldId id="268" r:id="rId15"/>
    <p:sldId id="269" r:id="rId16"/>
    <p:sldId id="270" r:id="rId17"/>
    <p:sldId id="281" r:id="rId18"/>
    <p:sldId id="271" r:id="rId19"/>
    <p:sldId id="272" r:id="rId20"/>
    <p:sldId id="273" r:id="rId21"/>
    <p:sldId id="274"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6480" autoAdjust="0"/>
  </p:normalViewPr>
  <p:slideViewPr>
    <p:cSldViewPr snapToGrid="0">
      <p:cViewPr varScale="1">
        <p:scale>
          <a:sx n="58" d="100"/>
          <a:sy n="58" d="100"/>
        </p:scale>
        <p:origin x="988"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16AC93-7464-4412-911E-829F2A4DC7F2}" type="datetimeFigureOut">
              <a:rPr lang="en-US" smtClean="0"/>
              <a:t>5/16/2019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1AB73C-7D28-4A17-8721-A9D76032C88C}" type="slidenum">
              <a:rPr lang="en-US" smtClean="0"/>
              <a:t>‹#›</a:t>
            </a:fld>
            <a:endParaRPr lang="en-US"/>
          </a:p>
        </p:txBody>
      </p:sp>
    </p:spTree>
    <p:extLst>
      <p:ext uri="{BB962C8B-B14F-4D97-AF65-F5344CB8AC3E}">
        <p14:creationId xmlns:p14="http://schemas.microsoft.com/office/powerpoint/2010/main" val="1848503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Our auditory system allows us to hear the myriad of sounds around us, from sounds of nature to the voice of our best friends. In order to understand how hearing works, we must first understand the anatomy of the auditory system.</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other theory, place theory, suggests that different portions of the basilar membrane are sensitive to sounds of different frequencies. Specifically, the base responds best to high frequencies and the tip to low frequencies.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10</a:t>
            </a:fld>
            <a:endParaRPr lang="en-US"/>
          </a:p>
        </p:txBody>
      </p:sp>
    </p:spTree>
    <p:extLst>
      <p:ext uri="{BB962C8B-B14F-4D97-AF65-F5344CB8AC3E}">
        <p14:creationId xmlns:p14="http://schemas.microsoft.com/office/powerpoint/2010/main" val="16318619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with vision, both theories probably work together to help us hear sounds of different pitches.</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11</a:t>
            </a:fld>
            <a:endParaRPr lang="en-US"/>
          </a:p>
        </p:txBody>
      </p:sp>
    </p:spTree>
    <p:extLst>
      <p:ext uri="{BB962C8B-B14F-4D97-AF65-F5344CB8AC3E}">
        <p14:creationId xmlns:p14="http://schemas.microsoft.com/office/powerpoint/2010/main" val="27177819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order to localize sound, we use monaural and binaural cues.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12</a:t>
            </a:fld>
            <a:endParaRPr lang="en-US"/>
          </a:p>
        </p:txBody>
      </p:sp>
    </p:spTree>
    <p:extLst>
      <p:ext uri="{BB962C8B-B14F-4D97-AF65-F5344CB8AC3E}">
        <p14:creationId xmlns:p14="http://schemas.microsoft.com/office/powerpoint/2010/main" val="17392992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instance, monaural cues to each ear are the same if the sound is in front, behind, above, or below us.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13</a:t>
            </a:fld>
            <a:endParaRPr lang="en-US"/>
          </a:p>
        </p:txBody>
      </p:sp>
    </p:spTree>
    <p:extLst>
      <p:ext uri="{BB962C8B-B14F-4D97-AF65-F5344CB8AC3E}">
        <p14:creationId xmlns:p14="http://schemas.microsoft.com/office/powerpoint/2010/main" val="2280051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Binaural cues, however, help us locate items that are off center. For example, a sound to the person’s left will be louder at the left ear than the right, a term known as interaural level difference.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14</a:t>
            </a:fld>
            <a:endParaRPr lang="en-US"/>
          </a:p>
        </p:txBody>
      </p:sp>
    </p:spTree>
    <p:extLst>
      <p:ext uri="{BB962C8B-B14F-4D97-AF65-F5344CB8AC3E}">
        <p14:creationId xmlns:p14="http://schemas.microsoft.com/office/powerpoint/2010/main" val="334310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addition, the sound will reach the left ear earlier than the right, a term known as interaural timing difference.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15</a:t>
            </a:fld>
            <a:endParaRPr lang="en-US"/>
          </a:p>
        </p:txBody>
      </p:sp>
    </p:spTree>
    <p:extLst>
      <p:ext uri="{BB962C8B-B14F-4D97-AF65-F5344CB8AC3E}">
        <p14:creationId xmlns:p14="http://schemas.microsoft.com/office/powerpoint/2010/main" val="3596031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cues help the brain determine a sound’s location.</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16</a:t>
            </a:fld>
            <a:endParaRPr lang="en-US"/>
          </a:p>
        </p:txBody>
      </p:sp>
    </p:spTree>
    <p:extLst>
      <p:ext uri="{BB962C8B-B14F-4D97-AF65-F5344CB8AC3E}">
        <p14:creationId xmlns:p14="http://schemas.microsoft.com/office/powerpoint/2010/main" val="2149190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people have issues with their hearing. For example, deafness occurs when someone has either a partial or complete inability to hear.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17</a:t>
            </a:fld>
            <a:endParaRPr lang="en-US"/>
          </a:p>
        </p:txBody>
      </p:sp>
    </p:spTree>
    <p:extLst>
      <p:ext uri="{BB962C8B-B14F-4D97-AF65-F5344CB8AC3E}">
        <p14:creationId xmlns:p14="http://schemas.microsoft.com/office/powerpoint/2010/main" val="38527344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person is born deaf, it is known as congenital deafness.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18</a:t>
            </a:fld>
            <a:endParaRPr lang="en-US"/>
          </a:p>
        </p:txBody>
      </p:sp>
    </p:spTree>
    <p:extLst>
      <p:ext uri="{BB962C8B-B14F-4D97-AF65-F5344CB8AC3E}">
        <p14:creationId xmlns:p14="http://schemas.microsoft.com/office/powerpoint/2010/main" val="1075834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other cases, people can suffer from conductive hearing loss in which damage to the auditory system, such as the eardrum or ossicles, has occurred.</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19</a:t>
            </a:fld>
            <a:endParaRPr lang="en-US"/>
          </a:p>
        </p:txBody>
      </p:sp>
    </p:spTree>
    <p:extLst>
      <p:ext uri="{BB962C8B-B14F-4D97-AF65-F5344CB8AC3E}">
        <p14:creationId xmlns:p14="http://schemas.microsoft.com/office/powerpoint/2010/main" val="827046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ear can be separated into three different sections: the outer, the middle, and the inner ear.</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2</a:t>
            </a:fld>
            <a:endParaRPr lang="en-US"/>
          </a:p>
        </p:txBody>
      </p:sp>
    </p:spTree>
    <p:extLst>
      <p:ext uri="{BB962C8B-B14F-4D97-AF65-F5344CB8AC3E}">
        <p14:creationId xmlns:p14="http://schemas.microsoft.com/office/powerpoint/2010/main" val="21878989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people have hearing difficulty due to failure to transmit neural signals from the cochlea to the brain, it is known as sensorineural hearing loss.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cases of severe hearing loss impacting the inner ear, a person may be able to receive a cochlear implant, which is an electronic device that receives incoming information and directly stimulates the auditory nerve to transmit information to the brain.</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20</a:t>
            </a:fld>
            <a:endParaRPr lang="en-US"/>
          </a:p>
        </p:txBody>
      </p:sp>
    </p:spTree>
    <p:extLst>
      <p:ext uri="{BB962C8B-B14F-4D97-AF65-F5344CB8AC3E}">
        <p14:creationId xmlns:p14="http://schemas.microsoft.com/office/powerpoint/2010/main" val="3514883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outer ear includes the pinna, or the visible part of our ear, the auditory canal, and the tympanic membrane or ear drum.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3</a:t>
            </a:fld>
            <a:endParaRPr lang="en-US"/>
          </a:p>
        </p:txBody>
      </p:sp>
    </p:spTree>
    <p:extLst>
      <p:ext uri="{BB962C8B-B14F-4D97-AF65-F5344CB8AC3E}">
        <p14:creationId xmlns:p14="http://schemas.microsoft.com/office/powerpoint/2010/main" val="2019102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middle ear contains three tiny bones, the malleus, the incus, and the stapes, which are collectively referred to as the ossicles.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4</a:t>
            </a:fld>
            <a:endParaRPr lang="en-US"/>
          </a:p>
        </p:txBody>
      </p:sp>
    </p:spTree>
    <p:extLst>
      <p:ext uri="{BB962C8B-B14F-4D97-AF65-F5344CB8AC3E}">
        <p14:creationId xmlns:p14="http://schemas.microsoft.com/office/powerpoint/2010/main" val="3007231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inner ear contains the semi-circular canals, which are involved in balance and movement, and the cochlea. The cochlea is a fluid-filled snail-shaped structure that contains the sensory receptor cells.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5</a:t>
            </a:fld>
            <a:endParaRPr lang="en-US"/>
          </a:p>
        </p:txBody>
      </p:sp>
    </p:spTree>
    <p:extLst>
      <p:ext uri="{BB962C8B-B14F-4D97-AF65-F5344CB8AC3E}">
        <p14:creationId xmlns:p14="http://schemas.microsoft.com/office/powerpoint/2010/main" val="3166689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Sound enters the auditory canal and causes the tympanic membrane to vibrate which, in turn, causes the ossicles to vibrate, amplifying the sound. The stapes presses against the opening to the cochlea, the oval window, and causes the fluid inside the cochlea to move. These movements stimulate hair cells on the basilar membrane which then transduce this information into action potentials.</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6</a:t>
            </a:fld>
            <a:endParaRPr lang="en-US"/>
          </a:p>
        </p:txBody>
      </p:sp>
    </p:spTree>
    <p:extLst>
      <p:ext uri="{BB962C8B-B14F-4D97-AF65-F5344CB8AC3E}">
        <p14:creationId xmlns:p14="http://schemas.microsoft.com/office/powerpoint/2010/main" val="119731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action potentials have been generated, this information passes to other areas of the brain including the thalamus and the auditory cortex located in the temporal lobes.  Processing in these areas helps us to determine what a sound is and where it is located.</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7</a:t>
            </a:fld>
            <a:endParaRPr lang="en-US"/>
          </a:p>
        </p:txBody>
      </p:sp>
    </p:spTree>
    <p:extLst>
      <p:ext uri="{BB962C8B-B14F-4D97-AF65-F5344CB8AC3E}">
        <p14:creationId xmlns:p14="http://schemas.microsoft.com/office/powerpoint/2010/main" val="4067940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High frequency sounds are perceived as high pitch, whereas low frequency sounds are perceived as low pitch. There are two theories, temporal theory and place theory, to explain why we hear sounds as either higher or lower in pitch.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8</a:t>
            </a:fld>
            <a:endParaRPr lang="en-US"/>
          </a:p>
        </p:txBody>
      </p:sp>
    </p:spTree>
    <p:extLst>
      <p:ext uri="{BB962C8B-B14F-4D97-AF65-F5344CB8AC3E}">
        <p14:creationId xmlns:p14="http://schemas.microsoft.com/office/powerpoint/2010/main" val="3799717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temporal </a:t>
            </a:r>
            <a:r>
              <a:rPr lang="en-US" sz="1200" kern="1200" dirty="0">
                <a:solidFill>
                  <a:schemeClr val="tx1"/>
                </a:solidFill>
                <a:effectLst/>
                <a:latin typeface="+mn-lt"/>
                <a:ea typeface="+mn-ea"/>
                <a:cs typeface="+mn-cs"/>
              </a:rPr>
              <a:t>theory asserts that frequency is coded by the activity level of the sensory neuron. For example, if Cell A responds to higher pitched sounds, cell A would fire more in presence of high frequency waves. In contrast, Cell B that responds to lower pitches would fire more in presence of low frequency waves.  </a:t>
            </a:r>
          </a:p>
          <a:p>
            <a:endParaRPr lang="en-US" dirty="0"/>
          </a:p>
        </p:txBody>
      </p:sp>
      <p:sp>
        <p:nvSpPr>
          <p:cNvPr id="4" name="Slide Number Placeholder 3"/>
          <p:cNvSpPr>
            <a:spLocks noGrp="1"/>
          </p:cNvSpPr>
          <p:nvPr>
            <p:ph type="sldNum" sz="quarter" idx="5"/>
          </p:nvPr>
        </p:nvSpPr>
        <p:spPr/>
        <p:txBody>
          <a:bodyPr/>
          <a:lstStyle/>
          <a:p>
            <a:fld id="{171AB73C-7D28-4A17-8721-A9D76032C88C}" type="slidenum">
              <a:rPr lang="en-US" smtClean="0"/>
              <a:t>9</a:t>
            </a:fld>
            <a:endParaRPr lang="en-US"/>
          </a:p>
        </p:txBody>
      </p:sp>
    </p:spTree>
    <p:extLst>
      <p:ext uri="{BB962C8B-B14F-4D97-AF65-F5344CB8AC3E}">
        <p14:creationId xmlns:p14="http://schemas.microsoft.com/office/powerpoint/2010/main" val="592063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3.svg"/><Relationship Id="rId9"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1.svg"/></Relationships>
</file>

<file path=ppt/slides/_rels/slide1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1.svg"/></Relationships>
</file>

<file path=ppt/slides/_rels/slide16.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3.svg"/><Relationship Id="rId9" Type="http://schemas.openxmlformats.org/officeDocument/2006/relationships/image" Target="../media/image12.png"/></Relationships>
</file>

<file path=ppt/slides/_rels/slide17.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4.png"/><Relationship Id="rId7"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16.svg"/><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6.sv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8.svg"/></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image" Target="../media/image2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Hearing</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Place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CE86036-00F2-4165-A335-5566FD7279A1}"/>
              </a:ext>
            </a:extLst>
          </p:cNvPr>
          <p:cNvCxnSpPr>
            <a:cxnSpLocks/>
          </p:cNvCxnSpPr>
          <p:nvPr/>
        </p:nvCxnSpPr>
        <p:spPr>
          <a:xfrm>
            <a:off x="3775934" y="2888367"/>
            <a:ext cx="4285982" cy="144138"/>
          </a:xfrm>
          <a:prstGeom prst="line">
            <a:avLst/>
          </a:prstGeom>
          <a:ln w="6985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1A78CD4-F9CF-44D0-B228-1F41CE89BFEA}"/>
              </a:ext>
            </a:extLst>
          </p:cNvPr>
          <p:cNvCxnSpPr>
            <a:cxnSpLocks/>
          </p:cNvCxnSpPr>
          <p:nvPr/>
        </p:nvCxnSpPr>
        <p:spPr>
          <a:xfrm flipV="1">
            <a:off x="3775934" y="3050448"/>
            <a:ext cx="4373534" cy="596421"/>
          </a:xfrm>
          <a:prstGeom prst="line">
            <a:avLst/>
          </a:prstGeom>
          <a:ln w="69850"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C10E472-EC2E-401C-8E49-724D2FEBC24B}"/>
              </a:ext>
            </a:extLst>
          </p:cNvPr>
          <p:cNvCxnSpPr>
            <a:cxnSpLocks/>
          </p:cNvCxnSpPr>
          <p:nvPr/>
        </p:nvCxnSpPr>
        <p:spPr>
          <a:xfrm>
            <a:off x="3775934" y="2030346"/>
            <a:ext cx="4373534" cy="1000673"/>
          </a:xfrm>
          <a:prstGeom prst="line">
            <a:avLst/>
          </a:prstGeom>
          <a:ln w="69850" cap="rnd">
            <a:solidFill>
              <a:schemeClr val="tx1"/>
            </a:solidFill>
            <a:round/>
          </a:ln>
        </p:spPr>
        <p:style>
          <a:lnRef idx="1">
            <a:schemeClr val="accent1"/>
          </a:lnRef>
          <a:fillRef idx="0">
            <a:schemeClr val="accent1"/>
          </a:fillRef>
          <a:effectRef idx="0">
            <a:schemeClr val="accent1"/>
          </a:effectRef>
          <a:fontRef idx="minor">
            <a:schemeClr val="tx1"/>
          </a:fontRef>
        </p:style>
      </p:cxnSp>
      <p:sp>
        <p:nvSpPr>
          <p:cNvPr id="18" name="Arc 17">
            <a:extLst>
              <a:ext uri="{FF2B5EF4-FFF2-40B4-BE49-F238E27FC236}">
                <a16:creationId xmlns:a16="http://schemas.microsoft.com/office/drawing/2014/main" id="{0B06826B-2368-4ABF-9ABE-9B2378EDDC8D}"/>
              </a:ext>
            </a:extLst>
          </p:cNvPr>
          <p:cNvSpPr/>
          <p:nvPr/>
        </p:nvSpPr>
        <p:spPr>
          <a:xfrm rot="2481948">
            <a:off x="844492" y="1272894"/>
            <a:ext cx="3075641" cy="3375084"/>
          </a:xfrm>
          <a:prstGeom prst="arc">
            <a:avLst>
              <a:gd name="adj1" fmla="val 17156799"/>
              <a:gd name="adj2" fmla="val 20677183"/>
            </a:avLst>
          </a:prstGeom>
          <a:ln w="69850" cap="rnd">
            <a:solidFill>
              <a:schemeClr val="tx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3B2AD605-5C14-4389-8C0A-05CBDE3D51CE}"/>
              </a:ext>
            </a:extLst>
          </p:cNvPr>
          <p:cNvCxnSpPr>
            <a:cxnSpLocks/>
          </p:cNvCxnSpPr>
          <p:nvPr/>
        </p:nvCxnSpPr>
        <p:spPr>
          <a:xfrm flipH="1">
            <a:off x="8149468" y="2246467"/>
            <a:ext cx="1150537" cy="641900"/>
          </a:xfrm>
          <a:prstGeom prst="line">
            <a:avLst/>
          </a:prstGeom>
          <a:ln w="1143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AD1F4CB-17BA-441C-AEF8-6AD49CE84F4B}"/>
              </a:ext>
            </a:extLst>
          </p:cNvPr>
          <p:cNvCxnSpPr>
            <a:cxnSpLocks/>
          </p:cNvCxnSpPr>
          <p:nvPr/>
        </p:nvCxnSpPr>
        <p:spPr>
          <a:xfrm>
            <a:off x="2291128" y="1477098"/>
            <a:ext cx="1290719" cy="617080"/>
          </a:xfrm>
          <a:prstGeom prst="line">
            <a:avLst/>
          </a:prstGeom>
          <a:ln w="1143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982DFCC-D6BC-430D-AC00-FF4760979893}"/>
              </a:ext>
            </a:extLst>
          </p:cNvPr>
          <p:cNvSpPr txBox="1"/>
          <p:nvPr/>
        </p:nvSpPr>
        <p:spPr>
          <a:xfrm>
            <a:off x="3741017" y="3931666"/>
            <a:ext cx="2060861" cy="954107"/>
          </a:xfrm>
          <a:prstGeom prst="rect">
            <a:avLst/>
          </a:prstGeom>
          <a:noFill/>
        </p:spPr>
        <p:txBody>
          <a:bodyPr wrap="square" rtlCol="0">
            <a:spAutoFit/>
          </a:bodyPr>
          <a:lstStyle/>
          <a:p>
            <a:pPr algn="ctr"/>
            <a:r>
              <a:rPr lang="en-US" sz="2800" dirty="0"/>
              <a:t>Higher frequencies</a:t>
            </a:r>
          </a:p>
        </p:txBody>
      </p:sp>
      <p:sp>
        <p:nvSpPr>
          <p:cNvPr id="23" name="TextBox 22">
            <a:extLst>
              <a:ext uri="{FF2B5EF4-FFF2-40B4-BE49-F238E27FC236}">
                <a16:creationId xmlns:a16="http://schemas.microsoft.com/office/drawing/2014/main" id="{B5FC8FC6-E21A-4420-8C54-A12022436A70}"/>
              </a:ext>
            </a:extLst>
          </p:cNvPr>
          <p:cNvSpPr txBox="1"/>
          <p:nvPr/>
        </p:nvSpPr>
        <p:spPr>
          <a:xfrm>
            <a:off x="6509879" y="3937107"/>
            <a:ext cx="2060861" cy="954107"/>
          </a:xfrm>
          <a:prstGeom prst="rect">
            <a:avLst/>
          </a:prstGeom>
          <a:noFill/>
        </p:spPr>
        <p:txBody>
          <a:bodyPr wrap="square" rtlCol="0">
            <a:spAutoFit/>
          </a:bodyPr>
          <a:lstStyle/>
          <a:p>
            <a:pPr algn="ctr"/>
            <a:r>
              <a:rPr lang="en-US" sz="2800" dirty="0"/>
              <a:t>Lower frequencies</a:t>
            </a:r>
          </a:p>
        </p:txBody>
      </p:sp>
      <p:pic>
        <p:nvPicPr>
          <p:cNvPr id="24" name="Picture 23" descr="A close up of a logo&#10;&#10;Description automatically generated">
            <a:extLst>
              <a:ext uri="{FF2B5EF4-FFF2-40B4-BE49-F238E27FC236}">
                <a16:creationId xmlns:a16="http://schemas.microsoft.com/office/drawing/2014/main" id="{3AD4A39D-8673-46B3-8EA2-2E20D43360CB}"/>
              </a:ext>
            </a:extLst>
          </p:cNvPr>
          <p:cNvPicPr>
            <a:picLocks noChangeAspect="1"/>
          </p:cNvPicPr>
          <p:nvPr/>
        </p:nvPicPr>
        <p:blipFill rotWithShape="1">
          <a:blip r:embed="rId3">
            <a:extLst>
              <a:ext uri="{28A0092B-C50C-407E-A947-70E740481C1C}">
                <a14:useLocalDpi xmlns:a14="http://schemas.microsoft.com/office/drawing/2010/main" val="0"/>
              </a:ext>
            </a:extLst>
          </a:blip>
          <a:srcRect l="30353" t="41346" r="38884" b="37583"/>
          <a:stretch/>
        </p:blipFill>
        <p:spPr>
          <a:xfrm>
            <a:off x="1322375" y="4017288"/>
            <a:ext cx="2296547" cy="746527"/>
          </a:xfrm>
          <a:prstGeom prst="rect">
            <a:avLst/>
          </a:prstGeom>
        </p:spPr>
      </p:pic>
      <p:pic>
        <p:nvPicPr>
          <p:cNvPr id="25" name="Picture 24" descr="A close up of a logo&#10;&#10;Description automatically generated">
            <a:extLst>
              <a:ext uri="{FF2B5EF4-FFF2-40B4-BE49-F238E27FC236}">
                <a16:creationId xmlns:a16="http://schemas.microsoft.com/office/drawing/2014/main" id="{3ED674C4-D4C9-41FA-AD0F-54156C5FE23D}"/>
              </a:ext>
            </a:extLst>
          </p:cNvPr>
          <p:cNvPicPr>
            <a:picLocks noChangeAspect="1"/>
          </p:cNvPicPr>
          <p:nvPr/>
        </p:nvPicPr>
        <p:blipFill rotWithShape="1">
          <a:blip r:embed="rId3">
            <a:extLst>
              <a:ext uri="{28A0092B-C50C-407E-A947-70E740481C1C}">
                <a14:useLocalDpi xmlns:a14="http://schemas.microsoft.com/office/drawing/2010/main" val="0"/>
              </a:ext>
            </a:extLst>
          </a:blip>
          <a:srcRect l="40823" t="41346" r="38884" b="37740"/>
          <a:stretch/>
        </p:blipFill>
        <p:spPr>
          <a:xfrm>
            <a:off x="8512663" y="3706123"/>
            <a:ext cx="2363129" cy="1155857"/>
          </a:xfrm>
          <a:prstGeom prst="rect">
            <a:avLst/>
          </a:prstGeom>
        </p:spPr>
      </p:pic>
      <p:sp>
        <p:nvSpPr>
          <p:cNvPr id="28" name="Arc 27">
            <a:extLst>
              <a:ext uri="{FF2B5EF4-FFF2-40B4-BE49-F238E27FC236}">
                <a16:creationId xmlns:a16="http://schemas.microsoft.com/office/drawing/2014/main" id="{D458B49D-1852-431F-81F0-413540888850}"/>
              </a:ext>
            </a:extLst>
          </p:cNvPr>
          <p:cNvSpPr/>
          <p:nvPr/>
        </p:nvSpPr>
        <p:spPr>
          <a:xfrm rot="19118052" flipH="1">
            <a:off x="3584860" y="1272893"/>
            <a:ext cx="3075641" cy="3375084"/>
          </a:xfrm>
          <a:prstGeom prst="arc">
            <a:avLst>
              <a:gd name="adj1" fmla="val 17076708"/>
              <a:gd name="adj2" fmla="val 20677183"/>
            </a:avLst>
          </a:prstGeom>
          <a:ln w="69850" cap="rnd">
            <a:solidFill>
              <a:schemeClr val="tx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26721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Pitch Perception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C9B793A0-49C2-459C-9E09-C8AAA1653647}"/>
              </a:ext>
            </a:extLst>
          </p:cNvPr>
          <p:cNvPicPr>
            <a:picLocks noChangeAspect="1"/>
          </p:cNvPicPr>
          <p:nvPr/>
        </p:nvPicPr>
        <p:blipFill>
          <a:blip r:embed="rId3"/>
          <a:stretch>
            <a:fillRect/>
          </a:stretch>
        </p:blipFill>
        <p:spPr>
          <a:xfrm>
            <a:off x="6096000" y="1612191"/>
            <a:ext cx="3572374" cy="1133633"/>
          </a:xfrm>
          <a:prstGeom prst="rect">
            <a:avLst/>
          </a:prstGeom>
        </p:spPr>
      </p:pic>
      <p:pic>
        <p:nvPicPr>
          <p:cNvPr id="6" name="Picture 5">
            <a:extLst>
              <a:ext uri="{FF2B5EF4-FFF2-40B4-BE49-F238E27FC236}">
                <a16:creationId xmlns:a16="http://schemas.microsoft.com/office/drawing/2014/main" id="{9F6AE059-A9E5-4D50-8FC4-F79C10C8D9EA}"/>
              </a:ext>
            </a:extLst>
          </p:cNvPr>
          <p:cNvPicPr>
            <a:picLocks noChangeAspect="1"/>
          </p:cNvPicPr>
          <p:nvPr/>
        </p:nvPicPr>
        <p:blipFill>
          <a:blip r:embed="rId4"/>
          <a:stretch>
            <a:fillRect/>
          </a:stretch>
        </p:blipFill>
        <p:spPr>
          <a:xfrm>
            <a:off x="2162621" y="1944903"/>
            <a:ext cx="3358592" cy="828929"/>
          </a:xfrm>
          <a:prstGeom prst="rect">
            <a:avLst/>
          </a:prstGeom>
        </p:spPr>
      </p:pic>
      <p:sp>
        <p:nvSpPr>
          <p:cNvPr id="28" name="TextBox 27">
            <a:extLst>
              <a:ext uri="{FF2B5EF4-FFF2-40B4-BE49-F238E27FC236}">
                <a16:creationId xmlns:a16="http://schemas.microsoft.com/office/drawing/2014/main" id="{9BEC9858-413B-49F7-B843-6A9B22F60C8B}"/>
              </a:ext>
            </a:extLst>
          </p:cNvPr>
          <p:cNvSpPr txBox="1"/>
          <p:nvPr/>
        </p:nvSpPr>
        <p:spPr>
          <a:xfrm>
            <a:off x="2619486" y="3198167"/>
            <a:ext cx="2350546" cy="461665"/>
          </a:xfrm>
          <a:prstGeom prst="rect">
            <a:avLst/>
          </a:prstGeom>
          <a:noFill/>
        </p:spPr>
        <p:txBody>
          <a:bodyPr wrap="square" rtlCol="0">
            <a:spAutoFit/>
          </a:bodyPr>
          <a:lstStyle/>
          <a:p>
            <a:pPr algn="ctr"/>
            <a:r>
              <a:rPr lang="en-US" sz="2400" dirty="0"/>
              <a:t>Temporal Theory</a:t>
            </a:r>
          </a:p>
        </p:txBody>
      </p:sp>
      <p:sp>
        <p:nvSpPr>
          <p:cNvPr id="29" name="TextBox 28">
            <a:extLst>
              <a:ext uri="{FF2B5EF4-FFF2-40B4-BE49-F238E27FC236}">
                <a16:creationId xmlns:a16="http://schemas.microsoft.com/office/drawing/2014/main" id="{F609F3B7-3931-4C7E-BE61-00FD6CBADFDC}"/>
              </a:ext>
            </a:extLst>
          </p:cNvPr>
          <p:cNvSpPr txBox="1"/>
          <p:nvPr/>
        </p:nvSpPr>
        <p:spPr>
          <a:xfrm>
            <a:off x="6706914" y="3199858"/>
            <a:ext cx="2350546" cy="461665"/>
          </a:xfrm>
          <a:prstGeom prst="rect">
            <a:avLst/>
          </a:prstGeom>
          <a:noFill/>
        </p:spPr>
        <p:txBody>
          <a:bodyPr wrap="square" rtlCol="0">
            <a:spAutoFit/>
          </a:bodyPr>
          <a:lstStyle/>
          <a:p>
            <a:pPr algn="ctr"/>
            <a:r>
              <a:rPr lang="en-US" sz="2400" dirty="0"/>
              <a:t>Place Theory</a:t>
            </a:r>
          </a:p>
        </p:txBody>
      </p:sp>
      <p:sp>
        <p:nvSpPr>
          <p:cNvPr id="30" name="TextBox 29">
            <a:extLst>
              <a:ext uri="{FF2B5EF4-FFF2-40B4-BE49-F238E27FC236}">
                <a16:creationId xmlns:a16="http://schemas.microsoft.com/office/drawing/2014/main" id="{F62AB1D4-2775-4FA0-9378-5B86B70615E2}"/>
              </a:ext>
            </a:extLst>
          </p:cNvPr>
          <p:cNvSpPr txBox="1"/>
          <p:nvPr/>
        </p:nvSpPr>
        <p:spPr>
          <a:xfrm>
            <a:off x="2289038" y="3877691"/>
            <a:ext cx="660896" cy="338554"/>
          </a:xfrm>
          <a:prstGeom prst="rect">
            <a:avLst/>
          </a:prstGeom>
          <a:solidFill>
            <a:srgbClr val="FFC000"/>
          </a:solidFill>
        </p:spPr>
        <p:txBody>
          <a:bodyPr wrap="square" rtlCol="0">
            <a:spAutoFit/>
          </a:bodyPr>
          <a:lstStyle/>
          <a:p>
            <a:pPr algn="ctr"/>
            <a:r>
              <a:rPr lang="en-US" sz="1600" dirty="0"/>
              <a:t>Cell A</a:t>
            </a:r>
          </a:p>
        </p:txBody>
      </p:sp>
      <p:sp>
        <p:nvSpPr>
          <p:cNvPr id="31" name="TextBox 30">
            <a:extLst>
              <a:ext uri="{FF2B5EF4-FFF2-40B4-BE49-F238E27FC236}">
                <a16:creationId xmlns:a16="http://schemas.microsoft.com/office/drawing/2014/main" id="{6308E8BB-82D7-4203-9F2D-38844D394198}"/>
              </a:ext>
            </a:extLst>
          </p:cNvPr>
          <p:cNvSpPr txBox="1"/>
          <p:nvPr/>
        </p:nvSpPr>
        <p:spPr>
          <a:xfrm>
            <a:off x="2289038" y="4590965"/>
            <a:ext cx="660896" cy="338554"/>
          </a:xfrm>
          <a:prstGeom prst="rect">
            <a:avLst/>
          </a:prstGeom>
          <a:solidFill>
            <a:srgbClr val="FFC000"/>
          </a:solidFill>
        </p:spPr>
        <p:txBody>
          <a:bodyPr wrap="square" rtlCol="0">
            <a:spAutoFit/>
          </a:bodyPr>
          <a:lstStyle/>
          <a:p>
            <a:pPr algn="ctr"/>
            <a:r>
              <a:rPr lang="en-US" sz="1600" dirty="0"/>
              <a:t>Cell B</a:t>
            </a:r>
          </a:p>
        </p:txBody>
      </p:sp>
      <p:pic>
        <p:nvPicPr>
          <p:cNvPr id="32" name="Picture 31">
            <a:extLst>
              <a:ext uri="{FF2B5EF4-FFF2-40B4-BE49-F238E27FC236}">
                <a16:creationId xmlns:a16="http://schemas.microsoft.com/office/drawing/2014/main" id="{7E1F7656-7CD5-4084-AE1D-832900E58A4C}"/>
              </a:ext>
            </a:extLst>
          </p:cNvPr>
          <p:cNvPicPr>
            <a:picLocks noChangeAspect="1"/>
          </p:cNvPicPr>
          <p:nvPr/>
        </p:nvPicPr>
        <p:blipFill>
          <a:blip r:embed="rId3"/>
          <a:stretch>
            <a:fillRect/>
          </a:stretch>
        </p:blipFill>
        <p:spPr>
          <a:xfrm>
            <a:off x="3204338" y="4554799"/>
            <a:ext cx="1180841" cy="374720"/>
          </a:xfrm>
          <a:prstGeom prst="rect">
            <a:avLst/>
          </a:prstGeom>
        </p:spPr>
      </p:pic>
      <p:cxnSp>
        <p:nvCxnSpPr>
          <p:cNvPr id="33" name="Straight Connector 32">
            <a:extLst>
              <a:ext uri="{FF2B5EF4-FFF2-40B4-BE49-F238E27FC236}">
                <a16:creationId xmlns:a16="http://schemas.microsoft.com/office/drawing/2014/main" id="{A81D0D15-CEF2-427D-A6A4-9915375D24EE}"/>
              </a:ext>
            </a:extLst>
          </p:cNvPr>
          <p:cNvCxnSpPr/>
          <p:nvPr/>
        </p:nvCxnSpPr>
        <p:spPr>
          <a:xfrm>
            <a:off x="3298656" y="4046968"/>
            <a:ext cx="1086523" cy="0"/>
          </a:xfrm>
          <a:prstGeom prst="line">
            <a:avLst/>
          </a:prstGeom>
          <a:ln w="41275" cap="rnd"/>
        </p:spPr>
        <p:style>
          <a:lnRef idx="1">
            <a:schemeClr val="accent1"/>
          </a:lnRef>
          <a:fillRef idx="0">
            <a:schemeClr val="accent1"/>
          </a:fillRef>
          <a:effectRef idx="0">
            <a:schemeClr val="accent1"/>
          </a:effectRef>
          <a:fontRef idx="minor">
            <a:schemeClr val="tx1"/>
          </a:fontRef>
        </p:style>
      </p:cxnSp>
      <p:sp>
        <p:nvSpPr>
          <p:cNvPr id="34" name="Arrow: Up 33">
            <a:extLst>
              <a:ext uri="{FF2B5EF4-FFF2-40B4-BE49-F238E27FC236}">
                <a16:creationId xmlns:a16="http://schemas.microsoft.com/office/drawing/2014/main" id="{BA4F4274-C866-4332-ACEC-FF332F82094E}"/>
              </a:ext>
            </a:extLst>
          </p:cNvPr>
          <p:cNvSpPr/>
          <p:nvPr/>
        </p:nvSpPr>
        <p:spPr>
          <a:xfrm>
            <a:off x="4521619" y="3816135"/>
            <a:ext cx="311973" cy="461665"/>
          </a:xfrm>
          <a:prstGeom prst="up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Up 35">
            <a:extLst>
              <a:ext uri="{FF2B5EF4-FFF2-40B4-BE49-F238E27FC236}">
                <a16:creationId xmlns:a16="http://schemas.microsoft.com/office/drawing/2014/main" id="{B677599C-9C2E-4BCB-A55F-CB12CAE8DB24}"/>
              </a:ext>
            </a:extLst>
          </p:cNvPr>
          <p:cNvSpPr/>
          <p:nvPr/>
        </p:nvSpPr>
        <p:spPr>
          <a:xfrm>
            <a:off x="4525027" y="4498631"/>
            <a:ext cx="311973" cy="461665"/>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2F6FBEB2-D5F7-4B41-AFC5-A824DFF84894}"/>
              </a:ext>
            </a:extLst>
          </p:cNvPr>
          <p:cNvCxnSpPr>
            <a:cxnSpLocks/>
          </p:cNvCxnSpPr>
          <p:nvPr/>
        </p:nvCxnSpPr>
        <p:spPr>
          <a:xfrm flipV="1">
            <a:off x="7076739" y="4277800"/>
            <a:ext cx="1757782" cy="8207"/>
          </a:xfrm>
          <a:prstGeom prst="line">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F3B933E-F343-45CF-92D3-1B03ABE303B8}"/>
              </a:ext>
            </a:extLst>
          </p:cNvPr>
          <p:cNvCxnSpPr>
            <a:cxnSpLocks/>
          </p:cNvCxnSpPr>
          <p:nvPr/>
        </p:nvCxnSpPr>
        <p:spPr>
          <a:xfrm flipV="1">
            <a:off x="7076739" y="4286007"/>
            <a:ext cx="1757782" cy="330042"/>
          </a:xfrm>
          <a:prstGeom prst="line">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C566D70-0934-42CA-BB14-C9051506224E}"/>
              </a:ext>
            </a:extLst>
          </p:cNvPr>
          <p:cNvCxnSpPr>
            <a:cxnSpLocks/>
          </p:cNvCxnSpPr>
          <p:nvPr/>
        </p:nvCxnSpPr>
        <p:spPr>
          <a:xfrm>
            <a:off x="7076739" y="3991005"/>
            <a:ext cx="1757782" cy="286795"/>
          </a:xfrm>
          <a:prstGeom prst="line">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cxnSp>
      <p:sp>
        <p:nvSpPr>
          <p:cNvPr id="43" name="Arc 42">
            <a:extLst>
              <a:ext uri="{FF2B5EF4-FFF2-40B4-BE49-F238E27FC236}">
                <a16:creationId xmlns:a16="http://schemas.microsoft.com/office/drawing/2014/main" id="{CE14B7B2-4C47-4BAB-A0D0-E262682690D7}"/>
              </a:ext>
            </a:extLst>
          </p:cNvPr>
          <p:cNvSpPr/>
          <p:nvPr/>
        </p:nvSpPr>
        <p:spPr>
          <a:xfrm rot="2481948">
            <a:off x="6110474" y="3795178"/>
            <a:ext cx="1108661" cy="1120995"/>
          </a:xfrm>
          <a:prstGeom prst="arc">
            <a:avLst>
              <a:gd name="adj1" fmla="val 16833987"/>
              <a:gd name="adj2" fmla="val 20677183"/>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Arc 44">
            <a:extLst>
              <a:ext uri="{FF2B5EF4-FFF2-40B4-BE49-F238E27FC236}">
                <a16:creationId xmlns:a16="http://schemas.microsoft.com/office/drawing/2014/main" id="{21FA733A-509D-49EB-989F-591AF6F86230}"/>
              </a:ext>
            </a:extLst>
          </p:cNvPr>
          <p:cNvSpPr/>
          <p:nvPr/>
        </p:nvSpPr>
        <p:spPr>
          <a:xfrm rot="12555723">
            <a:off x="6958184" y="3854166"/>
            <a:ext cx="935915" cy="930971"/>
          </a:xfrm>
          <a:prstGeom prst="arc">
            <a:avLst>
              <a:gd name="adj1" fmla="val 17560099"/>
              <a:gd name="adj2" fmla="val 827894"/>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57B8BAC9-A845-4AFC-9E85-9AEC9C6F1C95}"/>
              </a:ext>
            </a:extLst>
          </p:cNvPr>
          <p:cNvCxnSpPr>
            <a:cxnSpLocks/>
          </p:cNvCxnSpPr>
          <p:nvPr/>
        </p:nvCxnSpPr>
        <p:spPr>
          <a:xfrm flipH="1">
            <a:off x="8897626" y="3700511"/>
            <a:ext cx="736231" cy="493797"/>
          </a:xfrm>
          <a:prstGeom prst="line">
            <a:avLst/>
          </a:prstGeom>
          <a:ln w="762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CE6CDC48-4845-4010-8F8A-E27BA7900BD2}"/>
              </a:ext>
            </a:extLst>
          </p:cNvPr>
          <p:cNvCxnSpPr>
            <a:cxnSpLocks/>
          </p:cNvCxnSpPr>
          <p:nvPr/>
        </p:nvCxnSpPr>
        <p:spPr>
          <a:xfrm>
            <a:off x="6287380" y="3561807"/>
            <a:ext cx="711000" cy="367464"/>
          </a:xfrm>
          <a:prstGeom prst="line">
            <a:avLst/>
          </a:prstGeom>
          <a:ln w="762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D103F87D-F8D3-4CFB-B955-792E03A14EF5}"/>
              </a:ext>
            </a:extLst>
          </p:cNvPr>
          <p:cNvSpPr txBox="1"/>
          <p:nvPr/>
        </p:nvSpPr>
        <p:spPr>
          <a:xfrm>
            <a:off x="6391687" y="4746400"/>
            <a:ext cx="1562546" cy="646331"/>
          </a:xfrm>
          <a:prstGeom prst="rect">
            <a:avLst/>
          </a:prstGeom>
          <a:noFill/>
        </p:spPr>
        <p:txBody>
          <a:bodyPr wrap="square" rtlCol="0">
            <a:spAutoFit/>
          </a:bodyPr>
          <a:lstStyle/>
          <a:p>
            <a:pPr algn="ctr"/>
            <a:r>
              <a:rPr lang="en-US" dirty="0"/>
              <a:t>Higher frequencies</a:t>
            </a:r>
          </a:p>
        </p:txBody>
      </p:sp>
      <p:sp>
        <p:nvSpPr>
          <p:cNvPr id="51" name="TextBox 50">
            <a:extLst>
              <a:ext uri="{FF2B5EF4-FFF2-40B4-BE49-F238E27FC236}">
                <a16:creationId xmlns:a16="http://schemas.microsoft.com/office/drawing/2014/main" id="{514B6BEF-8822-412D-A6BF-9F1E788CB606}"/>
              </a:ext>
            </a:extLst>
          </p:cNvPr>
          <p:cNvSpPr txBox="1"/>
          <p:nvPr/>
        </p:nvSpPr>
        <p:spPr>
          <a:xfrm>
            <a:off x="8276187" y="4725027"/>
            <a:ext cx="1562546" cy="646331"/>
          </a:xfrm>
          <a:prstGeom prst="rect">
            <a:avLst/>
          </a:prstGeom>
          <a:noFill/>
        </p:spPr>
        <p:txBody>
          <a:bodyPr wrap="square" rtlCol="0">
            <a:spAutoFit/>
          </a:bodyPr>
          <a:lstStyle/>
          <a:p>
            <a:pPr algn="ctr"/>
            <a:r>
              <a:rPr lang="en-US" dirty="0"/>
              <a:t>Lower frequencies</a:t>
            </a:r>
          </a:p>
        </p:txBody>
      </p:sp>
      <p:pic>
        <p:nvPicPr>
          <p:cNvPr id="52" name="Picture 51" descr="A close up of a logo&#10;&#10;Description automatically generated">
            <a:extLst>
              <a:ext uri="{FF2B5EF4-FFF2-40B4-BE49-F238E27FC236}">
                <a16:creationId xmlns:a16="http://schemas.microsoft.com/office/drawing/2014/main" id="{8AB21250-82EC-4269-8A9B-E6CE9AFDE0C1}"/>
              </a:ext>
            </a:extLst>
          </p:cNvPr>
          <p:cNvPicPr>
            <a:picLocks noChangeAspect="1"/>
          </p:cNvPicPr>
          <p:nvPr/>
        </p:nvPicPr>
        <p:blipFill rotWithShape="1">
          <a:blip r:embed="rId5">
            <a:extLst>
              <a:ext uri="{28A0092B-C50C-407E-A947-70E740481C1C}">
                <a14:useLocalDpi xmlns:a14="http://schemas.microsoft.com/office/drawing/2010/main" val="0"/>
              </a:ext>
            </a:extLst>
          </a:blip>
          <a:srcRect l="30353" t="41346" r="38884" b="37583"/>
          <a:stretch/>
        </p:blipFill>
        <p:spPr>
          <a:xfrm>
            <a:off x="5981364" y="4711017"/>
            <a:ext cx="820645" cy="266763"/>
          </a:xfrm>
          <a:prstGeom prst="rect">
            <a:avLst/>
          </a:prstGeom>
        </p:spPr>
      </p:pic>
      <p:pic>
        <p:nvPicPr>
          <p:cNvPr id="54" name="Picture 53" descr="A close up of a logo&#10;&#10;Description automatically generated">
            <a:extLst>
              <a:ext uri="{FF2B5EF4-FFF2-40B4-BE49-F238E27FC236}">
                <a16:creationId xmlns:a16="http://schemas.microsoft.com/office/drawing/2014/main" id="{99CA1AAA-8C5B-41B9-A0F1-2BBE3D0551AD}"/>
              </a:ext>
            </a:extLst>
          </p:cNvPr>
          <p:cNvPicPr>
            <a:picLocks noChangeAspect="1"/>
          </p:cNvPicPr>
          <p:nvPr/>
        </p:nvPicPr>
        <p:blipFill rotWithShape="1">
          <a:blip r:embed="rId5">
            <a:extLst>
              <a:ext uri="{28A0092B-C50C-407E-A947-70E740481C1C}">
                <a14:useLocalDpi xmlns:a14="http://schemas.microsoft.com/office/drawing/2010/main" val="0"/>
              </a:ext>
            </a:extLst>
          </a:blip>
          <a:srcRect l="40823" t="41346" r="38884" b="37740"/>
          <a:stretch/>
        </p:blipFill>
        <p:spPr>
          <a:xfrm>
            <a:off x="9418338" y="4574112"/>
            <a:ext cx="969248" cy="474080"/>
          </a:xfrm>
          <a:prstGeom prst="rect">
            <a:avLst/>
          </a:prstGeom>
        </p:spPr>
      </p:pic>
    </p:spTree>
    <p:extLst>
      <p:ext uri="{BB962C8B-B14F-4D97-AF65-F5344CB8AC3E}">
        <p14:creationId xmlns:p14="http://schemas.microsoft.com/office/powerpoint/2010/main" val="4268629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Sound Localization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0B3B4F-D0A4-4BEA-B746-E605AAB8D24F}"/>
              </a:ext>
            </a:extLst>
          </p:cNvPr>
          <p:cNvSpPr txBox="1"/>
          <p:nvPr/>
        </p:nvSpPr>
        <p:spPr>
          <a:xfrm>
            <a:off x="2189180" y="1519974"/>
            <a:ext cx="2350546" cy="461665"/>
          </a:xfrm>
          <a:prstGeom prst="rect">
            <a:avLst/>
          </a:prstGeom>
          <a:noFill/>
        </p:spPr>
        <p:txBody>
          <a:bodyPr wrap="square" rtlCol="0">
            <a:spAutoFit/>
          </a:bodyPr>
          <a:lstStyle/>
          <a:p>
            <a:pPr algn="ctr"/>
            <a:r>
              <a:rPr lang="en-US" sz="2400" dirty="0"/>
              <a:t>Monaural Cues</a:t>
            </a:r>
          </a:p>
        </p:txBody>
      </p:sp>
      <p:sp>
        <p:nvSpPr>
          <p:cNvPr id="11" name="TextBox 10">
            <a:extLst>
              <a:ext uri="{FF2B5EF4-FFF2-40B4-BE49-F238E27FC236}">
                <a16:creationId xmlns:a16="http://schemas.microsoft.com/office/drawing/2014/main" id="{C5B6CDBB-A365-4E27-AF9F-7478B7E6FA86}"/>
              </a:ext>
            </a:extLst>
          </p:cNvPr>
          <p:cNvSpPr txBox="1"/>
          <p:nvPr/>
        </p:nvSpPr>
        <p:spPr>
          <a:xfrm>
            <a:off x="7807865" y="1519974"/>
            <a:ext cx="2350546" cy="461665"/>
          </a:xfrm>
          <a:prstGeom prst="rect">
            <a:avLst/>
          </a:prstGeom>
          <a:noFill/>
        </p:spPr>
        <p:txBody>
          <a:bodyPr wrap="square" rtlCol="0">
            <a:spAutoFit/>
          </a:bodyPr>
          <a:lstStyle/>
          <a:p>
            <a:pPr algn="ctr"/>
            <a:r>
              <a:rPr lang="en-US" sz="2400" dirty="0"/>
              <a:t>Binaural Cues</a:t>
            </a:r>
          </a:p>
        </p:txBody>
      </p:sp>
      <p:sp>
        <p:nvSpPr>
          <p:cNvPr id="12" name="TextBox 11">
            <a:extLst>
              <a:ext uri="{FF2B5EF4-FFF2-40B4-BE49-F238E27FC236}">
                <a16:creationId xmlns:a16="http://schemas.microsoft.com/office/drawing/2014/main" id="{38292F1B-B723-496F-A914-F405D5A0BD26}"/>
              </a:ext>
            </a:extLst>
          </p:cNvPr>
          <p:cNvSpPr txBox="1"/>
          <p:nvPr/>
        </p:nvSpPr>
        <p:spPr>
          <a:xfrm>
            <a:off x="4920727" y="3581384"/>
            <a:ext cx="2350546" cy="461665"/>
          </a:xfrm>
          <a:prstGeom prst="rect">
            <a:avLst/>
          </a:prstGeom>
          <a:noFill/>
        </p:spPr>
        <p:txBody>
          <a:bodyPr wrap="square" rtlCol="0">
            <a:spAutoFit/>
          </a:bodyPr>
          <a:lstStyle/>
          <a:p>
            <a:pPr algn="ctr"/>
            <a:r>
              <a:rPr lang="en-US" sz="2400" dirty="0"/>
              <a:t>Binaural Cues</a:t>
            </a:r>
          </a:p>
        </p:txBody>
      </p:sp>
      <p:pic>
        <p:nvPicPr>
          <p:cNvPr id="13" name="Graphic 12" descr="Volume">
            <a:extLst>
              <a:ext uri="{FF2B5EF4-FFF2-40B4-BE49-F238E27FC236}">
                <a16:creationId xmlns:a16="http://schemas.microsoft.com/office/drawing/2014/main" id="{26554E03-F9C2-4428-B3E2-DD5195817A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49105" y="2452387"/>
            <a:ext cx="461665" cy="461665"/>
          </a:xfrm>
          <a:prstGeom prst="rect">
            <a:avLst/>
          </a:prstGeom>
        </p:spPr>
      </p:pic>
      <p:pic>
        <p:nvPicPr>
          <p:cNvPr id="15" name="Graphic 14" descr="Volume">
            <a:extLst>
              <a:ext uri="{FF2B5EF4-FFF2-40B4-BE49-F238E27FC236}">
                <a16:creationId xmlns:a16="http://schemas.microsoft.com/office/drawing/2014/main" id="{83E83928-9906-47AF-AFB5-85BDA226581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133620" y="1902039"/>
            <a:ext cx="461665" cy="461665"/>
          </a:xfrm>
          <a:prstGeom prst="rect">
            <a:avLst/>
          </a:prstGeom>
        </p:spPr>
      </p:pic>
      <p:pic>
        <p:nvPicPr>
          <p:cNvPr id="16" name="Graphic 15" descr="Volume">
            <a:extLst>
              <a:ext uri="{FF2B5EF4-FFF2-40B4-BE49-F238E27FC236}">
                <a16:creationId xmlns:a16="http://schemas.microsoft.com/office/drawing/2014/main" id="{793FF211-FB86-44D8-BACE-36E7A0977D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718135" y="2434811"/>
            <a:ext cx="461665" cy="461665"/>
          </a:xfrm>
          <a:prstGeom prst="rect">
            <a:avLst/>
          </a:prstGeom>
        </p:spPr>
      </p:pic>
      <p:pic>
        <p:nvPicPr>
          <p:cNvPr id="17" name="Graphic 16" descr="Volume">
            <a:extLst>
              <a:ext uri="{FF2B5EF4-FFF2-40B4-BE49-F238E27FC236}">
                <a16:creationId xmlns:a16="http://schemas.microsoft.com/office/drawing/2014/main" id="{73A11ED6-32F6-4308-B604-D792682E61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3133619" y="2928686"/>
            <a:ext cx="461665" cy="461665"/>
          </a:xfrm>
          <a:prstGeom prst="rect">
            <a:avLst/>
          </a:prstGeom>
        </p:spPr>
      </p:pic>
      <p:pic>
        <p:nvPicPr>
          <p:cNvPr id="5" name="Graphic 4" descr="Man">
            <a:extLst>
              <a:ext uri="{FF2B5EF4-FFF2-40B4-BE49-F238E27FC236}">
                <a16:creationId xmlns:a16="http://schemas.microsoft.com/office/drawing/2014/main" id="{EA55187E-088C-441F-9FBF-75651AD2B8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33619" y="2408069"/>
            <a:ext cx="461666" cy="461666"/>
          </a:xfrm>
          <a:prstGeom prst="rect">
            <a:avLst/>
          </a:prstGeom>
        </p:spPr>
      </p:pic>
      <p:pic>
        <p:nvPicPr>
          <p:cNvPr id="7" name="Graphic 6" descr="Male profile">
            <a:extLst>
              <a:ext uri="{FF2B5EF4-FFF2-40B4-BE49-F238E27FC236}">
                <a16:creationId xmlns:a16="http://schemas.microsoft.com/office/drawing/2014/main" id="{17A4FF9A-39F6-41DE-82D0-28CE627D02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96717" y="1977611"/>
            <a:ext cx="914400" cy="914400"/>
          </a:xfrm>
          <a:prstGeom prst="rect">
            <a:avLst/>
          </a:prstGeom>
        </p:spPr>
      </p:pic>
      <p:pic>
        <p:nvPicPr>
          <p:cNvPr id="20" name="Graphic 19" descr="Volume">
            <a:extLst>
              <a:ext uri="{FF2B5EF4-FFF2-40B4-BE49-F238E27FC236}">
                <a16:creationId xmlns:a16="http://schemas.microsoft.com/office/drawing/2014/main" id="{80C4777F-C1D4-4730-B410-B5198B125BB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2561889">
            <a:off x="9491835" y="2549501"/>
            <a:ext cx="633845" cy="633845"/>
          </a:xfrm>
          <a:prstGeom prst="rect">
            <a:avLst/>
          </a:prstGeom>
        </p:spPr>
      </p:pic>
      <p:sp>
        <p:nvSpPr>
          <p:cNvPr id="21" name="TextBox 20">
            <a:extLst>
              <a:ext uri="{FF2B5EF4-FFF2-40B4-BE49-F238E27FC236}">
                <a16:creationId xmlns:a16="http://schemas.microsoft.com/office/drawing/2014/main" id="{9ECBCE98-3E89-4D49-A21C-5AE46238B523}"/>
              </a:ext>
            </a:extLst>
          </p:cNvPr>
          <p:cNvSpPr txBox="1"/>
          <p:nvPr/>
        </p:nvSpPr>
        <p:spPr>
          <a:xfrm>
            <a:off x="7271273" y="2774816"/>
            <a:ext cx="1718251" cy="523220"/>
          </a:xfrm>
          <a:prstGeom prst="rect">
            <a:avLst/>
          </a:prstGeom>
          <a:noFill/>
        </p:spPr>
        <p:txBody>
          <a:bodyPr wrap="square" rtlCol="0">
            <a:spAutoFit/>
          </a:bodyPr>
          <a:lstStyle/>
          <a:p>
            <a:pPr algn="ctr"/>
            <a:r>
              <a:rPr lang="en-US" sz="1400" dirty="0">
                <a:solidFill>
                  <a:schemeClr val="accent4"/>
                </a:solidFill>
              </a:rPr>
              <a:t>Interaural Level Difference</a:t>
            </a:r>
          </a:p>
        </p:txBody>
      </p:sp>
      <p:sp>
        <p:nvSpPr>
          <p:cNvPr id="22" name="Arrow: Up 21">
            <a:extLst>
              <a:ext uri="{FF2B5EF4-FFF2-40B4-BE49-F238E27FC236}">
                <a16:creationId xmlns:a16="http://schemas.microsoft.com/office/drawing/2014/main" id="{39316204-DE71-476D-AB84-A2E7B07784DB}"/>
              </a:ext>
            </a:extLst>
          </p:cNvPr>
          <p:cNvSpPr/>
          <p:nvPr/>
        </p:nvSpPr>
        <p:spPr>
          <a:xfrm>
            <a:off x="9406449" y="2153923"/>
            <a:ext cx="236446" cy="333182"/>
          </a:xfrm>
          <a:prstGeom prst="up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Up 22">
            <a:extLst>
              <a:ext uri="{FF2B5EF4-FFF2-40B4-BE49-F238E27FC236}">
                <a16:creationId xmlns:a16="http://schemas.microsoft.com/office/drawing/2014/main" id="{9F9FBDE2-1F33-4C51-9831-FA66BD39DF8C}"/>
              </a:ext>
            </a:extLst>
          </p:cNvPr>
          <p:cNvSpPr/>
          <p:nvPr/>
        </p:nvSpPr>
        <p:spPr>
          <a:xfrm flipV="1">
            <a:off x="8441293" y="2153923"/>
            <a:ext cx="236446" cy="333182"/>
          </a:xfrm>
          <a:prstGeom prst="up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Graphic 23" descr="Male profile">
            <a:extLst>
              <a:ext uri="{FF2B5EF4-FFF2-40B4-BE49-F238E27FC236}">
                <a16:creationId xmlns:a16="http://schemas.microsoft.com/office/drawing/2014/main" id="{DA05A6CA-87BB-48AC-B5BE-CBD5BF9C89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638800" y="4013215"/>
            <a:ext cx="914400" cy="914400"/>
          </a:xfrm>
          <a:prstGeom prst="rect">
            <a:avLst/>
          </a:prstGeom>
        </p:spPr>
      </p:pic>
      <p:sp>
        <p:nvSpPr>
          <p:cNvPr id="25" name="Arrow: Up 24">
            <a:extLst>
              <a:ext uri="{FF2B5EF4-FFF2-40B4-BE49-F238E27FC236}">
                <a16:creationId xmlns:a16="http://schemas.microsoft.com/office/drawing/2014/main" id="{C7F3CAEF-51DC-4430-AFC3-0936D28894D4}"/>
              </a:ext>
            </a:extLst>
          </p:cNvPr>
          <p:cNvSpPr/>
          <p:nvPr/>
        </p:nvSpPr>
        <p:spPr>
          <a:xfrm flipV="1">
            <a:off x="7089287" y="4318741"/>
            <a:ext cx="236446" cy="333182"/>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row: Up 26">
            <a:extLst>
              <a:ext uri="{FF2B5EF4-FFF2-40B4-BE49-F238E27FC236}">
                <a16:creationId xmlns:a16="http://schemas.microsoft.com/office/drawing/2014/main" id="{1773494D-3F3C-4818-B9A4-F89B8233BB0E}"/>
              </a:ext>
            </a:extLst>
          </p:cNvPr>
          <p:cNvSpPr/>
          <p:nvPr/>
        </p:nvSpPr>
        <p:spPr>
          <a:xfrm>
            <a:off x="4859990" y="4307377"/>
            <a:ext cx="236446" cy="333182"/>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Volume">
            <a:extLst>
              <a:ext uri="{FF2B5EF4-FFF2-40B4-BE49-F238E27FC236}">
                <a16:creationId xmlns:a16="http://schemas.microsoft.com/office/drawing/2014/main" id="{3627A4D9-6237-4B00-9E27-8750DB7E377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2561889">
            <a:off x="6667888" y="4830434"/>
            <a:ext cx="633845" cy="633845"/>
          </a:xfrm>
          <a:prstGeom prst="rect">
            <a:avLst/>
          </a:prstGeom>
        </p:spPr>
      </p:pic>
      <p:sp>
        <p:nvSpPr>
          <p:cNvPr id="29" name="TextBox 28">
            <a:extLst>
              <a:ext uri="{FF2B5EF4-FFF2-40B4-BE49-F238E27FC236}">
                <a16:creationId xmlns:a16="http://schemas.microsoft.com/office/drawing/2014/main" id="{F11068F9-00D5-437D-B20E-AF97E0868EAF}"/>
              </a:ext>
            </a:extLst>
          </p:cNvPr>
          <p:cNvSpPr txBox="1"/>
          <p:nvPr/>
        </p:nvSpPr>
        <p:spPr>
          <a:xfrm>
            <a:off x="4599297" y="4937102"/>
            <a:ext cx="1718251" cy="523220"/>
          </a:xfrm>
          <a:prstGeom prst="rect">
            <a:avLst/>
          </a:prstGeom>
          <a:noFill/>
        </p:spPr>
        <p:txBody>
          <a:bodyPr wrap="square" rtlCol="0">
            <a:spAutoFit/>
          </a:bodyPr>
          <a:lstStyle/>
          <a:p>
            <a:pPr algn="ctr"/>
            <a:r>
              <a:rPr lang="en-US" sz="1400" dirty="0">
                <a:solidFill>
                  <a:srgbClr val="7030A0"/>
                </a:solidFill>
              </a:rPr>
              <a:t>Interaural Timing Difference</a:t>
            </a:r>
          </a:p>
        </p:txBody>
      </p:sp>
      <p:pic>
        <p:nvPicPr>
          <p:cNvPr id="19" name="Graphic 18" descr="Clock">
            <a:extLst>
              <a:ext uri="{FF2B5EF4-FFF2-40B4-BE49-F238E27FC236}">
                <a16:creationId xmlns:a16="http://schemas.microsoft.com/office/drawing/2014/main" id="{A1CC4936-8758-42F3-899D-EBFB105AA2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553198" y="4201458"/>
            <a:ext cx="536089" cy="536089"/>
          </a:xfrm>
          <a:prstGeom prst="rect">
            <a:avLst/>
          </a:prstGeom>
        </p:spPr>
      </p:pic>
      <p:pic>
        <p:nvPicPr>
          <p:cNvPr id="31" name="Graphic 30" descr="Clock">
            <a:extLst>
              <a:ext uri="{FF2B5EF4-FFF2-40B4-BE49-F238E27FC236}">
                <a16:creationId xmlns:a16="http://schemas.microsoft.com/office/drawing/2014/main" id="{957BE5DF-26CF-44B4-B70C-70FB095546B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02711" y="4184733"/>
            <a:ext cx="536089" cy="536089"/>
          </a:xfrm>
          <a:prstGeom prst="rect">
            <a:avLst/>
          </a:prstGeom>
        </p:spPr>
      </p:pic>
    </p:spTree>
    <p:extLst>
      <p:ext uri="{BB962C8B-B14F-4D97-AF65-F5344CB8AC3E}">
        <p14:creationId xmlns:p14="http://schemas.microsoft.com/office/powerpoint/2010/main" val="2533117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Monaural Cues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Volume">
            <a:extLst>
              <a:ext uri="{FF2B5EF4-FFF2-40B4-BE49-F238E27FC236}">
                <a16:creationId xmlns:a16="http://schemas.microsoft.com/office/drawing/2014/main" id="{06899075-F305-4342-8A3C-347EFDDEB1E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10931" y="2585100"/>
            <a:ext cx="1259102" cy="1259102"/>
          </a:xfrm>
          <a:prstGeom prst="rect">
            <a:avLst/>
          </a:prstGeom>
        </p:spPr>
      </p:pic>
      <p:pic>
        <p:nvPicPr>
          <p:cNvPr id="11" name="Graphic 10" descr="Man">
            <a:extLst>
              <a:ext uri="{FF2B5EF4-FFF2-40B4-BE49-F238E27FC236}">
                <a16:creationId xmlns:a16="http://schemas.microsoft.com/office/drawing/2014/main" id="{F34C65D9-BF0E-4F1C-BA6E-B6162CF7F90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0748" y="2585099"/>
            <a:ext cx="1610503" cy="1610503"/>
          </a:xfrm>
          <a:prstGeom prst="rect">
            <a:avLst/>
          </a:prstGeom>
        </p:spPr>
      </p:pic>
      <p:pic>
        <p:nvPicPr>
          <p:cNvPr id="12" name="Graphic 11" descr="Volume">
            <a:extLst>
              <a:ext uri="{FF2B5EF4-FFF2-40B4-BE49-F238E27FC236}">
                <a16:creationId xmlns:a16="http://schemas.microsoft.com/office/drawing/2014/main" id="{F6B146E7-B861-4232-95EA-DCE1C7F43C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7221966" y="2585100"/>
            <a:ext cx="1259102" cy="1259102"/>
          </a:xfrm>
          <a:prstGeom prst="rect">
            <a:avLst/>
          </a:prstGeom>
        </p:spPr>
      </p:pic>
      <p:pic>
        <p:nvPicPr>
          <p:cNvPr id="13" name="Graphic 12" descr="Volume">
            <a:extLst>
              <a:ext uri="{FF2B5EF4-FFF2-40B4-BE49-F238E27FC236}">
                <a16:creationId xmlns:a16="http://schemas.microsoft.com/office/drawing/2014/main" id="{DE442C78-0C7F-489C-B135-AC810498D6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5466448" y="4166913"/>
            <a:ext cx="1259102" cy="1259102"/>
          </a:xfrm>
          <a:prstGeom prst="rect">
            <a:avLst/>
          </a:prstGeom>
        </p:spPr>
      </p:pic>
      <p:pic>
        <p:nvPicPr>
          <p:cNvPr id="14" name="Graphic 13" descr="Volume">
            <a:extLst>
              <a:ext uri="{FF2B5EF4-FFF2-40B4-BE49-F238E27FC236}">
                <a16:creationId xmlns:a16="http://schemas.microsoft.com/office/drawing/2014/main" id="{032EF099-AAA3-4621-95E4-125B8ECD2D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5466448" y="1284919"/>
            <a:ext cx="1259102" cy="1259102"/>
          </a:xfrm>
          <a:prstGeom prst="rect">
            <a:avLst/>
          </a:prstGeom>
        </p:spPr>
      </p:pic>
    </p:spTree>
    <p:extLst>
      <p:ext uri="{BB962C8B-B14F-4D97-AF65-F5344CB8AC3E}">
        <p14:creationId xmlns:p14="http://schemas.microsoft.com/office/powerpoint/2010/main" val="1443061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Binaural Cues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Male profile">
            <a:extLst>
              <a:ext uri="{FF2B5EF4-FFF2-40B4-BE49-F238E27FC236}">
                <a16:creationId xmlns:a16="http://schemas.microsoft.com/office/drawing/2014/main" id="{2ABCE9A8-03E2-4B89-9EA5-CAEBDDB707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71105" y="1477478"/>
            <a:ext cx="1904246" cy="1904246"/>
          </a:xfrm>
          <a:prstGeom prst="rect">
            <a:avLst/>
          </a:prstGeom>
        </p:spPr>
      </p:pic>
      <p:pic>
        <p:nvPicPr>
          <p:cNvPr id="11" name="Graphic 10" descr="Volume">
            <a:extLst>
              <a:ext uri="{FF2B5EF4-FFF2-40B4-BE49-F238E27FC236}">
                <a16:creationId xmlns:a16="http://schemas.microsoft.com/office/drawing/2014/main" id="{AD927BF3-F552-4B82-B472-4B68160FEAC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2561889">
            <a:off x="7712977" y="3446734"/>
            <a:ext cx="1341636" cy="1341636"/>
          </a:xfrm>
          <a:prstGeom prst="rect">
            <a:avLst/>
          </a:prstGeom>
        </p:spPr>
      </p:pic>
      <p:sp>
        <p:nvSpPr>
          <p:cNvPr id="14" name="TextBox 13">
            <a:extLst>
              <a:ext uri="{FF2B5EF4-FFF2-40B4-BE49-F238E27FC236}">
                <a16:creationId xmlns:a16="http://schemas.microsoft.com/office/drawing/2014/main" id="{B127121E-1E6D-4DE4-9468-1A6F5D06E7D6}"/>
              </a:ext>
            </a:extLst>
          </p:cNvPr>
          <p:cNvSpPr txBox="1"/>
          <p:nvPr/>
        </p:nvSpPr>
        <p:spPr>
          <a:xfrm>
            <a:off x="2431228" y="3888691"/>
            <a:ext cx="2556451" cy="954107"/>
          </a:xfrm>
          <a:prstGeom prst="rect">
            <a:avLst/>
          </a:prstGeom>
          <a:noFill/>
        </p:spPr>
        <p:txBody>
          <a:bodyPr wrap="square" rtlCol="0">
            <a:spAutoFit/>
          </a:bodyPr>
          <a:lstStyle/>
          <a:p>
            <a:pPr algn="ctr"/>
            <a:r>
              <a:rPr lang="en-US" sz="2800" dirty="0">
                <a:solidFill>
                  <a:schemeClr val="accent4"/>
                </a:solidFill>
              </a:rPr>
              <a:t>Interaural Level Difference</a:t>
            </a:r>
          </a:p>
        </p:txBody>
      </p:sp>
      <p:sp>
        <p:nvSpPr>
          <p:cNvPr id="16" name="Arrow: Up 15">
            <a:extLst>
              <a:ext uri="{FF2B5EF4-FFF2-40B4-BE49-F238E27FC236}">
                <a16:creationId xmlns:a16="http://schemas.microsoft.com/office/drawing/2014/main" id="{505F1F53-E08C-4DD9-9BFD-7EF661FD3FCF}"/>
              </a:ext>
            </a:extLst>
          </p:cNvPr>
          <p:cNvSpPr/>
          <p:nvPr/>
        </p:nvSpPr>
        <p:spPr>
          <a:xfrm flipV="1">
            <a:off x="4521752" y="1971662"/>
            <a:ext cx="749353" cy="1083276"/>
          </a:xfrm>
          <a:prstGeom prst="up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Up 16">
            <a:extLst>
              <a:ext uri="{FF2B5EF4-FFF2-40B4-BE49-F238E27FC236}">
                <a16:creationId xmlns:a16="http://schemas.microsoft.com/office/drawing/2014/main" id="{3125EC74-5D2C-4B0E-8A30-A8F085911257}"/>
              </a:ext>
            </a:extLst>
          </p:cNvPr>
          <p:cNvSpPr/>
          <p:nvPr/>
        </p:nvSpPr>
        <p:spPr>
          <a:xfrm rot="10800000" flipV="1">
            <a:off x="7095543" y="1965200"/>
            <a:ext cx="749353" cy="1083276"/>
          </a:xfrm>
          <a:prstGeom prst="up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3047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Binaural Cues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 name="Graphic 9" descr="Male profile">
            <a:extLst>
              <a:ext uri="{FF2B5EF4-FFF2-40B4-BE49-F238E27FC236}">
                <a16:creationId xmlns:a16="http://schemas.microsoft.com/office/drawing/2014/main" id="{9048BD61-93C7-4882-BF9F-7177896E4D3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59451" y="1453476"/>
            <a:ext cx="1873097" cy="1873097"/>
          </a:xfrm>
          <a:prstGeom prst="rect">
            <a:avLst/>
          </a:prstGeom>
        </p:spPr>
      </p:pic>
      <p:sp>
        <p:nvSpPr>
          <p:cNvPr id="14" name="Arrow: Up 13">
            <a:extLst>
              <a:ext uri="{FF2B5EF4-FFF2-40B4-BE49-F238E27FC236}">
                <a16:creationId xmlns:a16="http://schemas.microsoft.com/office/drawing/2014/main" id="{4EECBB46-4B13-49B2-B20A-A3073C3E6448}"/>
              </a:ext>
            </a:extLst>
          </p:cNvPr>
          <p:cNvSpPr/>
          <p:nvPr/>
        </p:nvSpPr>
        <p:spPr>
          <a:xfrm>
            <a:off x="3491750" y="1881662"/>
            <a:ext cx="632012" cy="950686"/>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Graphic 14" descr="Volume">
            <a:extLst>
              <a:ext uri="{FF2B5EF4-FFF2-40B4-BE49-F238E27FC236}">
                <a16:creationId xmlns:a16="http://schemas.microsoft.com/office/drawing/2014/main" id="{7D55CD1F-A2B1-4AE9-A719-98BAC67D200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2561889">
            <a:off x="7403051" y="3824233"/>
            <a:ext cx="1173205" cy="1173205"/>
          </a:xfrm>
          <a:prstGeom prst="rect">
            <a:avLst/>
          </a:prstGeom>
        </p:spPr>
      </p:pic>
      <p:sp>
        <p:nvSpPr>
          <p:cNvPr id="16" name="TextBox 15">
            <a:extLst>
              <a:ext uri="{FF2B5EF4-FFF2-40B4-BE49-F238E27FC236}">
                <a16:creationId xmlns:a16="http://schemas.microsoft.com/office/drawing/2014/main" id="{91617525-EAAB-42DB-BF67-DEDFA5C69356}"/>
              </a:ext>
            </a:extLst>
          </p:cNvPr>
          <p:cNvSpPr txBox="1"/>
          <p:nvPr/>
        </p:nvSpPr>
        <p:spPr>
          <a:xfrm>
            <a:off x="3227294" y="3835609"/>
            <a:ext cx="2769501" cy="954107"/>
          </a:xfrm>
          <a:prstGeom prst="rect">
            <a:avLst/>
          </a:prstGeom>
          <a:noFill/>
        </p:spPr>
        <p:txBody>
          <a:bodyPr wrap="square" rtlCol="0">
            <a:spAutoFit/>
          </a:bodyPr>
          <a:lstStyle/>
          <a:p>
            <a:pPr algn="ctr"/>
            <a:r>
              <a:rPr lang="en-US" sz="2800" dirty="0">
                <a:solidFill>
                  <a:srgbClr val="7030A0"/>
                </a:solidFill>
              </a:rPr>
              <a:t>Interaural Timing Difference</a:t>
            </a:r>
          </a:p>
        </p:txBody>
      </p:sp>
      <p:pic>
        <p:nvPicPr>
          <p:cNvPr id="18" name="Graphic 17" descr="Clock">
            <a:extLst>
              <a:ext uri="{FF2B5EF4-FFF2-40B4-BE49-F238E27FC236}">
                <a16:creationId xmlns:a16="http://schemas.microsoft.com/office/drawing/2014/main" id="{7595C7B9-B318-4FC7-9D64-BEE681980A6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23765" y="1749403"/>
            <a:ext cx="1215204" cy="1215204"/>
          </a:xfrm>
          <a:prstGeom prst="rect">
            <a:avLst/>
          </a:prstGeom>
        </p:spPr>
      </p:pic>
      <p:pic>
        <p:nvPicPr>
          <p:cNvPr id="27" name="Graphic 26" descr="Clock">
            <a:extLst>
              <a:ext uri="{FF2B5EF4-FFF2-40B4-BE49-F238E27FC236}">
                <a16:creationId xmlns:a16="http://schemas.microsoft.com/office/drawing/2014/main" id="{BCF6F0DB-BAA7-41F4-80C6-D4C9E5F950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53033" y="1767328"/>
            <a:ext cx="1215204" cy="1215204"/>
          </a:xfrm>
          <a:prstGeom prst="rect">
            <a:avLst/>
          </a:prstGeom>
        </p:spPr>
      </p:pic>
      <p:sp>
        <p:nvSpPr>
          <p:cNvPr id="28" name="Arrow: Up 27">
            <a:extLst>
              <a:ext uri="{FF2B5EF4-FFF2-40B4-BE49-F238E27FC236}">
                <a16:creationId xmlns:a16="http://schemas.microsoft.com/office/drawing/2014/main" id="{780B8F05-B596-4C15-898F-E6F3CCB1338B}"/>
              </a:ext>
            </a:extLst>
          </p:cNvPr>
          <p:cNvSpPr/>
          <p:nvPr/>
        </p:nvSpPr>
        <p:spPr>
          <a:xfrm rot="10800000">
            <a:off x="8068234" y="1914681"/>
            <a:ext cx="632012" cy="950686"/>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7746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Sound Localization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0B3B4F-D0A4-4BEA-B746-E605AAB8D24F}"/>
              </a:ext>
            </a:extLst>
          </p:cNvPr>
          <p:cNvSpPr txBox="1"/>
          <p:nvPr/>
        </p:nvSpPr>
        <p:spPr>
          <a:xfrm>
            <a:off x="2189180" y="1519974"/>
            <a:ext cx="2350546" cy="461665"/>
          </a:xfrm>
          <a:prstGeom prst="rect">
            <a:avLst/>
          </a:prstGeom>
          <a:noFill/>
        </p:spPr>
        <p:txBody>
          <a:bodyPr wrap="square" rtlCol="0">
            <a:spAutoFit/>
          </a:bodyPr>
          <a:lstStyle/>
          <a:p>
            <a:pPr algn="ctr"/>
            <a:r>
              <a:rPr lang="en-US" sz="2400" dirty="0"/>
              <a:t>Monaural Cues</a:t>
            </a:r>
          </a:p>
        </p:txBody>
      </p:sp>
      <p:sp>
        <p:nvSpPr>
          <p:cNvPr id="11" name="TextBox 10">
            <a:extLst>
              <a:ext uri="{FF2B5EF4-FFF2-40B4-BE49-F238E27FC236}">
                <a16:creationId xmlns:a16="http://schemas.microsoft.com/office/drawing/2014/main" id="{C5B6CDBB-A365-4E27-AF9F-7478B7E6FA86}"/>
              </a:ext>
            </a:extLst>
          </p:cNvPr>
          <p:cNvSpPr txBox="1"/>
          <p:nvPr/>
        </p:nvSpPr>
        <p:spPr>
          <a:xfrm>
            <a:off x="7807865" y="1519974"/>
            <a:ext cx="2350546" cy="461665"/>
          </a:xfrm>
          <a:prstGeom prst="rect">
            <a:avLst/>
          </a:prstGeom>
          <a:noFill/>
        </p:spPr>
        <p:txBody>
          <a:bodyPr wrap="square" rtlCol="0">
            <a:spAutoFit/>
          </a:bodyPr>
          <a:lstStyle/>
          <a:p>
            <a:pPr algn="ctr"/>
            <a:r>
              <a:rPr lang="en-US" sz="2400" dirty="0"/>
              <a:t>Binaural Cues</a:t>
            </a:r>
          </a:p>
        </p:txBody>
      </p:sp>
      <p:sp>
        <p:nvSpPr>
          <p:cNvPr id="12" name="TextBox 11">
            <a:extLst>
              <a:ext uri="{FF2B5EF4-FFF2-40B4-BE49-F238E27FC236}">
                <a16:creationId xmlns:a16="http://schemas.microsoft.com/office/drawing/2014/main" id="{38292F1B-B723-496F-A914-F405D5A0BD26}"/>
              </a:ext>
            </a:extLst>
          </p:cNvPr>
          <p:cNvSpPr txBox="1"/>
          <p:nvPr/>
        </p:nvSpPr>
        <p:spPr>
          <a:xfrm>
            <a:off x="4920727" y="3581384"/>
            <a:ext cx="2350546" cy="461665"/>
          </a:xfrm>
          <a:prstGeom prst="rect">
            <a:avLst/>
          </a:prstGeom>
          <a:noFill/>
        </p:spPr>
        <p:txBody>
          <a:bodyPr wrap="square" rtlCol="0">
            <a:spAutoFit/>
          </a:bodyPr>
          <a:lstStyle/>
          <a:p>
            <a:pPr algn="ctr"/>
            <a:r>
              <a:rPr lang="en-US" sz="2400" dirty="0"/>
              <a:t>Binaural Cues</a:t>
            </a:r>
          </a:p>
        </p:txBody>
      </p:sp>
      <p:pic>
        <p:nvPicPr>
          <p:cNvPr id="13" name="Graphic 12" descr="Volume">
            <a:extLst>
              <a:ext uri="{FF2B5EF4-FFF2-40B4-BE49-F238E27FC236}">
                <a16:creationId xmlns:a16="http://schemas.microsoft.com/office/drawing/2014/main" id="{26554E03-F9C2-4428-B3E2-DD5195817A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49105" y="2452387"/>
            <a:ext cx="461665" cy="461665"/>
          </a:xfrm>
          <a:prstGeom prst="rect">
            <a:avLst/>
          </a:prstGeom>
        </p:spPr>
      </p:pic>
      <p:pic>
        <p:nvPicPr>
          <p:cNvPr id="15" name="Graphic 14" descr="Volume">
            <a:extLst>
              <a:ext uri="{FF2B5EF4-FFF2-40B4-BE49-F238E27FC236}">
                <a16:creationId xmlns:a16="http://schemas.microsoft.com/office/drawing/2014/main" id="{83E83928-9906-47AF-AFB5-85BDA226581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133620" y="1902039"/>
            <a:ext cx="461665" cy="461665"/>
          </a:xfrm>
          <a:prstGeom prst="rect">
            <a:avLst/>
          </a:prstGeom>
        </p:spPr>
      </p:pic>
      <p:pic>
        <p:nvPicPr>
          <p:cNvPr id="16" name="Graphic 15" descr="Volume">
            <a:extLst>
              <a:ext uri="{FF2B5EF4-FFF2-40B4-BE49-F238E27FC236}">
                <a16:creationId xmlns:a16="http://schemas.microsoft.com/office/drawing/2014/main" id="{793FF211-FB86-44D8-BACE-36E7A0977DE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718135" y="2434811"/>
            <a:ext cx="461665" cy="461665"/>
          </a:xfrm>
          <a:prstGeom prst="rect">
            <a:avLst/>
          </a:prstGeom>
        </p:spPr>
      </p:pic>
      <p:pic>
        <p:nvPicPr>
          <p:cNvPr id="17" name="Graphic 16" descr="Volume">
            <a:extLst>
              <a:ext uri="{FF2B5EF4-FFF2-40B4-BE49-F238E27FC236}">
                <a16:creationId xmlns:a16="http://schemas.microsoft.com/office/drawing/2014/main" id="{73A11ED6-32F6-4308-B604-D792682E61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6200000">
            <a:off x="3133619" y="2928686"/>
            <a:ext cx="461665" cy="461665"/>
          </a:xfrm>
          <a:prstGeom prst="rect">
            <a:avLst/>
          </a:prstGeom>
        </p:spPr>
      </p:pic>
      <p:pic>
        <p:nvPicPr>
          <p:cNvPr id="5" name="Graphic 4" descr="Man">
            <a:extLst>
              <a:ext uri="{FF2B5EF4-FFF2-40B4-BE49-F238E27FC236}">
                <a16:creationId xmlns:a16="http://schemas.microsoft.com/office/drawing/2014/main" id="{EA55187E-088C-441F-9FBF-75651AD2B8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33619" y="2408069"/>
            <a:ext cx="461666" cy="461666"/>
          </a:xfrm>
          <a:prstGeom prst="rect">
            <a:avLst/>
          </a:prstGeom>
        </p:spPr>
      </p:pic>
      <p:pic>
        <p:nvPicPr>
          <p:cNvPr id="7" name="Graphic 6" descr="Male profile">
            <a:extLst>
              <a:ext uri="{FF2B5EF4-FFF2-40B4-BE49-F238E27FC236}">
                <a16:creationId xmlns:a16="http://schemas.microsoft.com/office/drawing/2014/main" id="{17A4FF9A-39F6-41DE-82D0-28CE627D02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96717" y="1977611"/>
            <a:ext cx="914400" cy="914400"/>
          </a:xfrm>
          <a:prstGeom prst="rect">
            <a:avLst/>
          </a:prstGeom>
        </p:spPr>
      </p:pic>
      <p:pic>
        <p:nvPicPr>
          <p:cNvPr id="20" name="Graphic 19" descr="Volume">
            <a:extLst>
              <a:ext uri="{FF2B5EF4-FFF2-40B4-BE49-F238E27FC236}">
                <a16:creationId xmlns:a16="http://schemas.microsoft.com/office/drawing/2014/main" id="{80C4777F-C1D4-4730-B410-B5198B125BB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2561889">
            <a:off x="9491835" y="2549501"/>
            <a:ext cx="633845" cy="633845"/>
          </a:xfrm>
          <a:prstGeom prst="rect">
            <a:avLst/>
          </a:prstGeom>
        </p:spPr>
      </p:pic>
      <p:sp>
        <p:nvSpPr>
          <p:cNvPr id="21" name="TextBox 20">
            <a:extLst>
              <a:ext uri="{FF2B5EF4-FFF2-40B4-BE49-F238E27FC236}">
                <a16:creationId xmlns:a16="http://schemas.microsoft.com/office/drawing/2014/main" id="{9ECBCE98-3E89-4D49-A21C-5AE46238B523}"/>
              </a:ext>
            </a:extLst>
          </p:cNvPr>
          <p:cNvSpPr txBox="1"/>
          <p:nvPr/>
        </p:nvSpPr>
        <p:spPr>
          <a:xfrm>
            <a:off x="7271273" y="2774816"/>
            <a:ext cx="1718251" cy="523220"/>
          </a:xfrm>
          <a:prstGeom prst="rect">
            <a:avLst/>
          </a:prstGeom>
          <a:noFill/>
        </p:spPr>
        <p:txBody>
          <a:bodyPr wrap="square" rtlCol="0">
            <a:spAutoFit/>
          </a:bodyPr>
          <a:lstStyle/>
          <a:p>
            <a:pPr algn="ctr"/>
            <a:r>
              <a:rPr lang="en-US" sz="1400" dirty="0">
                <a:solidFill>
                  <a:schemeClr val="accent4"/>
                </a:solidFill>
              </a:rPr>
              <a:t>Interaural Level Difference</a:t>
            </a:r>
          </a:p>
        </p:txBody>
      </p:sp>
      <p:sp>
        <p:nvSpPr>
          <p:cNvPr id="22" name="Arrow: Up 21">
            <a:extLst>
              <a:ext uri="{FF2B5EF4-FFF2-40B4-BE49-F238E27FC236}">
                <a16:creationId xmlns:a16="http://schemas.microsoft.com/office/drawing/2014/main" id="{39316204-DE71-476D-AB84-A2E7B07784DB}"/>
              </a:ext>
            </a:extLst>
          </p:cNvPr>
          <p:cNvSpPr/>
          <p:nvPr/>
        </p:nvSpPr>
        <p:spPr>
          <a:xfrm>
            <a:off x="9406449" y="2153923"/>
            <a:ext cx="236446" cy="333182"/>
          </a:xfrm>
          <a:prstGeom prst="up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Up 22">
            <a:extLst>
              <a:ext uri="{FF2B5EF4-FFF2-40B4-BE49-F238E27FC236}">
                <a16:creationId xmlns:a16="http://schemas.microsoft.com/office/drawing/2014/main" id="{9F9FBDE2-1F33-4C51-9831-FA66BD39DF8C}"/>
              </a:ext>
            </a:extLst>
          </p:cNvPr>
          <p:cNvSpPr/>
          <p:nvPr/>
        </p:nvSpPr>
        <p:spPr>
          <a:xfrm flipV="1">
            <a:off x="8441293" y="2153923"/>
            <a:ext cx="236446" cy="333182"/>
          </a:xfrm>
          <a:prstGeom prst="up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Graphic 23" descr="Male profile">
            <a:extLst>
              <a:ext uri="{FF2B5EF4-FFF2-40B4-BE49-F238E27FC236}">
                <a16:creationId xmlns:a16="http://schemas.microsoft.com/office/drawing/2014/main" id="{DA05A6CA-87BB-48AC-B5BE-CBD5BF9C89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638800" y="4013215"/>
            <a:ext cx="914400" cy="914400"/>
          </a:xfrm>
          <a:prstGeom prst="rect">
            <a:avLst/>
          </a:prstGeom>
        </p:spPr>
      </p:pic>
      <p:sp>
        <p:nvSpPr>
          <p:cNvPr id="25" name="Arrow: Up 24">
            <a:extLst>
              <a:ext uri="{FF2B5EF4-FFF2-40B4-BE49-F238E27FC236}">
                <a16:creationId xmlns:a16="http://schemas.microsoft.com/office/drawing/2014/main" id="{C7F3CAEF-51DC-4430-AFC3-0936D28894D4}"/>
              </a:ext>
            </a:extLst>
          </p:cNvPr>
          <p:cNvSpPr/>
          <p:nvPr/>
        </p:nvSpPr>
        <p:spPr>
          <a:xfrm flipV="1">
            <a:off x="7089287" y="4318741"/>
            <a:ext cx="236446" cy="333182"/>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row: Up 26">
            <a:extLst>
              <a:ext uri="{FF2B5EF4-FFF2-40B4-BE49-F238E27FC236}">
                <a16:creationId xmlns:a16="http://schemas.microsoft.com/office/drawing/2014/main" id="{1773494D-3F3C-4818-B9A4-F89B8233BB0E}"/>
              </a:ext>
            </a:extLst>
          </p:cNvPr>
          <p:cNvSpPr/>
          <p:nvPr/>
        </p:nvSpPr>
        <p:spPr>
          <a:xfrm>
            <a:off x="4859990" y="4307377"/>
            <a:ext cx="236446" cy="333182"/>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Volume">
            <a:extLst>
              <a:ext uri="{FF2B5EF4-FFF2-40B4-BE49-F238E27FC236}">
                <a16:creationId xmlns:a16="http://schemas.microsoft.com/office/drawing/2014/main" id="{3627A4D9-6237-4B00-9E27-8750DB7E377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2561889">
            <a:off x="6667888" y="4830434"/>
            <a:ext cx="633845" cy="633845"/>
          </a:xfrm>
          <a:prstGeom prst="rect">
            <a:avLst/>
          </a:prstGeom>
        </p:spPr>
      </p:pic>
      <p:sp>
        <p:nvSpPr>
          <p:cNvPr id="29" name="TextBox 28">
            <a:extLst>
              <a:ext uri="{FF2B5EF4-FFF2-40B4-BE49-F238E27FC236}">
                <a16:creationId xmlns:a16="http://schemas.microsoft.com/office/drawing/2014/main" id="{F11068F9-00D5-437D-B20E-AF97E0868EAF}"/>
              </a:ext>
            </a:extLst>
          </p:cNvPr>
          <p:cNvSpPr txBox="1"/>
          <p:nvPr/>
        </p:nvSpPr>
        <p:spPr>
          <a:xfrm>
            <a:off x="4599297" y="4937102"/>
            <a:ext cx="1718251" cy="523220"/>
          </a:xfrm>
          <a:prstGeom prst="rect">
            <a:avLst/>
          </a:prstGeom>
          <a:noFill/>
        </p:spPr>
        <p:txBody>
          <a:bodyPr wrap="square" rtlCol="0">
            <a:spAutoFit/>
          </a:bodyPr>
          <a:lstStyle/>
          <a:p>
            <a:pPr algn="ctr"/>
            <a:r>
              <a:rPr lang="en-US" sz="1400" dirty="0">
                <a:solidFill>
                  <a:srgbClr val="7030A0"/>
                </a:solidFill>
              </a:rPr>
              <a:t>Interaural Timing Difference</a:t>
            </a:r>
          </a:p>
        </p:txBody>
      </p:sp>
      <p:pic>
        <p:nvPicPr>
          <p:cNvPr id="19" name="Graphic 18" descr="Clock">
            <a:extLst>
              <a:ext uri="{FF2B5EF4-FFF2-40B4-BE49-F238E27FC236}">
                <a16:creationId xmlns:a16="http://schemas.microsoft.com/office/drawing/2014/main" id="{A1CC4936-8758-42F3-899D-EBFB105AA2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553198" y="4201458"/>
            <a:ext cx="536089" cy="536089"/>
          </a:xfrm>
          <a:prstGeom prst="rect">
            <a:avLst/>
          </a:prstGeom>
        </p:spPr>
      </p:pic>
      <p:pic>
        <p:nvPicPr>
          <p:cNvPr id="31" name="Graphic 30" descr="Clock">
            <a:extLst>
              <a:ext uri="{FF2B5EF4-FFF2-40B4-BE49-F238E27FC236}">
                <a16:creationId xmlns:a16="http://schemas.microsoft.com/office/drawing/2014/main" id="{957BE5DF-26CF-44B4-B70C-70FB095546B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02711" y="4184733"/>
            <a:ext cx="536089" cy="536089"/>
          </a:xfrm>
          <a:prstGeom prst="rect">
            <a:avLst/>
          </a:prstGeom>
        </p:spPr>
      </p:pic>
    </p:spTree>
    <p:extLst>
      <p:ext uri="{BB962C8B-B14F-4D97-AF65-F5344CB8AC3E}">
        <p14:creationId xmlns:p14="http://schemas.microsoft.com/office/powerpoint/2010/main" val="2414962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26">
            <a:extLst>
              <a:ext uri="{FF2B5EF4-FFF2-40B4-BE49-F238E27FC236}">
                <a16:creationId xmlns:a16="http://schemas.microsoft.com/office/drawing/2014/main" id="{0BE9E38B-F603-4102-9D35-7187F7CE25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0953" y="3918292"/>
            <a:ext cx="1775940" cy="1419734"/>
          </a:xfrm>
          <a:prstGeom prst="rect">
            <a:avLst/>
          </a:prstGeom>
        </p:spPr>
      </p:pic>
      <p:pic>
        <p:nvPicPr>
          <p:cNvPr id="6" name="Graphic 5" descr="Close">
            <a:extLst>
              <a:ext uri="{FF2B5EF4-FFF2-40B4-BE49-F238E27FC236}">
                <a16:creationId xmlns:a16="http://schemas.microsoft.com/office/drawing/2014/main" id="{68192416-34D6-43BB-B3F0-111865339D3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68615" y="2082659"/>
            <a:ext cx="914400" cy="914400"/>
          </a:xfrm>
          <a:prstGeom prst="rect">
            <a:avLst/>
          </a:prstGeom>
        </p:spPr>
      </p:pic>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Deafness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FBE8D4D-ED3A-4FF8-ADB2-2D2BB0755688}"/>
              </a:ext>
            </a:extLst>
          </p:cNvPr>
          <p:cNvSpPr txBox="1"/>
          <p:nvPr/>
        </p:nvSpPr>
        <p:spPr>
          <a:xfrm>
            <a:off x="2081602" y="1519974"/>
            <a:ext cx="2888429" cy="461665"/>
          </a:xfrm>
          <a:prstGeom prst="rect">
            <a:avLst/>
          </a:prstGeom>
          <a:noFill/>
        </p:spPr>
        <p:txBody>
          <a:bodyPr wrap="square" rtlCol="0">
            <a:spAutoFit/>
          </a:bodyPr>
          <a:lstStyle/>
          <a:p>
            <a:pPr algn="ctr"/>
            <a:r>
              <a:rPr lang="en-US" sz="2400" dirty="0"/>
              <a:t>Congenital Deafness</a:t>
            </a:r>
          </a:p>
        </p:txBody>
      </p:sp>
      <p:sp>
        <p:nvSpPr>
          <p:cNvPr id="10" name="TextBox 9">
            <a:extLst>
              <a:ext uri="{FF2B5EF4-FFF2-40B4-BE49-F238E27FC236}">
                <a16:creationId xmlns:a16="http://schemas.microsoft.com/office/drawing/2014/main" id="{FE37BC89-AF08-4F18-A569-9A8A6D0200F2}"/>
              </a:ext>
            </a:extLst>
          </p:cNvPr>
          <p:cNvSpPr txBox="1"/>
          <p:nvPr/>
        </p:nvSpPr>
        <p:spPr>
          <a:xfrm>
            <a:off x="6874137" y="1519974"/>
            <a:ext cx="3236262" cy="461665"/>
          </a:xfrm>
          <a:prstGeom prst="rect">
            <a:avLst/>
          </a:prstGeom>
          <a:noFill/>
        </p:spPr>
        <p:txBody>
          <a:bodyPr wrap="square" rtlCol="0">
            <a:spAutoFit/>
          </a:bodyPr>
          <a:lstStyle/>
          <a:p>
            <a:pPr algn="ctr"/>
            <a:r>
              <a:rPr lang="en-US" sz="2400" dirty="0"/>
              <a:t>Conductive Hearing Loss</a:t>
            </a:r>
          </a:p>
        </p:txBody>
      </p:sp>
      <p:sp>
        <p:nvSpPr>
          <p:cNvPr id="11" name="TextBox 10">
            <a:extLst>
              <a:ext uri="{FF2B5EF4-FFF2-40B4-BE49-F238E27FC236}">
                <a16:creationId xmlns:a16="http://schemas.microsoft.com/office/drawing/2014/main" id="{0121E3CF-C2B6-46A6-9AA8-09D48C7F4021}"/>
              </a:ext>
            </a:extLst>
          </p:cNvPr>
          <p:cNvSpPr txBox="1"/>
          <p:nvPr/>
        </p:nvSpPr>
        <p:spPr>
          <a:xfrm>
            <a:off x="4290059" y="3429000"/>
            <a:ext cx="3611882" cy="461665"/>
          </a:xfrm>
          <a:prstGeom prst="rect">
            <a:avLst/>
          </a:prstGeom>
          <a:noFill/>
        </p:spPr>
        <p:txBody>
          <a:bodyPr wrap="square" rtlCol="0">
            <a:spAutoFit/>
          </a:bodyPr>
          <a:lstStyle/>
          <a:p>
            <a:pPr algn="ctr"/>
            <a:r>
              <a:rPr lang="en-US" sz="2400" dirty="0"/>
              <a:t>Sensorineural Hearing Loss</a:t>
            </a:r>
          </a:p>
        </p:txBody>
      </p:sp>
      <p:sp>
        <p:nvSpPr>
          <p:cNvPr id="12" name="TextBox 11">
            <a:extLst>
              <a:ext uri="{FF2B5EF4-FFF2-40B4-BE49-F238E27FC236}">
                <a16:creationId xmlns:a16="http://schemas.microsoft.com/office/drawing/2014/main" id="{61E4D1AF-A315-4E5E-B91D-30A181374968}"/>
              </a:ext>
            </a:extLst>
          </p:cNvPr>
          <p:cNvSpPr txBox="1"/>
          <p:nvPr/>
        </p:nvSpPr>
        <p:spPr>
          <a:xfrm>
            <a:off x="2081601" y="2339804"/>
            <a:ext cx="2888429" cy="400110"/>
          </a:xfrm>
          <a:prstGeom prst="rect">
            <a:avLst/>
          </a:prstGeom>
          <a:noFill/>
        </p:spPr>
        <p:txBody>
          <a:bodyPr wrap="square" rtlCol="0">
            <a:spAutoFit/>
          </a:bodyPr>
          <a:lstStyle/>
          <a:p>
            <a:pPr algn="ctr"/>
            <a:r>
              <a:rPr lang="en-US" sz="2000" dirty="0"/>
              <a:t>HEARING</a:t>
            </a:r>
          </a:p>
        </p:txBody>
      </p:sp>
      <p:pic>
        <p:nvPicPr>
          <p:cNvPr id="14" name="Picture 13">
            <a:extLst>
              <a:ext uri="{FF2B5EF4-FFF2-40B4-BE49-F238E27FC236}">
                <a16:creationId xmlns:a16="http://schemas.microsoft.com/office/drawing/2014/main" id="{C08B48A5-F9B9-4EF6-9F77-40FCD78DF295}"/>
              </a:ext>
            </a:extLst>
          </p:cNvPr>
          <p:cNvPicPr>
            <a:picLocks noChangeAspect="1"/>
          </p:cNvPicPr>
          <p:nvPr/>
        </p:nvPicPr>
        <p:blipFill rotWithShape="1">
          <a:blip r:embed="rId6"/>
          <a:srcRect l="-2413" t="15434" r="2413" b="14932"/>
          <a:stretch/>
        </p:blipFill>
        <p:spPr>
          <a:xfrm>
            <a:off x="7310810" y="1941059"/>
            <a:ext cx="2362916" cy="1597709"/>
          </a:xfrm>
          <a:prstGeom prst="rect">
            <a:avLst/>
          </a:prstGeom>
        </p:spPr>
      </p:pic>
      <p:cxnSp>
        <p:nvCxnSpPr>
          <p:cNvPr id="15" name="Straight Connector 14">
            <a:extLst>
              <a:ext uri="{FF2B5EF4-FFF2-40B4-BE49-F238E27FC236}">
                <a16:creationId xmlns:a16="http://schemas.microsoft.com/office/drawing/2014/main" id="{C68F9DEC-F5C0-4D9C-AE0C-8D0797682A33}"/>
              </a:ext>
            </a:extLst>
          </p:cNvPr>
          <p:cNvCxnSpPr>
            <a:cxnSpLocks/>
          </p:cNvCxnSpPr>
          <p:nvPr/>
        </p:nvCxnSpPr>
        <p:spPr>
          <a:xfrm flipH="1">
            <a:off x="8834521" y="2269590"/>
            <a:ext cx="623163" cy="540538"/>
          </a:xfrm>
          <a:prstGeom prst="line">
            <a:avLst/>
          </a:prstGeom>
          <a:ln w="76200" cap="rnd">
            <a:solidFill>
              <a:srgbClr val="7030A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27C589F-1EA7-4B1D-874E-7C15E1F62F32}"/>
              </a:ext>
            </a:extLst>
          </p:cNvPr>
          <p:cNvCxnSpPr>
            <a:cxnSpLocks/>
          </p:cNvCxnSpPr>
          <p:nvPr/>
        </p:nvCxnSpPr>
        <p:spPr>
          <a:xfrm flipH="1" flipV="1">
            <a:off x="8713694" y="2890037"/>
            <a:ext cx="355997" cy="460090"/>
          </a:xfrm>
          <a:prstGeom prst="line">
            <a:avLst/>
          </a:prstGeom>
          <a:ln w="76200" cap="rnd">
            <a:solidFill>
              <a:srgbClr val="7030A0"/>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3AF42C5-3971-4EC9-8DFD-3695A986CC1E}"/>
              </a:ext>
            </a:extLst>
          </p:cNvPr>
          <p:cNvSpPr txBox="1"/>
          <p:nvPr/>
        </p:nvSpPr>
        <p:spPr>
          <a:xfrm>
            <a:off x="9457684" y="1999463"/>
            <a:ext cx="1116194" cy="369332"/>
          </a:xfrm>
          <a:prstGeom prst="rect">
            <a:avLst/>
          </a:prstGeom>
          <a:noFill/>
        </p:spPr>
        <p:txBody>
          <a:bodyPr wrap="square" rtlCol="0">
            <a:spAutoFit/>
          </a:bodyPr>
          <a:lstStyle/>
          <a:p>
            <a:r>
              <a:rPr lang="en-US" dirty="0">
                <a:solidFill>
                  <a:srgbClr val="7030A0"/>
                </a:solidFill>
              </a:rPr>
              <a:t>Ossicles</a:t>
            </a:r>
          </a:p>
        </p:txBody>
      </p:sp>
      <p:sp>
        <p:nvSpPr>
          <p:cNvPr id="20" name="TextBox 19">
            <a:extLst>
              <a:ext uri="{FF2B5EF4-FFF2-40B4-BE49-F238E27FC236}">
                <a16:creationId xmlns:a16="http://schemas.microsoft.com/office/drawing/2014/main" id="{52791F2B-B9AE-4CA3-9C86-72FDD09B7B9B}"/>
              </a:ext>
            </a:extLst>
          </p:cNvPr>
          <p:cNvSpPr txBox="1"/>
          <p:nvPr/>
        </p:nvSpPr>
        <p:spPr>
          <a:xfrm>
            <a:off x="9007608" y="3371926"/>
            <a:ext cx="1116194" cy="369332"/>
          </a:xfrm>
          <a:prstGeom prst="rect">
            <a:avLst/>
          </a:prstGeom>
          <a:noFill/>
        </p:spPr>
        <p:txBody>
          <a:bodyPr wrap="square" rtlCol="0">
            <a:spAutoFit/>
          </a:bodyPr>
          <a:lstStyle/>
          <a:p>
            <a:r>
              <a:rPr lang="en-US" dirty="0">
                <a:solidFill>
                  <a:srgbClr val="7030A0"/>
                </a:solidFill>
              </a:rPr>
              <a:t>Eardrum</a:t>
            </a:r>
          </a:p>
        </p:txBody>
      </p:sp>
      <p:pic>
        <p:nvPicPr>
          <p:cNvPr id="19" name="Graphic 18" descr="Brain">
            <a:extLst>
              <a:ext uri="{FF2B5EF4-FFF2-40B4-BE49-F238E27FC236}">
                <a16:creationId xmlns:a16="http://schemas.microsoft.com/office/drawing/2014/main" id="{DD7B2B00-E16F-473C-BEC4-E0DA23C4BA1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43841" y="4018543"/>
            <a:ext cx="914400" cy="914400"/>
          </a:xfrm>
          <a:prstGeom prst="rect">
            <a:avLst/>
          </a:prstGeom>
        </p:spPr>
      </p:pic>
      <p:cxnSp>
        <p:nvCxnSpPr>
          <p:cNvPr id="24" name="Straight Connector 23">
            <a:extLst>
              <a:ext uri="{FF2B5EF4-FFF2-40B4-BE49-F238E27FC236}">
                <a16:creationId xmlns:a16="http://schemas.microsoft.com/office/drawing/2014/main" id="{9A497122-8CCF-41AC-8965-29C662DFD16F}"/>
              </a:ext>
            </a:extLst>
          </p:cNvPr>
          <p:cNvCxnSpPr>
            <a:cxnSpLocks/>
          </p:cNvCxnSpPr>
          <p:nvPr/>
        </p:nvCxnSpPr>
        <p:spPr>
          <a:xfrm>
            <a:off x="5529431" y="4166441"/>
            <a:ext cx="1258644" cy="147977"/>
          </a:xfrm>
          <a:prstGeom prst="line">
            <a:avLst/>
          </a:prstGeom>
          <a:ln w="76200" cap="rnd">
            <a:solidFill>
              <a:srgbClr val="7030A0"/>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969C8C5-2447-490A-8358-C08E35836E27}"/>
              </a:ext>
            </a:extLst>
          </p:cNvPr>
          <p:cNvSpPr txBox="1"/>
          <p:nvPr/>
        </p:nvSpPr>
        <p:spPr>
          <a:xfrm>
            <a:off x="6176682" y="5057539"/>
            <a:ext cx="1961478" cy="369332"/>
          </a:xfrm>
          <a:prstGeom prst="rect">
            <a:avLst/>
          </a:prstGeom>
          <a:noFill/>
        </p:spPr>
        <p:txBody>
          <a:bodyPr wrap="square" rtlCol="0">
            <a:spAutoFit/>
          </a:bodyPr>
          <a:lstStyle/>
          <a:p>
            <a:r>
              <a:rPr lang="en-US" dirty="0"/>
              <a:t>Cochlear Implant</a:t>
            </a:r>
          </a:p>
        </p:txBody>
      </p:sp>
    </p:spTree>
    <p:extLst>
      <p:ext uri="{BB962C8B-B14F-4D97-AF65-F5344CB8AC3E}">
        <p14:creationId xmlns:p14="http://schemas.microsoft.com/office/powerpoint/2010/main" val="2607975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Congenital Deafness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Graphic 14" descr="Close">
            <a:extLst>
              <a:ext uri="{FF2B5EF4-FFF2-40B4-BE49-F238E27FC236}">
                <a16:creationId xmlns:a16="http://schemas.microsoft.com/office/drawing/2014/main" id="{1CF0CF5C-CC1A-4B74-B116-D569D940E1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57565" y="1571292"/>
            <a:ext cx="2439300" cy="2439300"/>
          </a:xfrm>
          <a:prstGeom prst="rect">
            <a:avLst/>
          </a:prstGeom>
        </p:spPr>
      </p:pic>
      <p:sp>
        <p:nvSpPr>
          <p:cNvPr id="18" name="TextBox 17">
            <a:extLst>
              <a:ext uri="{FF2B5EF4-FFF2-40B4-BE49-F238E27FC236}">
                <a16:creationId xmlns:a16="http://schemas.microsoft.com/office/drawing/2014/main" id="{81D7800C-6613-40D6-AB3E-25D5768A51AD}"/>
              </a:ext>
            </a:extLst>
          </p:cNvPr>
          <p:cNvSpPr txBox="1"/>
          <p:nvPr/>
        </p:nvSpPr>
        <p:spPr>
          <a:xfrm>
            <a:off x="4651785" y="2436999"/>
            <a:ext cx="2888429" cy="707886"/>
          </a:xfrm>
          <a:prstGeom prst="rect">
            <a:avLst/>
          </a:prstGeom>
          <a:noFill/>
        </p:spPr>
        <p:txBody>
          <a:bodyPr wrap="square" rtlCol="0">
            <a:spAutoFit/>
          </a:bodyPr>
          <a:lstStyle/>
          <a:p>
            <a:pPr algn="ctr"/>
            <a:r>
              <a:rPr lang="en-US" sz="4000" dirty="0"/>
              <a:t>HEARING</a:t>
            </a:r>
          </a:p>
        </p:txBody>
      </p:sp>
    </p:spTree>
    <p:extLst>
      <p:ext uri="{BB962C8B-B14F-4D97-AF65-F5344CB8AC3E}">
        <p14:creationId xmlns:p14="http://schemas.microsoft.com/office/powerpoint/2010/main" val="2699779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Conductive Hearing Loss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59FB183D-5C96-4802-AA94-081D5F2E25EC}"/>
              </a:ext>
            </a:extLst>
          </p:cNvPr>
          <p:cNvPicPr>
            <a:picLocks noChangeAspect="1"/>
          </p:cNvPicPr>
          <p:nvPr/>
        </p:nvPicPr>
        <p:blipFill rotWithShape="1">
          <a:blip r:embed="rId3"/>
          <a:srcRect l="-2413" t="15434" r="2413" b="14932"/>
          <a:stretch/>
        </p:blipFill>
        <p:spPr>
          <a:xfrm>
            <a:off x="3975442" y="1360142"/>
            <a:ext cx="4241115" cy="2867672"/>
          </a:xfrm>
          <a:prstGeom prst="rect">
            <a:avLst/>
          </a:prstGeom>
        </p:spPr>
      </p:pic>
      <p:cxnSp>
        <p:nvCxnSpPr>
          <p:cNvPr id="18" name="Straight Connector 17">
            <a:extLst>
              <a:ext uri="{FF2B5EF4-FFF2-40B4-BE49-F238E27FC236}">
                <a16:creationId xmlns:a16="http://schemas.microsoft.com/office/drawing/2014/main" id="{37903FCF-3A2D-48DD-A8F4-DD4C64E89DDC}"/>
              </a:ext>
            </a:extLst>
          </p:cNvPr>
          <p:cNvCxnSpPr>
            <a:cxnSpLocks/>
          </p:cNvCxnSpPr>
          <p:nvPr/>
        </p:nvCxnSpPr>
        <p:spPr>
          <a:xfrm flipH="1">
            <a:off x="6553901" y="1893346"/>
            <a:ext cx="1227648" cy="1015987"/>
          </a:xfrm>
          <a:prstGeom prst="line">
            <a:avLst/>
          </a:prstGeom>
          <a:ln w="76200" cap="rnd">
            <a:solidFill>
              <a:srgbClr val="7030A0"/>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C3B8E73-E5F9-4BE3-B955-DFF6E6C2A98C}"/>
              </a:ext>
            </a:extLst>
          </p:cNvPr>
          <p:cNvCxnSpPr>
            <a:cxnSpLocks/>
          </p:cNvCxnSpPr>
          <p:nvPr/>
        </p:nvCxnSpPr>
        <p:spPr>
          <a:xfrm flipH="1" flipV="1">
            <a:off x="6454590" y="3037573"/>
            <a:ext cx="1326959" cy="1286739"/>
          </a:xfrm>
          <a:prstGeom prst="line">
            <a:avLst/>
          </a:prstGeom>
          <a:ln w="76200" cap="rnd">
            <a:solidFill>
              <a:srgbClr val="7030A0"/>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C82EBBCC-A34F-4749-9281-30FEC923105E}"/>
              </a:ext>
            </a:extLst>
          </p:cNvPr>
          <p:cNvSpPr txBox="1"/>
          <p:nvPr/>
        </p:nvSpPr>
        <p:spPr>
          <a:xfrm>
            <a:off x="7930559" y="1457871"/>
            <a:ext cx="1566270" cy="523220"/>
          </a:xfrm>
          <a:prstGeom prst="rect">
            <a:avLst/>
          </a:prstGeom>
          <a:noFill/>
        </p:spPr>
        <p:txBody>
          <a:bodyPr wrap="square" rtlCol="0">
            <a:spAutoFit/>
          </a:bodyPr>
          <a:lstStyle/>
          <a:p>
            <a:r>
              <a:rPr lang="en-US" sz="2800" dirty="0">
                <a:solidFill>
                  <a:srgbClr val="7030A0"/>
                </a:solidFill>
              </a:rPr>
              <a:t>Ossicles</a:t>
            </a:r>
          </a:p>
        </p:txBody>
      </p:sp>
      <p:sp>
        <p:nvSpPr>
          <p:cNvPr id="21" name="TextBox 20">
            <a:extLst>
              <a:ext uri="{FF2B5EF4-FFF2-40B4-BE49-F238E27FC236}">
                <a16:creationId xmlns:a16="http://schemas.microsoft.com/office/drawing/2014/main" id="{2889E5FC-7089-48D2-830F-B08C077720A7}"/>
              </a:ext>
            </a:extLst>
          </p:cNvPr>
          <p:cNvSpPr txBox="1"/>
          <p:nvPr/>
        </p:nvSpPr>
        <p:spPr>
          <a:xfrm>
            <a:off x="7930559" y="4135235"/>
            <a:ext cx="1566270" cy="523220"/>
          </a:xfrm>
          <a:prstGeom prst="rect">
            <a:avLst/>
          </a:prstGeom>
          <a:noFill/>
        </p:spPr>
        <p:txBody>
          <a:bodyPr wrap="square" rtlCol="0">
            <a:spAutoFit/>
          </a:bodyPr>
          <a:lstStyle/>
          <a:p>
            <a:r>
              <a:rPr lang="en-US" sz="2800" dirty="0">
                <a:solidFill>
                  <a:srgbClr val="7030A0"/>
                </a:solidFill>
              </a:rPr>
              <a:t>Eardrum</a:t>
            </a:r>
          </a:p>
        </p:txBody>
      </p:sp>
    </p:spTree>
    <p:extLst>
      <p:ext uri="{BB962C8B-B14F-4D97-AF65-F5344CB8AC3E}">
        <p14:creationId xmlns:p14="http://schemas.microsoft.com/office/powerpoint/2010/main" val="2392955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Structure of the Ear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5727014F-4B20-42BA-BCDC-1C13348666B5}"/>
              </a:ext>
            </a:extLst>
          </p:cNvPr>
          <p:cNvSpPr txBox="1"/>
          <p:nvPr/>
        </p:nvSpPr>
        <p:spPr>
          <a:xfrm>
            <a:off x="1801906" y="1622612"/>
            <a:ext cx="1900518" cy="461665"/>
          </a:xfrm>
          <a:prstGeom prst="rect">
            <a:avLst/>
          </a:prstGeom>
          <a:noFill/>
        </p:spPr>
        <p:txBody>
          <a:bodyPr wrap="square" rtlCol="0">
            <a:spAutoFit/>
          </a:bodyPr>
          <a:lstStyle/>
          <a:p>
            <a:pPr algn="ctr"/>
            <a:r>
              <a:rPr lang="en-US" sz="2400" dirty="0"/>
              <a:t>The Outer Ear</a:t>
            </a:r>
          </a:p>
        </p:txBody>
      </p:sp>
      <p:sp>
        <p:nvSpPr>
          <p:cNvPr id="9" name="TextBox 8">
            <a:extLst>
              <a:ext uri="{FF2B5EF4-FFF2-40B4-BE49-F238E27FC236}">
                <a16:creationId xmlns:a16="http://schemas.microsoft.com/office/drawing/2014/main" id="{4AF7D8CD-741F-4366-9024-D82F7BF024D3}"/>
              </a:ext>
            </a:extLst>
          </p:cNvPr>
          <p:cNvSpPr txBox="1"/>
          <p:nvPr/>
        </p:nvSpPr>
        <p:spPr>
          <a:xfrm>
            <a:off x="8005483" y="1622612"/>
            <a:ext cx="2223246" cy="461665"/>
          </a:xfrm>
          <a:prstGeom prst="rect">
            <a:avLst/>
          </a:prstGeom>
          <a:noFill/>
        </p:spPr>
        <p:txBody>
          <a:bodyPr wrap="square" rtlCol="0">
            <a:spAutoFit/>
          </a:bodyPr>
          <a:lstStyle/>
          <a:p>
            <a:pPr algn="ctr"/>
            <a:r>
              <a:rPr lang="en-US" sz="2400" dirty="0"/>
              <a:t>The Middle Ear</a:t>
            </a:r>
          </a:p>
        </p:txBody>
      </p:sp>
      <p:sp>
        <p:nvSpPr>
          <p:cNvPr id="10" name="TextBox 9">
            <a:extLst>
              <a:ext uri="{FF2B5EF4-FFF2-40B4-BE49-F238E27FC236}">
                <a16:creationId xmlns:a16="http://schemas.microsoft.com/office/drawing/2014/main" id="{77B17F95-5CE6-415B-83AD-6A0BA1FBEC94}"/>
              </a:ext>
            </a:extLst>
          </p:cNvPr>
          <p:cNvSpPr txBox="1"/>
          <p:nvPr/>
        </p:nvSpPr>
        <p:spPr>
          <a:xfrm>
            <a:off x="4984377" y="3401870"/>
            <a:ext cx="2223246" cy="461665"/>
          </a:xfrm>
          <a:prstGeom prst="rect">
            <a:avLst/>
          </a:prstGeom>
          <a:noFill/>
        </p:spPr>
        <p:txBody>
          <a:bodyPr wrap="square" rtlCol="0">
            <a:spAutoFit/>
          </a:bodyPr>
          <a:lstStyle/>
          <a:p>
            <a:pPr algn="ctr"/>
            <a:r>
              <a:rPr lang="en-US" sz="2400" dirty="0"/>
              <a:t>The Inner Ear</a:t>
            </a:r>
          </a:p>
        </p:txBody>
      </p:sp>
      <p:pic>
        <p:nvPicPr>
          <p:cNvPr id="5" name="Picture 4">
            <a:extLst>
              <a:ext uri="{FF2B5EF4-FFF2-40B4-BE49-F238E27FC236}">
                <a16:creationId xmlns:a16="http://schemas.microsoft.com/office/drawing/2014/main" id="{E671F73E-FEF5-484D-9598-A79C43458D6B}"/>
              </a:ext>
            </a:extLst>
          </p:cNvPr>
          <p:cNvPicPr>
            <a:picLocks noChangeAspect="1"/>
          </p:cNvPicPr>
          <p:nvPr/>
        </p:nvPicPr>
        <p:blipFill>
          <a:blip r:embed="rId3"/>
          <a:stretch>
            <a:fillRect/>
          </a:stretch>
        </p:blipFill>
        <p:spPr>
          <a:xfrm>
            <a:off x="1906564" y="2019410"/>
            <a:ext cx="1691202" cy="1642182"/>
          </a:xfrm>
          <a:prstGeom prst="rect">
            <a:avLst/>
          </a:prstGeom>
        </p:spPr>
      </p:pic>
      <p:pic>
        <p:nvPicPr>
          <p:cNvPr id="11" name="Picture 10">
            <a:extLst>
              <a:ext uri="{FF2B5EF4-FFF2-40B4-BE49-F238E27FC236}">
                <a16:creationId xmlns:a16="http://schemas.microsoft.com/office/drawing/2014/main" id="{53EDF154-1860-4697-A43B-36571D813F21}"/>
              </a:ext>
            </a:extLst>
          </p:cNvPr>
          <p:cNvPicPr>
            <a:picLocks noChangeAspect="1"/>
          </p:cNvPicPr>
          <p:nvPr/>
        </p:nvPicPr>
        <p:blipFill>
          <a:blip r:embed="rId3"/>
          <a:stretch>
            <a:fillRect/>
          </a:stretch>
        </p:blipFill>
        <p:spPr>
          <a:xfrm>
            <a:off x="8271505" y="2019410"/>
            <a:ext cx="1691202" cy="1642182"/>
          </a:xfrm>
          <a:prstGeom prst="rect">
            <a:avLst/>
          </a:prstGeom>
        </p:spPr>
      </p:pic>
      <p:pic>
        <p:nvPicPr>
          <p:cNvPr id="12" name="Picture 11">
            <a:extLst>
              <a:ext uri="{FF2B5EF4-FFF2-40B4-BE49-F238E27FC236}">
                <a16:creationId xmlns:a16="http://schemas.microsoft.com/office/drawing/2014/main" id="{EE835B7A-6913-476F-874C-C730853FFE99}"/>
              </a:ext>
            </a:extLst>
          </p:cNvPr>
          <p:cNvPicPr>
            <a:picLocks noChangeAspect="1"/>
          </p:cNvPicPr>
          <p:nvPr/>
        </p:nvPicPr>
        <p:blipFill>
          <a:blip r:embed="rId3"/>
          <a:stretch>
            <a:fillRect/>
          </a:stretch>
        </p:blipFill>
        <p:spPr>
          <a:xfrm>
            <a:off x="5250399" y="3875334"/>
            <a:ext cx="1691202" cy="1642182"/>
          </a:xfrm>
          <a:prstGeom prst="rect">
            <a:avLst/>
          </a:prstGeom>
        </p:spPr>
      </p:pic>
      <p:cxnSp>
        <p:nvCxnSpPr>
          <p:cNvPr id="13" name="Straight Connector 12">
            <a:extLst>
              <a:ext uri="{FF2B5EF4-FFF2-40B4-BE49-F238E27FC236}">
                <a16:creationId xmlns:a16="http://schemas.microsoft.com/office/drawing/2014/main" id="{065B7A82-CC7F-4E64-AD39-A900FFFEFA5B}"/>
              </a:ext>
            </a:extLst>
          </p:cNvPr>
          <p:cNvCxnSpPr>
            <a:cxnSpLocks/>
          </p:cNvCxnSpPr>
          <p:nvPr/>
        </p:nvCxnSpPr>
        <p:spPr>
          <a:xfrm flipH="1">
            <a:off x="2861535" y="2453098"/>
            <a:ext cx="736231" cy="493797"/>
          </a:xfrm>
          <a:prstGeom prst="line">
            <a:avLst/>
          </a:prstGeom>
          <a:ln w="762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97F0B06-0B07-4F04-AB1A-0B3483B44D00}"/>
              </a:ext>
            </a:extLst>
          </p:cNvPr>
          <p:cNvCxnSpPr>
            <a:cxnSpLocks/>
          </p:cNvCxnSpPr>
          <p:nvPr/>
        </p:nvCxnSpPr>
        <p:spPr>
          <a:xfrm flipH="1" flipV="1">
            <a:off x="2597743" y="2946895"/>
            <a:ext cx="263793" cy="583142"/>
          </a:xfrm>
          <a:prstGeom prst="line">
            <a:avLst/>
          </a:prstGeom>
          <a:ln w="762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2C64C55-240F-4D07-9FDA-BE8566126683}"/>
              </a:ext>
            </a:extLst>
          </p:cNvPr>
          <p:cNvCxnSpPr>
            <a:cxnSpLocks/>
          </p:cNvCxnSpPr>
          <p:nvPr/>
        </p:nvCxnSpPr>
        <p:spPr>
          <a:xfrm flipV="1">
            <a:off x="1640542" y="2976048"/>
            <a:ext cx="691179" cy="262418"/>
          </a:xfrm>
          <a:prstGeom prst="line">
            <a:avLst/>
          </a:prstGeom>
          <a:ln w="762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EB62E2-4157-4B6F-9892-8D18DA224191}"/>
              </a:ext>
            </a:extLst>
          </p:cNvPr>
          <p:cNvCxnSpPr>
            <a:cxnSpLocks/>
          </p:cNvCxnSpPr>
          <p:nvPr/>
        </p:nvCxnSpPr>
        <p:spPr>
          <a:xfrm flipH="1" flipV="1">
            <a:off x="9198568" y="2880342"/>
            <a:ext cx="263793" cy="583142"/>
          </a:xfrm>
          <a:prstGeom prst="line">
            <a:avLst/>
          </a:prstGeom>
          <a:ln w="762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565DD98-AE77-4D89-AED4-C0AC54B737FE}"/>
              </a:ext>
            </a:extLst>
          </p:cNvPr>
          <p:cNvCxnSpPr>
            <a:cxnSpLocks/>
          </p:cNvCxnSpPr>
          <p:nvPr/>
        </p:nvCxnSpPr>
        <p:spPr>
          <a:xfrm flipH="1">
            <a:off x="6303982" y="4298662"/>
            <a:ext cx="494851" cy="305612"/>
          </a:xfrm>
          <a:prstGeom prst="line">
            <a:avLst/>
          </a:prstGeom>
          <a:ln w="762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675692F-F7FC-4BCD-8B52-7EEA47F1E843}"/>
              </a:ext>
            </a:extLst>
          </p:cNvPr>
          <p:cNvCxnSpPr>
            <a:cxnSpLocks/>
          </p:cNvCxnSpPr>
          <p:nvPr/>
        </p:nvCxnSpPr>
        <p:spPr>
          <a:xfrm flipH="1" flipV="1">
            <a:off x="6400800" y="4787154"/>
            <a:ext cx="806823" cy="291402"/>
          </a:xfrm>
          <a:prstGeom prst="line">
            <a:avLst/>
          </a:prstGeom>
          <a:ln w="762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A4B8CCF0-86C5-4875-BA6D-A505573822BA}"/>
              </a:ext>
            </a:extLst>
          </p:cNvPr>
          <p:cNvSpPr txBox="1"/>
          <p:nvPr/>
        </p:nvSpPr>
        <p:spPr>
          <a:xfrm>
            <a:off x="3530301" y="2076761"/>
            <a:ext cx="1312433" cy="646331"/>
          </a:xfrm>
          <a:prstGeom prst="rect">
            <a:avLst/>
          </a:prstGeom>
          <a:noFill/>
        </p:spPr>
        <p:txBody>
          <a:bodyPr wrap="square" rtlCol="0">
            <a:spAutoFit/>
          </a:bodyPr>
          <a:lstStyle/>
          <a:p>
            <a:pPr algn="ctr"/>
            <a:r>
              <a:rPr lang="en-US" dirty="0"/>
              <a:t>Tympanic membrane</a:t>
            </a:r>
          </a:p>
        </p:txBody>
      </p:sp>
      <p:sp>
        <p:nvSpPr>
          <p:cNvPr id="29" name="TextBox 28">
            <a:extLst>
              <a:ext uri="{FF2B5EF4-FFF2-40B4-BE49-F238E27FC236}">
                <a16:creationId xmlns:a16="http://schemas.microsoft.com/office/drawing/2014/main" id="{F763A1CD-8989-45F8-9E0C-0866EC86E5F8}"/>
              </a:ext>
            </a:extLst>
          </p:cNvPr>
          <p:cNvSpPr txBox="1"/>
          <p:nvPr/>
        </p:nvSpPr>
        <p:spPr>
          <a:xfrm>
            <a:off x="2168231" y="3628944"/>
            <a:ext cx="1562546" cy="369332"/>
          </a:xfrm>
          <a:prstGeom prst="rect">
            <a:avLst/>
          </a:prstGeom>
          <a:noFill/>
        </p:spPr>
        <p:txBody>
          <a:bodyPr wrap="square" rtlCol="0">
            <a:spAutoFit/>
          </a:bodyPr>
          <a:lstStyle/>
          <a:p>
            <a:pPr algn="ctr"/>
            <a:r>
              <a:rPr lang="en-US" dirty="0"/>
              <a:t>Auditory canal</a:t>
            </a:r>
          </a:p>
        </p:txBody>
      </p:sp>
      <p:sp>
        <p:nvSpPr>
          <p:cNvPr id="30" name="TextBox 29">
            <a:extLst>
              <a:ext uri="{FF2B5EF4-FFF2-40B4-BE49-F238E27FC236}">
                <a16:creationId xmlns:a16="http://schemas.microsoft.com/office/drawing/2014/main" id="{F8D3A962-CB6B-4D06-A77A-3F1E8511AC97}"/>
              </a:ext>
            </a:extLst>
          </p:cNvPr>
          <p:cNvSpPr txBox="1"/>
          <p:nvPr/>
        </p:nvSpPr>
        <p:spPr>
          <a:xfrm>
            <a:off x="557042" y="3135820"/>
            <a:ext cx="1312433" cy="369332"/>
          </a:xfrm>
          <a:prstGeom prst="rect">
            <a:avLst/>
          </a:prstGeom>
          <a:noFill/>
        </p:spPr>
        <p:txBody>
          <a:bodyPr wrap="square" rtlCol="0">
            <a:spAutoFit/>
          </a:bodyPr>
          <a:lstStyle/>
          <a:p>
            <a:pPr algn="ctr"/>
            <a:r>
              <a:rPr lang="en-US" dirty="0"/>
              <a:t>Pinna</a:t>
            </a:r>
          </a:p>
        </p:txBody>
      </p:sp>
      <p:sp>
        <p:nvSpPr>
          <p:cNvPr id="31" name="TextBox 30">
            <a:extLst>
              <a:ext uri="{FF2B5EF4-FFF2-40B4-BE49-F238E27FC236}">
                <a16:creationId xmlns:a16="http://schemas.microsoft.com/office/drawing/2014/main" id="{F73955CE-AD85-496E-A20A-0C336E40A0F9}"/>
              </a:ext>
            </a:extLst>
          </p:cNvPr>
          <p:cNvSpPr txBox="1"/>
          <p:nvPr/>
        </p:nvSpPr>
        <p:spPr>
          <a:xfrm>
            <a:off x="8813785" y="3536685"/>
            <a:ext cx="1312433" cy="369332"/>
          </a:xfrm>
          <a:prstGeom prst="rect">
            <a:avLst/>
          </a:prstGeom>
          <a:noFill/>
        </p:spPr>
        <p:txBody>
          <a:bodyPr wrap="square" rtlCol="0">
            <a:spAutoFit/>
          </a:bodyPr>
          <a:lstStyle/>
          <a:p>
            <a:pPr algn="ctr"/>
            <a:r>
              <a:rPr lang="en-US" dirty="0"/>
              <a:t>Ossicles</a:t>
            </a:r>
          </a:p>
        </p:txBody>
      </p:sp>
      <p:sp>
        <p:nvSpPr>
          <p:cNvPr id="32" name="TextBox 31">
            <a:extLst>
              <a:ext uri="{FF2B5EF4-FFF2-40B4-BE49-F238E27FC236}">
                <a16:creationId xmlns:a16="http://schemas.microsoft.com/office/drawing/2014/main" id="{41C2E926-194A-426F-BB00-6B1CE71D0FFD}"/>
              </a:ext>
            </a:extLst>
          </p:cNvPr>
          <p:cNvSpPr txBox="1"/>
          <p:nvPr/>
        </p:nvSpPr>
        <p:spPr>
          <a:xfrm>
            <a:off x="6682751" y="3756200"/>
            <a:ext cx="1312433" cy="923330"/>
          </a:xfrm>
          <a:prstGeom prst="rect">
            <a:avLst/>
          </a:prstGeom>
          <a:noFill/>
        </p:spPr>
        <p:txBody>
          <a:bodyPr wrap="square" rtlCol="0">
            <a:spAutoFit/>
          </a:bodyPr>
          <a:lstStyle/>
          <a:p>
            <a:pPr algn="ctr"/>
            <a:r>
              <a:rPr lang="en-US" dirty="0"/>
              <a:t>Semi-circular canals</a:t>
            </a:r>
          </a:p>
        </p:txBody>
      </p:sp>
      <p:sp>
        <p:nvSpPr>
          <p:cNvPr id="33" name="TextBox 32">
            <a:extLst>
              <a:ext uri="{FF2B5EF4-FFF2-40B4-BE49-F238E27FC236}">
                <a16:creationId xmlns:a16="http://schemas.microsoft.com/office/drawing/2014/main" id="{A221E6A1-B084-43EB-B15B-6A6E04265DEE}"/>
              </a:ext>
            </a:extLst>
          </p:cNvPr>
          <p:cNvSpPr txBox="1"/>
          <p:nvPr/>
        </p:nvSpPr>
        <p:spPr>
          <a:xfrm>
            <a:off x="7080115" y="4928704"/>
            <a:ext cx="1312433" cy="369332"/>
          </a:xfrm>
          <a:prstGeom prst="rect">
            <a:avLst/>
          </a:prstGeom>
          <a:noFill/>
        </p:spPr>
        <p:txBody>
          <a:bodyPr wrap="square" rtlCol="0">
            <a:spAutoFit/>
          </a:bodyPr>
          <a:lstStyle/>
          <a:p>
            <a:pPr algn="ctr"/>
            <a:r>
              <a:rPr lang="en-US" dirty="0"/>
              <a:t>Cochlea</a:t>
            </a: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Sensorineural Hearing Loss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8" name="Graphic 17" descr="Brain">
            <a:extLst>
              <a:ext uri="{FF2B5EF4-FFF2-40B4-BE49-F238E27FC236}">
                <a16:creationId xmlns:a16="http://schemas.microsoft.com/office/drawing/2014/main" id="{1A693B4D-A554-46BF-8A9C-0317D3EC1E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85853" y="2209035"/>
            <a:ext cx="2159361" cy="2159361"/>
          </a:xfrm>
          <a:prstGeom prst="rect">
            <a:avLst/>
          </a:prstGeom>
        </p:spPr>
      </p:pic>
      <p:pic>
        <p:nvPicPr>
          <p:cNvPr id="10" name="Picture 9">
            <a:extLst>
              <a:ext uri="{FF2B5EF4-FFF2-40B4-BE49-F238E27FC236}">
                <a16:creationId xmlns:a16="http://schemas.microsoft.com/office/drawing/2014/main" id="{25E60688-7D92-4A43-801B-50AD4CE0B86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76124" y="1577324"/>
            <a:ext cx="4228763" cy="3380587"/>
          </a:xfrm>
          <a:prstGeom prst="rect">
            <a:avLst/>
          </a:prstGeom>
        </p:spPr>
      </p:pic>
      <p:cxnSp>
        <p:nvCxnSpPr>
          <p:cNvPr id="19" name="Straight Connector 18">
            <a:extLst>
              <a:ext uri="{FF2B5EF4-FFF2-40B4-BE49-F238E27FC236}">
                <a16:creationId xmlns:a16="http://schemas.microsoft.com/office/drawing/2014/main" id="{D02C5C4F-3903-442A-84FB-B4D6508E567D}"/>
              </a:ext>
            </a:extLst>
          </p:cNvPr>
          <p:cNvCxnSpPr>
            <a:cxnSpLocks/>
          </p:cNvCxnSpPr>
          <p:nvPr/>
        </p:nvCxnSpPr>
        <p:spPr>
          <a:xfrm>
            <a:off x="4986327" y="2512216"/>
            <a:ext cx="2942059" cy="398432"/>
          </a:xfrm>
          <a:prstGeom prst="line">
            <a:avLst/>
          </a:prstGeom>
          <a:ln w="114300" cap="rnd">
            <a:solidFill>
              <a:srgbClr val="7030A0"/>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61DEAAC-A446-420E-A18A-04543870E8FE}"/>
              </a:ext>
            </a:extLst>
          </p:cNvPr>
          <p:cNvSpPr txBox="1"/>
          <p:nvPr/>
        </p:nvSpPr>
        <p:spPr>
          <a:xfrm>
            <a:off x="6852621" y="4503563"/>
            <a:ext cx="3679115" cy="584775"/>
          </a:xfrm>
          <a:prstGeom prst="rect">
            <a:avLst/>
          </a:prstGeom>
          <a:noFill/>
        </p:spPr>
        <p:txBody>
          <a:bodyPr wrap="square" rtlCol="0">
            <a:spAutoFit/>
          </a:bodyPr>
          <a:lstStyle/>
          <a:p>
            <a:pPr algn="ctr"/>
            <a:r>
              <a:rPr lang="en-US" sz="3200" dirty="0"/>
              <a:t>Cochlear Implant</a:t>
            </a:r>
          </a:p>
        </p:txBody>
      </p:sp>
    </p:spTree>
    <p:extLst>
      <p:ext uri="{BB962C8B-B14F-4D97-AF65-F5344CB8AC3E}">
        <p14:creationId xmlns:p14="http://schemas.microsoft.com/office/powerpoint/2010/main" val="2022618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Outer Ear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8" name="Picture 27">
            <a:extLst>
              <a:ext uri="{FF2B5EF4-FFF2-40B4-BE49-F238E27FC236}">
                <a16:creationId xmlns:a16="http://schemas.microsoft.com/office/drawing/2014/main" id="{CF465BB7-EA6E-4D99-83D6-32A54959CB18}"/>
              </a:ext>
            </a:extLst>
          </p:cNvPr>
          <p:cNvPicPr>
            <a:picLocks noChangeAspect="1"/>
          </p:cNvPicPr>
          <p:nvPr/>
        </p:nvPicPr>
        <p:blipFill>
          <a:blip r:embed="rId3"/>
          <a:stretch>
            <a:fillRect/>
          </a:stretch>
        </p:blipFill>
        <p:spPr>
          <a:xfrm>
            <a:off x="3912302" y="1274725"/>
            <a:ext cx="4058552" cy="3940914"/>
          </a:xfrm>
          <a:prstGeom prst="rect">
            <a:avLst/>
          </a:prstGeom>
        </p:spPr>
      </p:pic>
      <p:cxnSp>
        <p:nvCxnSpPr>
          <p:cNvPr id="29" name="Straight Connector 28">
            <a:extLst>
              <a:ext uri="{FF2B5EF4-FFF2-40B4-BE49-F238E27FC236}">
                <a16:creationId xmlns:a16="http://schemas.microsoft.com/office/drawing/2014/main" id="{33FFADF2-28AB-413B-A32A-E647A4372EB3}"/>
              </a:ext>
            </a:extLst>
          </p:cNvPr>
          <p:cNvCxnSpPr>
            <a:cxnSpLocks/>
          </p:cNvCxnSpPr>
          <p:nvPr/>
        </p:nvCxnSpPr>
        <p:spPr>
          <a:xfrm flipH="1">
            <a:off x="6170742" y="2647788"/>
            <a:ext cx="1539854" cy="860228"/>
          </a:xfrm>
          <a:prstGeom prst="line">
            <a:avLst/>
          </a:prstGeom>
          <a:ln w="1143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0845943C-2E10-428A-A984-9C6DCBB703DE}"/>
              </a:ext>
            </a:extLst>
          </p:cNvPr>
          <p:cNvCxnSpPr>
            <a:cxnSpLocks/>
          </p:cNvCxnSpPr>
          <p:nvPr/>
        </p:nvCxnSpPr>
        <p:spPr>
          <a:xfrm flipH="1" flipV="1">
            <a:off x="5652593" y="3541335"/>
            <a:ext cx="845026" cy="987634"/>
          </a:xfrm>
          <a:prstGeom prst="line">
            <a:avLst/>
          </a:prstGeom>
          <a:ln w="1143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DE80631-A0E2-475B-AB12-AD236BE8ED1F}"/>
              </a:ext>
            </a:extLst>
          </p:cNvPr>
          <p:cNvCxnSpPr>
            <a:cxnSpLocks/>
          </p:cNvCxnSpPr>
          <p:nvPr/>
        </p:nvCxnSpPr>
        <p:spPr>
          <a:xfrm flipV="1">
            <a:off x="4184725" y="3660554"/>
            <a:ext cx="873049" cy="588717"/>
          </a:xfrm>
          <a:prstGeom prst="line">
            <a:avLst/>
          </a:prstGeom>
          <a:ln w="1143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30472A48-0202-4909-8955-967058F1C9E1}"/>
              </a:ext>
            </a:extLst>
          </p:cNvPr>
          <p:cNvSpPr txBox="1"/>
          <p:nvPr/>
        </p:nvSpPr>
        <p:spPr>
          <a:xfrm>
            <a:off x="7541110" y="2160929"/>
            <a:ext cx="2136728" cy="954107"/>
          </a:xfrm>
          <a:prstGeom prst="rect">
            <a:avLst/>
          </a:prstGeom>
          <a:noFill/>
        </p:spPr>
        <p:txBody>
          <a:bodyPr wrap="square" rtlCol="0">
            <a:spAutoFit/>
          </a:bodyPr>
          <a:lstStyle/>
          <a:p>
            <a:pPr algn="ctr"/>
            <a:r>
              <a:rPr lang="en-US" sz="2800" dirty="0"/>
              <a:t>Tympanic membrane</a:t>
            </a:r>
          </a:p>
        </p:txBody>
      </p:sp>
      <p:sp>
        <p:nvSpPr>
          <p:cNvPr id="33" name="TextBox 32">
            <a:extLst>
              <a:ext uri="{FF2B5EF4-FFF2-40B4-BE49-F238E27FC236}">
                <a16:creationId xmlns:a16="http://schemas.microsoft.com/office/drawing/2014/main" id="{4CB424C7-BA54-40B1-9D0A-1F65A84DAC86}"/>
              </a:ext>
            </a:extLst>
          </p:cNvPr>
          <p:cNvSpPr txBox="1"/>
          <p:nvPr/>
        </p:nvSpPr>
        <p:spPr>
          <a:xfrm>
            <a:off x="5583500" y="4524272"/>
            <a:ext cx="2495211" cy="523220"/>
          </a:xfrm>
          <a:prstGeom prst="rect">
            <a:avLst/>
          </a:prstGeom>
          <a:noFill/>
        </p:spPr>
        <p:txBody>
          <a:bodyPr wrap="square" rtlCol="0">
            <a:spAutoFit/>
          </a:bodyPr>
          <a:lstStyle/>
          <a:p>
            <a:pPr algn="ctr"/>
            <a:r>
              <a:rPr lang="en-US" sz="2800" dirty="0"/>
              <a:t>Auditory canal</a:t>
            </a:r>
          </a:p>
        </p:txBody>
      </p:sp>
      <p:sp>
        <p:nvSpPr>
          <p:cNvPr id="34" name="TextBox 33">
            <a:extLst>
              <a:ext uri="{FF2B5EF4-FFF2-40B4-BE49-F238E27FC236}">
                <a16:creationId xmlns:a16="http://schemas.microsoft.com/office/drawing/2014/main" id="{C75BE88A-0D3C-4DFF-8D66-E9CC768A1F14}"/>
              </a:ext>
            </a:extLst>
          </p:cNvPr>
          <p:cNvSpPr txBox="1"/>
          <p:nvPr/>
        </p:nvSpPr>
        <p:spPr>
          <a:xfrm>
            <a:off x="2872292" y="4124477"/>
            <a:ext cx="1312433" cy="523220"/>
          </a:xfrm>
          <a:prstGeom prst="rect">
            <a:avLst/>
          </a:prstGeom>
          <a:noFill/>
        </p:spPr>
        <p:txBody>
          <a:bodyPr wrap="square" rtlCol="0">
            <a:spAutoFit/>
          </a:bodyPr>
          <a:lstStyle/>
          <a:p>
            <a:pPr algn="ctr"/>
            <a:r>
              <a:rPr lang="en-US" sz="2800" dirty="0"/>
              <a:t>Pinna</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Middle Ear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3" name="Picture 22">
            <a:extLst>
              <a:ext uri="{FF2B5EF4-FFF2-40B4-BE49-F238E27FC236}">
                <a16:creationId xmlns:a16="http://schemas.microsoft.com/office/drawing/2014/main" id="{48DE2308-64BF-42D6-8C5E-49982F654AC6}"/>
              </a:ext>
            </a:extLst>
          </p:cNvPr>
          <p:cNvPicPr>
            <a:picLocks noChangeAspect="1"/>
          </p:cNvPicPr>
          <p:nvPr/>
        </p:nvPicPr>
        <p:blipFill>
          <a:blip r:embed="rId3"/>
          <a:stretch>
            <a:fillRect/>
          </a:stretch>
        </p:blipFill>
        <p:spPr>
          <a:xfrm>
            <a:off x="4206241" y="1240579"/>
            <a:ext cx="4175093" cy="4054077"/>
          </a:xfrm>
          <a:prstGeom prst="rect">
            <a:avLst/>
          </a:prstGeom>
        </p:spPr>
      </p:pic>
      <p:cxnSp>
        <p:nvCxnSpPr>
          <p:cNvPr id="24" name="Straight Connector 23">
            <a:extLst>
              <a:ext uri="{FF2B5EF4-FFF2-40B4-BE49-F238E27FC236}">
                <a16:creationId xmlns:a16="http://schemas.microsoft.com/office/drawing/2014/main" id="{45F1CA57-0B57-45AE-80A0-84C7D8D06239}"/>
              </a:ext>
            </a:extLst>
          </p:cNvPr>
          <p:cNvCxnSpPr>
            <a:cxnSpLocks/>
          </p:cNvCxnSpPr>
          <p:nvPr/>
        </p:nvCxnSpPr>
        <p:spPr>
          <a:xfrm flipH="1" flipV="1">
            <a:off x="6702014" y="3429000"/>
            <a:ext cx="1679321" cy="1341847"/>
          </a:xfrm>
          <a:prstGeom prst="line">
            <a:avLst/>
          </a:prstGeom>
          <a:ln w="1143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49EB958D-3A10-4799-88B7-968D53F6400A}"/>
              </a:ext>
            </a:extLst>
          </p:cNvPr>
          <p:cNvSpPr txBox="1"/>
          <p:nvPr/>
        </p:nvSpPr>
        <p:spPr>
          <a:xfrm>
            <a:off x="7001041" y="4771141"/>
            <a:ext cx="3240021" cy="523220"/>
          </a:xfrm>
          <a:prstGeom prst="rect">
            <a:avLst/>
          </a:prstGeom>
          <a:noFill/>
        </p:spPr>
        <p:txBody>
          <a:bodyPr wrap="square" rtlCol="0">
            <a:spAutoFit/>
          </a:bodyPr>
          <a:lstStyle/>
          <a:p>
            <a:pPr algn="ctr"/>
            <a:r>
              <a:rPr lang="en-US" sz="2800" dirty="0"/>
              <a:t>Ossicles</a:t>
            </a:r>
          </a:p>
        </p:txBody>
      </p:sp>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Inner Ear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0" name="Picture 29">
            <a:extLst>
              <a:ext uri="{FF2B5EF4-FFF2-40B4-BE49-F238E27FC236}">
                <a16:creationId xmlns:a16="http://schemas.microsoft.com/office/drawing/2014/main" id="{46A700E8-5A83-45CC-A036-4CBBD86463B0}"/>
              </a:ext>
            </a:extLst>
          </p:cNvPr>
          <p:cNvPicPr>
            <a:picLocks noChangeAspect="1"/>
          </p:cNvPicPr>
          <p:nvPr/>
        </p:nvPicPr>
        <p:blipFill>
          <a:blip r:embed="rId3"/>
          <a:stretch>
            <a:fillRect/>
          </a:stretch>
        </p:blipFill>
        <p:spPr>
          <a:xfrm>
            <a:off x="4080915" y="1295128"/>
            <a:ext cx="4395138" cy="4267743"/>
          </a:xfrm>
          <a:prstGeom prst="rect">
            <a:avLst/>
          </a:prstGeom>
        </p:spPr>
      </p:pic>
      <p:cxnSp>
        <p:nvCxnSpPr>
          <p:cNvPr id="31" name="Straight Connector 30">
            <a:extLst>
              <a:ext uri="{FF2B5EF4-FFF2-40B4-BE49-F238E27FC236}">
                <a16:creationId xmlns:a16="http://schemas.microsoft.com/office/drawing/2014/main" id="{688B5E4A-BFE3-459A-96D9-FAEC81CB8303}"/>
              </a:ext>
            </a:extLst>
          </p:cNvPr>
          <p:cNvCxnSpPr>
            <a:cxnSpLocks/>
          </p:cNvCxnSpPr>
          <p:nvPr/>
        </p:nvCxnSpPr>
        <p:spPr>
          <a:xfrm flipH="1">
            <a:off x="6906410" y="2133751"/>
            <a:ext cx="1226371" cy="974161"/>
          </a:xfrm>
          <a:prstGeom prst="line">
            <a:avLst/>
          </a:prstGeom>
          <a:ln w="1143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02E9786-2670-437A-8B2E-AB08B64D4F9D}"/>
              </a:ext>
            </a:extLst>
          </p:cNvPr>
          <p:cNvCxnSpPr>
            <a:cxnSpLocks/>
          </p:cNvCxnSpPr>
          <p:nvPr/>
        </p:nvCxnSpPr>
        <p:spPr>
          <a:xfrm flipH="1" flipV="1">
            <a:off x="7153835" y="3692920"/>
            <a:ext cx="1680686" cy="1078812"/>
          </a:xfrm>
          <a:prstGeom prst="line">
            <a:avLst/>
          </a:prstGeom>
          <a:ln w="114300" cap="rnd">
            <a:solidFill>
              <a:schemeClr val="accent6">
                <a:lumMod val="50000"/>
              </a:schemeClr>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2D98935C-B0E3-44AB-B905-07A9C710C48E}"/>
              </a:ext>
            </a:extLst>
          </p:cNvPr>
          <p:cNvSpPr txBox="1"/>
          <p:nvPr/>
        </p:nvSpPr>
        <p:spPr>
          <a:xfrm>
            <a:off x="7838436" y="1722917"/>
            <a:ext cx="1875720" cy="1384995"/>
          </a:xfrm>
          <a:prstGeom prst="rect">
            <a:avLst/>
          </a:prstGeom>
          <a:noFill/>
        </p:spPr>
        <p:txBody>
          <a:bodyPr wrap="square" rtlCol="0">
            <a:spAutoFit/>
          </a:bodyPr>
          <a:lstStyle/>
          <a:p>
            <a:pPr algn="ctr"/>
            <a:r>
              <a:rPr lang="en-US" sz="2800" dirty="0"/>
              <a:t>Semi-circular canals</a:t>
            </a:r>
          </a:p>
        </p:txBody>
      </p:sp>
      <p:sp>
        <p:nvSpPr>
          <p:cNvPr id="34" name="TextBox 33">
            <a:extLst>
              <a:ext uri="{FF2B5EF4-FFF2-40B4-BE49-F238E27FC236}">
                <a16:creationId xmlns:a16="http://schemas.microsoft.com/office/drawing/2014/main" id="{F839CD9E-CBFD-4F4C-A3DE-2E586B6A05F9}"/>
              </a:ext>
            </a:extLst>
          </p:cNvPr>
          <p:cNvSpPr txBox="1"/>
          <p:nvPr/>
        </p:nvSpPr>
        <p:spPr>
          <a:xfrm>
            <a:off x="7994178" y="4733507"/>
            <a:ext cx="3145143" cy="523220"/>
          </a:xfrm>
          <a:prstGeom prst="rect">
            <a:avLst/>
          </a:prstGeom>
          <a:noFill/>
        </p:spPr>
        <p:txBody>
          <a:bodyPr wrap="square" rtlCol="0">
            <a:spAutoFit/>
          </a:bodyPr>
          <a:lstStyle/>
          <a:p>
            <a:pPr algn="ctr"/>
            <a:r>
              <a:rPr lang="en-US" sz="2800" dirty="0"/>
              <a:t>Cochlea</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Auditory Pathway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7" name="Picture 16">
            <a:extLst>
              <a:ext uri="{FF2B5EF4-FFF2-40B4-BE49-F238E27FC236}">
                <a16:creationId xmlns:a16="http://schemas.microsoft.com/office/drawing/2014/main" id="{74896699-874C-49B8-8812-BE1E35CCB046}"/>
              </a:ext>
            </a:extLst>
          </p:cNvPr>
          <p:cNvPicPr>
            <a:picLocks noChangeAspect="1"/>
          </p:cNvPicPr>
          <p:nvPr/>
        </p:nvPicPr>
        <p:blipFill>
          <a:blip r:embed="rId3"/>
          <a:stretch>
            <a:fillRect/>
          </a:stretch>
        </p:blipFill>
        <p:spPr>
          <a:xfrm>
            <a:off x="4080915" y="1295128"/>
            <a:ext cx="4395138" cy="4267743"/>
          </a:xfrm>
          <a:prstGeom prst="rect">
            <a:avLst/>
          </a:prstGeom>
        </p:spPr>
      </p:pic>
      <p:cxnSp>
        <p:nvCxnSpPr>
          <p:cNvPr id="18" name="Straight Connector 17">
            <a:extLst>
              <a:ext uri="{FF2B5EF4-FFF2-40B4-BE49-F238E27FC236}">
                <a16:creationId xmlns:a16="http://schemas.microsoft.com/office/drawing/2014/main" id="{2203E299-3738-4F1C-8AD2-171A7B3C34FE}"/>
              </a:ext>
            </a:extLst>
          </p:cNvPr>
          <p:cNvCxnSpPr>
            <a:cxnSpLocks/>
          </p:cNvCxnSpPr>
          <p:nvPr/>
        </p:nvCxnSpPr>
        <p:spPr>
          <a:xfrm flipH="1">
            <a:off x="7153835" y="2825031"/>
            <a:ext cx="978946" cy="762441"/>
          </a:xfrm>
          <a:prstGeom prst="line">
            <a:avLst/>
          </a:prstGeom>
          <a:ln w="1143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0F846C3-BBA1-4F30-9949-AAF018D64638}"/>
              </a:ext>
            </a:extLst>
          </p:cNvPr>
          <p:cNvCxnSpPr>
            <a:cxnSpLocks/>
          </p:cNvCxnSpPr>
          <p:nvPr/>
        </p:nvCxnSpPr>
        <p:spPr>
          <a:xfrm flipV="1">
            <a:off x="6443831" y="3744692"/>
            <a:ext cx="139849" cy="967157"/>
          </a:xfrm>
          <a:prstGeom prst="line">
            <a:avLst/>
          </a:prstGeom>
          <a:ln w="1143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FA60EEF-2756-42EA-8BE8-96DE7897A5AD}"/>
              </a:ext>
            </a:extLst>
          </p:cNvPr>
          <p:cNvCxnSpPr>
            <a:cxnSpLocks/>
          </p:cNvCxnSpPr>
          <p:nvPr/>
        </p:nvCxnSpPr>
        <p:spPr>
          <a:xfrm>
            <a:off x="6278484" y="2422346"/>
            <a:ext cx="380501" cy="1135420"/>
          </a:xfrm>
          <a:prstGeom prst="line">
            <a:avLst/>
          </a:prstGeom>
          <a:ln w="1143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9D2EAF1-5D6D-478E-BB1A-66F6D7716CEE}"/>
              </a:ext>
            </a:extLst>
          </p:cNvPr>
          <p:cNvCxnSpPr>
            <a:cxnSpLocks/>
          </p:cNvCxnSpPr>
          <p:nvPr/>
        </p:nvCxnSpPr>
        <p:spPr>
          <a:xfrm>
            <a:off x="4469315" y="3744692"/>
            <a:ext cx="1362302" cy="0"/>
          </a:xfrm>
          <a:prstGeom prst="line">
            <a:avLst/>
          </a:prstGeom>
          <a:ln w="1143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pic>
        <p:nvPicPr>
          <p:cNvPr id="12" name="Graphic 11" descr="Volume">
            <a:extLst>
              <a:ext uri="{FF2B5EF4-FFF2-40B4-BE49-F238E27FC236}">
                <a16:creationId xmlns:a16="http://schemas.microsoft.com/office/drawing/2014/main" id="{B969FAD8-1F77-4186-97E8-DCD95DC33FE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641487" y="2858738"/>
            <a:ext cx="1705573" cy="1705573"/>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Auditory Pathway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a logo&#10;&#10;Description automatically generated">
            <a:extLst>
              <a:ext uri="{FF2B5EF4-FFF2-40B4-BE49-F238E27FC236}">
                <a16:creationId xmlns:a16="http://schemas.microsoft.com/office/drawing/2014/main" id="{C945F6D3-714C-42FA-9434-59992049A7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5746" y="2907649"/>
            <a:ext cx="3415417" cy="2489678"/>
          </a:xfrm>
          <a:prstGeom prst="rect">
            <a:avLst/>
          </a:prstGeom>
        </p:spPr>
      </p:pic>
      <p:sp>
        <p:nvSpPr>
          <p:cNvPr id="6" name="TextBox 5">
            <a:extLst>
              <a:ext uri="{FF2B5EF4-FFF2-40B4-BE49-F238E27FC236}">
                <a16:creationId xmlns:a16="http://schemas.microsoft.com/office/drawing/2014/main" id="{5CA23337-71B7-49DC-B301-4F9A3CA4332D}"/>
              </a:ext>
            </a:extLst>
          </p:cNvPr>
          <p:cNvSpPr txBox="1"/>
          <p:nvPr/>
        </p:nvSpPr>
        <p:spPr>
          <a:xfrm>
            <a:off x="6665062" y="1546357"/>
            <a:ext cx="1669623" cy="523220"/>
          </a:xfrm>
          <a:prstGeom prst="rect">
            <a:avLst/>
          </a:prstGeom>
          <a:solidFill>
            <a:srgbClr val="FFC000"/>
          </a:solidFill>
        </p:spPr>
        <p:txBody>
          <a:bodyPr wrap="square" rtlCol="0">
            <a:spAutoFit/>
          </a:bodyPr>
          <a:lstStyle/>
          <a:p>
            <a:pPr algn="ctr"/>
            <a:r>
              <a:rPr lang="en-US" sz="2800" dirty="0"/>
              <a:t>Thalamus</a:t>
            </a:r>
          </a:p>
        </p:txBody>
      </p:sp>
      <p:sp>
        <p:nvSpPr>
          <p:cNvPr id="28" name="TextBox 27">
            <a:extLst>
              <a:ext uri="{FF2B5EF4-FFF2-40B4-BE49-F238E27FC236}">
                <a16:creationId xmlns:a16="http://schemas.microsoft.com/office/drawing/2014/main" id="{414353AF-BBBF-4B56-B8CA-E26DB0C7A4EC}"/>
              </a:ext>
            </a:extLst>
          </p:cNvPr>
          <p:cNvSpPr txBox="1"/>
          <p:nvPr/>
        </p:nvSpPr>
        <p:spPr>
          <a:xfrm>
            <a:off x="2592199" y="1342018"/>
            <a:ext cx="1669623" cy="954107"/>
          </a:xfrm>
          <a:prstGeom prst="rect">
            <a:avLst/>
          </a:prstGeom>
          <a:solidFill>
            <a:srgbClr val="FFC000"/>
          </a:solidFill>
        </p:spPr>
        <p:txBody>
          <a:bodyPr wrap="square" rtlCol="0">
            <a:spAutoFit/>
          </a:bodyPr>
          <a:lstStyle/>
          <a:p>
            <a:pPr algn="ctr"/>
            <a:r>
              <a:rPr lang="en-US" sz="2800" dirty="0">
                <a:solidFill>
                  <a:schemeClr val="accent1">
                    <a:lumMod val="75000"/>
                  </a:schemeClr>
                </a:solidFill>
              </a:rPr>
              <a:t>Action Potentials</a:t>
            </a:r>
          </a:p>
        </p:txBody>
      </p:sp>
      <p:cxnSp>
        <p:nvCxnSpPr>
          <p:cNvPr id="29" name="Straight Connector 28">
            <a:extLst>
              <a:ext uri="{FF2B5EF4-FFF2-40B4-BE49-F238E27FC236}">
                <a16:creationId xmlns:a16="http://schemas.microsoft.com/office/drawing/2014/main" id="{1AB371EE-107A-4C45-BD3F-FD4469D571BB}"/>
              </a:ext>
            </a:extLst>
          </p:cNvPr>
          <p:cNvCxnSpPr>
            <a:cxnSpLocks/>
          </p:cNvCxnSpPr>
          <p:nvPr/>
        </p:nvCxnSpPr>
        <p:spPr>
          <a:xfrm>
            <a:off x="4533862" y="1819072"/>
            <a:ext cx="2028303" cy="0"/>
          </a:xfrm>
          <a:prstGeom prst="line">
            <a:avLst/>
          </a:prstGeom>
          <a:ln w="1143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07EF0F2-8EE3-4F8F-BEA4-2CFB2FC65CBE}"/>
              </a:ext>
            </a:extLst>
          </p:cNvPr>
          <p:cNvCxnSpPr>
            <a:cxnSpLocks/>
          </p:cNvCxnSpPr>
          <p:nvPr/>
        </p:nvCxnSpPr>
        <p:spPr>
          <a:xfrm>
            <a:off x="7499874" y="2237591"/>
            <a:ext cx="1" cy="1882588"/>
          </a:xfrm>
          <a:prstGeom prst="line">
            <a:avLst/>
          </a:prstGeom>
          <a:ln w="1143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Pitch Perception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C9B793A0-49C2-459C-9E09-C8AAA1653647}"/>
              </a:ext>
            </a:extLst>
          </p:cNvPr>
          <p:cNvPicPr>
            <a:picLocks noChangeAspect="1"/>
          </p:cNvPicPr>
          <p:nvPr/>
        </p:nvPicPr>
        <p:blipFill>
          <a:blip r:embed="rId3"/>
          <a:stretch>
            <a:fillRect/>
          </a:stretch>
        </p:blipFill>
        <p:spPr>
          <a:xfrm>
            <a:off x="6096000" y="1612191"/>
            <a:ext cx="3572374" cy="1133633"/>
          </a:xfrm>
          <a:prstGeom prst="rect">
            <a:avLst/>
          </a:prstGeom>
        </p:spPr>
      </p:pic>
      <p:pic>
        <p:nvPicPr>
          <p:cNvPr id="6" name="Picture 5">
            <a:extLst>
              <a:ext uri="{FF2B5EF4-FFF2-40B4-BE49-F238E27FC236}">
                <a16:creationId xmlns:a16="http://schemas.microsoft.com/office/drawing/2014/main" id="{9F6AE059-A9E5-4D50-8FC4-F79C10C8D9EA}"/>
              </a:ext>
            </a:extLst>
          </p:cNvPr>
          <p:cNvPicPr>
            <a:picLocks noChangeAspect="1"/>
          </p:cNvPicPr>
          <p:nvPr/>
        </p:nvPicPr>
        <p:blipFill>
          <a:blip r:embed="rId4"/>
          <a:stretch>
            <a:fillRect/>
          </a:stretch>
        </p:blipFill>
        <p:spPr>
          <a:xfrm>
            <a:off x="2162621" y="1944903"/>
            <a:ext cx="3358592" cy="828929"/>
          </a:xfrm>
          <a:prstGeom prst="rect">
            <a:avLst/>
          </a:prstGeom>
        </p:spPr>
      </p:pic>
      <p:sp>
        <p:nvSpPr>
          <p:cNvPr id="28" name="TextBox 27">
            <a:extLst>
              <a:ext uri="{FF2B5EF4-FFF2-40B4-BE49-F238E27FC236}">
                <a16:creationId xmlns:a16="http://schemas.microsoft.com/office/drawing/2014/main" id="{9BEC9858-413B-49F7-B843-6A9B22F60C8B}"/>
              </a:ext>
            </a:extLst>
          </p:cNvPr>
          <p:cNvSpPr txBox="1"/>
          <p:nvPr/>
        </p:nvSpPr>
        <p:spPr>
          <a:xfrm>
            <a:off x="2619486" y="3198167"/>
            <a:ext cx="2350546" cy="461665"/>
          </a:xfrm>
          <a:prstGeom prst="rect">
            <a:avLst/>
          </a:prstGeom>
          <a:noFill/>
        </p:spPr>
        <p:txBody>
          <a:bodyPr wrap="square" rtlCol="0">
            <a:spAutoFit/>
          </a:bodyPr>
          <a:lstStyle/>
          <a:p>
            <a:pPr algn="ctr"/>
            <a:r>
              <a:rPr lang="en-US" sz="2400" dirty="0"/>
              <a:t>Temporal Theory</a:t>
            </a:r>
          </a:p>
        </p:txBody>
      </p:sp>
      <p:sp>
        <p:nvSpPr>
          <p:cNvPr id="29" name="TextBox 28">
            <a:extLst>
              <a:ext uri="{FF2B5EF4-FFF2-40B4-BE49-F238E27FC236}">
                <a16:creationId xmlns:a16="http://schemas.microsoft.com/office/drawing/2014/main" id="{F609F3B7-3931-4C7E-BE61-00FD6CBADFDC}"/>
              </a:ext>
            </a:extLst>
          </p:cNvPr>
          <p:cNvSpPr txBox="1"/>
          <p:nvPr/>
        </p:nvSpPr>
        <p:spPr>
          <a:xfrm>
            <a:off x="6706914" y="3199858"/>
            <a:ext cx="2350546" cy="461665"/>
          </a:xfrm>
          <a:prstGeom prst="rect">
            <a:avLst/>
          </a:prstGeom>
          <a:noFill/>
        </p:spPr>
        <p:txBody>
          <a:bodyPr wrap="square" rtlCol="0">
            <a:spAutoFit/>
          </a:bodyPr>
          <a:lstStyle/>
          <a:p>
            <a:pPr algn="ctr"/>
            <a:r>
              <a:rPr lang="en-US" sz="2400" dirty="0"/>
              <a:t>Place Theory</a:t>
            </a:r>
          </a:p>
        </p:txBody>
      </p:sp>
      <p:sp>
        <p:nvSpPr>
          <p:cNvPr id="30" name="TextBox 29">
            <a:extLst>
              <a:ext uri="{FF2B5EF4-FFF2-40B4-BE49-F238E27FC236}">
                <a16:creationId xmlns:a16="http://schemas.microsoft.com/office/drawing/2014/main" id="{F62AB1D4-2775-4FA0-9378-5B86B70615E2}"/>
              </a:ext>
            </a:extLst>
          </p:cNvPr>
          <p:cNvSpPr txBox="1"/>
          <p:nvPr/>
        </p:nvSpPr>
        <p:spPr>
          <a:xfrm>
            <a:off x="2289038" y="3877691"/>
            <a:ext cx="660896" cy="338554"/>
          </a:xfrm>
          <a:prstGeom prst="rect">
            <a:avLst/>
          </a:prstGeom>
          <a:solidFill>
            <a:srgbClr val="FFC000"/>
          </a:solidFill>
        </p:spPr>
        <p:txBody>
          <a:bodyPr wrap="square" rtlCol="0">
            <a:spAutoFit/>
          </a:bodyPr>
          <a:lstStyle/>
          <a:p>
            <a:pPr algn="ctr"/>
            <a:r>
              <a:rPr lang="en-US" sz="1600" dirty="0"/>
              <a:t>Cell A</a:t>
            </a:r>
          </a:p>
        </p:txBody>
      </p:sp>
      <p:sp>
        <p:nvSpPr>
          <p:cNvPr id="31" name="TextBox 30">
            <a:extLst>
              <a:ext uri="{FF2B5EF4-FFF2-40B4-BE49-F238E27FC236}">
                <a16:creationId xmlns:a16="http://schemas.microsoft.com/office/drawing/2014/main" id="{6308E8BB-82D7-4203-9F2D-38844D394198}"/>
              </a:ext>
            </a:extLst>
          </p:cNvPr>
          <p:cNvSpPr txBox="1"/>
          <p:nvPr/>
        </p:nvSpPr>
        <p:spPr>
          <a:xfrm>
            <a:off x="2289038" y="4590965"/>
            <a:ext cx="660896" cy="338554"/>
          </a:xfrm>
          <a:prstGeom prst="rect">
            <a:avLst/>
          </a:prstGeom>
          <a:solidFill>
            <a:srgbClr val="FFC000"/>
          </a:solidFill>
        </p:spPr>
        <p:txBody>
          <a:bodyPr wrap="square" rtlCol="0">
            <a:spAutoFit/>
          </a:bodyPr>
          <a:lstStyle/>
          <a:p>
            <a:pPr algn="ctr"/>
            <a:r>
              <a:rPr lang="en-US" sz="1600" dirty="0"/>
              <a:t>Cell B</a:t>
            </a:r>
          </a:p>
        </p:txBody>
      </p:sp>
      <p:pic>
        <p:nvPicPr>
          <p:cNvPr id="32" name="Picture 31">
            <a:extLst>
              <a:ext uri="{FF2B5EF4-FFF2-40B4-BE49-F238E27FC236}">
                <a16:creationId xmlns:a16="http://schemas.microsoft.com/office/drawing/2014/main" id="{7E1F7656-7CD5-4084-AE1D-832900E58A4C}"/>
              </a:ext>
            </a:extLst>
          </p:cNvPr>
          <p:cNvPicPr>
            <a:picLocks noChangeAspect="1"/>
          </p:cNvPicPr>
          <p:nvPr/>
        </p:nvPicPr>
        <p:blipFill>
          <a:blip r:embed="rId3"/>
          <a:stretch>
            <a:fillRect/>
          </a:stretch>
        </p:blipFill>
        <p:spPr>
          <a:xfrm>
            <a:off x="3204338" y="4554799"/>
            <a:ext cx="1180841" cy="374720"/>
          </a:xfrm>
          <a:prstGeom prst="rect">
            <a:avLst/>
          </a:prstGeom>
        </p:spPr>
      </p:pic>
      <p:cxnSp>
        <p:nvCxnSpPr>
          <p:cNvPr id="33" name="Straight Connector 32">
            <a:extLst>
              <a:ext uri="{FF2B5EF4-FFF2-40B4-BE49-F238E27FC236}">
                <a16:creationId xmlns:a16="http://schemas.microsoft.com/office/drawing/2014/main" id="{A81D0D15-CEF2-427D-A6A4-9915375D24EE}"/>
              </a:ext>
            </a:extLst>
          </p:cNvPr>
          <p:cNvCxnSpPr/>
          <p:nvPr/>
        </p:nvCxnSpPr>
        <p:spPr>
          <a:xfrm>
            <a:off x="3298656" y="4046968"/>
            <a:ext cx="1086523" cy="0"/>
          </a:xfrm>
          <a:prstGeom prst="line">
            <a:avLst/>
          </a:prstGeom>
          <a:ln w="41275" cap="rnd"/>
        </p:spPr>
        <p:style>
          <a:lnRef idx="1">
            <a:schemeClr val="accent1"/>
          </a:lnRef>
          <a:fillRef idx="0">
            <a:schemeClr val="accent1"/>
          </a:fillRef>
          <a:effectRef idx="0">
            <a:schemeClr val="accent1"/>
          </a:effectRef>
          <a:fontRef idx="minor">
            <a:schemeClr val="tx1"/>
          </a:fontRef>
        </p:style>
      </p:cxnSp>
      <p:sp>
        <p:nvSpPr>
          <p:cNvPr id="34" name="Arrow: Up 33">
            <a:extLst>
              <a:ext uri="{FF2B5EF4-FFF2-40B4-BE49-F238E27FC236}">
                <a16:creationId xmlns:a16="http://schemas.microsoft.com/office/drawing/2014/main" id="{BA4F4274-C866-4332-ACEC-FF332F82094E}"/>
              </a:ext>
            </a:extLst>
          </p:cNvPr>
          <p:cNvSpPr/>
          <p:nvPr/>
        </p:nvSpPr>
        <p:spPr>
          <a:xfrm>
            <a:off x="4521619" y="3816135"/>
            <a:ext cx="311973" cy="461665"/>
          </a:xfrm>
          <a:prstGeom prst="up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Up 35">
            <a:extLst>
              <a:ext uri="{FF2B5EF4-FFF2-40B4-BE49-F238E27FC236}">
                <a16:creationId xmlns:a16="http://schemas.microsoft.com/office/drawing/2014/main" id="{B677599C-9C2E-4BCB-A55F-CB12CAE8DB24}"/>
              </a:ext>
            </a:extLst>
          </p:cNvPr>
          <p:cNvSpPr/>
          <p:nvPr/>
        </p:nvSpPr>
        <p:spPr>
          <a:xfrm>
            <a:off x="4525027" y="4498631"/>
            <a:ext cx="311973" cy="461665"/>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2F6FBEB2-D5F7-4B41-AFC5-A824DFF84894}"/>
              </a:ext>
            </a:extLst>
          </p:cNvPr>
          <p:cNvCxnSpPr>
            <a:cxnSpLocks/>
          </p:cNvCxnSpPr>
          <p:nvPr/>
        </p:nvCxnSpPr>
        <p:spPr>
          <a:xfrm flipV="1">
            <a:off x="7076739" y="4277800"/>
            <a:ext cx="1757782" cy="8207"/>
          </a:xfrm>
          <a:prstGeom prst="line">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F3B933E-F343-45CF-92D3-1B03ABE303B8}"/>
              </a:ext>
            </a:extLst>
          </p:cNvPr>
          <p:cNvCxnSpPr>
            <a:cxnSpLocks/>
          </p:cNvCxnSpPr>
          <p:nvPr/>
        </p:nvCxnSpPr>
        <p:spPr>
          <a:xfrm flipV="1">
            <a:off x="7076739" y="4286007"/>
            <a:ext cx="1757782" cy="330042"/>
          </a:xfrm>
          <a:prstGeom prst="line">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C566D70-0934-42CA-BB14-C9051506224E}"/>
              </a:ext>
            </a:extLst>
          </p:cNvPr>
          <p:cNvCxnSpPr>
            <a:cxnSpLocks/>
          </p:cNvCxnSpPr>
          <p:nvPr/>
        </p:nvCxnSpPr>
        <p:spPr>
          <a:xfrm>
            <a:off x="7076739" y="3991005"/>
            <a:ext cx="1757782" cy="286795"/>
          </a:xfrm>
          <a:prstGeom prst="line">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cxnSp>
      <p:sp>
        <p:nvSpPr>
          <p:cNvPr id="43" name="Arc 42">
            <a:extLst>
              <a:ext uri="{FF2B5EF4-FFF2-40B4-BE49-F238E27FC236}">
                <a16:creationId xmlns:a16="http://schemas.microsoft.com/office/drawing/2014/main" id="{CE14B7B2-4C47-4BAB-A0D0-E262682690D7}"/>
              </a:ext>
            </a:extLst>
          </p:cNvPr>
          <p:cNvSpPr/>
          <p:nvPr/>
        </p:nvSpPr>
        <p:spPr>
          <a:xfrm rot="2481948">
            <a:off x="6110474" y="3795178"/>
            <a:ext cx="1108661" cy="1120995"/>
          </a:xfrm>
          <a:prstGeom prst="arc">
            <a:avLst>
              <a:gd name="adj1" fmla="val 16833987"/>
              <a:gd name="adj2" fmla="val 20677183"/>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Arc 44">
            <a:extLst>
              <a:ext uri="{FF2B5EF4-FFF2-40B4-BE49-F238E27FC236}">
                <a16:creationId xmlns:a16="http://schemas.microsoft.com/office/drawing/2014/main" id="{21FA733A-509D-49EB-989F-591AF6F86230}"/>
              </a:ext>
            </a:extLst>
          </p:cNvPr>
          <p:cNvSpPr/>
          <p:nvPr/>
        </p:nvSpPr>
        <p:spPr>
          <a:xfrm rot="12555723">
            <a:off x="6958184" y="3854166"/>
            <a:ext cx="935915" cy="930971"/>
          </a:xfrm>
          <a:prstGeom prst="arc">
            <a:avLst>
              <a:gd name="adj1" fmla="val 17560099"/>
              <a:gd name="adj2" fmla="val 827894"/>
            </a:avLst>
          </a:prstGeom>
          <a:ln w="53975" cap="rnd">
            <a:solidFill>
              <a:schemeClr val="tx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57B8BAC9-A845-4AFC-9E85-9AEC9C6F1C95}"/>
              </a:ext>
            </a:extLst>
          </p:cNvPr>
          <p:cNvCxnSpPr>
            <a:cxnSpLocks/>
          </p:cNvCxnSpPr>
          <p:nvPr/>
        </p:nvCxnSpPr>
        <p:spPr>
          <a:xfrm flipH="1">
            <a:off x="8897626" y="3700511"/>
            <a:ext cx="736231" cy="493797"/>
          </a:xfrm>
          <a:prstGeom prst="line">
            <a:avLst/>
          </a:prstGeom>
          <a:ln w="762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CE6CDC48-4845-4010-8F8A-E27BA7900BD2}"/>
              </a:ext>
            </a:extLst>
          </p:cNvPr>
          <p:cNvCxnSpPr>
            <a:cxnSpLocks/>
          </p:cNvCxnSpPr>
          <p:nvPr/>
        </p:nvCxnSpPr>
        <p:spPr>
          <a:xfrm>
            <a:off x="6287380" y="3561807"/>
            <a:ext cx="711000" cy="367464"/>
          </a:xfrm>
          <a:prstGeom prst="line">
            <a:avLst/>
          </a:prstGeom>
          <a:ln w="76200" cap="rnd">
            <a:solidFill>
              <a:srgbClr val="FF0066"/>
            </a:solidFill>
            <a:headEnd type="none"/>
            <a:tailEnd type="stealth"/>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D103F87D-F8D3-4CFB-B955-792E03A14EF5}"/>
              </a:ext>
            </a:extLst>
          </p:cNvPr>
          <p:cNvSpPr txBox="1"/>
          <p:nvPr/>
        </p:nvSpPr>
        <p:spPr>
          <a:xfrm>
            <a:off x="6391687" y="4746400"/>
            <a:ext cx="1562546" cy="646331"/>
          </a:xfrm>
          <a:prstGeom prst="rect">
            <a:avLst/>
          </a:prstGeom>
          <a:noFill/>
        </p:spPr>
        <p:txBody>
          <a:bodyPr wrap="square" rtlCol="0">
            <a:spAutoFit/>
          </a:bodyPr>
          <a:lstStyle/>
          <a:p>
            <a:pPr algn="ctr"/>
            <a:r>
              <a:rPr lang="en-US" dirty="0"/>
              <a:t>Higher frequencies</a:t>
            </a:r>
          </a:p>
        </p:txBody>
      </p:sp>
      <p:sp>
        <p:nvSpPr>
          <p:cNvPr id="51" name="TextBox 50">
            <a:extLst>
              <a:ext uri="{FF2B5EF4-FFF2-40B4-BE49-F238E27FC236}">
                <a16:creationId xmlns:a16="http://schemas.microsoft.com/office/drawing/2014/main" id="{514B6BEF-8822-412D-A6BF-9F1E788CB606}"/>
              </a:ext>
            </a:extLst>
          </p:cNvPr>
          <p:cNvSpPr txBox="1"/>
          <p:nvPr/>
        </p:nvSpPr>
        <p:spPr>
          <a:xfrm>
            <a:off x="8276187" y="4725027"/>
            <a:ext cx="1562546" cy="646331"/>
          </a:xfrm>
          <a:prstGeom prst="rect">
            <a:avLst/>
          </a:prstGeom>
          <a:noFill/>
        </p:spPr>
        <p:txBody>
          <a:bodyPr wrap="square" rtlCol="0">
            <a:spAutoFit/>
          </a:bodyPr>
          <a:lstStyle/>
          <a:p>
            <a:pPr algn="ctr"/>
            <a:r>
              <a:rPr lang="en-US" dirty="0"/>
              <a:t>Lower frequencies</a:t>
            </a:r>
          </a:p>
        </p:txBody>
      </p:sp>
      <p:pic>
        <p:nvPicPr>
          <p:cNvPr id="52" name="Picture 51" descr="A close up of a logo&#10;&#10;Description automatically generated">
            <a:extLst>
              <a:ext uri="{FF2B5EF4-FFF2-40B4-BE49-F238E27FC236}">
                <a16:creationId xmlns:a16="http://schemas.microsoft.com/office/drawing/2014/main" id="{8AB21250-82EC-4269-8A9B-E6CE9AFDE0C1}"/>
              </a:ext>
            </a:extLst>
          </p:cNvPr>
          <p:cNvPicPr>
            <a:picLocks noChangeAspect="1"/>
          </p:cNvPicPr>
          <p:nvPr/>
        </p:nvPicPr>
        <p:blipFill rotWithShape="1">
          <a:blip r:embed="rId5">
            <a:extLst>
              <a:ext uri="{28A0092B-C50C-407E-A947-70E740481C1C}">
                <a14:useLocalDpi xmlns:a14="http://schemas.microsoft.com/office/drawing/2010/main" val="0"/>
              </a:ext>
            </a:extLst>
          </a:blip>
          <a:srcRect l="30353" t="41346" r="38884" b="37583"/>
          <a:stretch/>
        </p:blipFill>
        <p:spPr>
          <a:xfrm>
            <a:off x="5981364" y="4711017"/>
            <a:ext cx="820645" cy="266763"/>
          </a:xfrm>
          <a:prstGeom prst="rect">
            <a:avLst/>
          </a:prstGeom>
        </p:spPr>
      </p:pic>
      <p:pic>
        <p:nvPicPr>
          <p:cNvPr id="54" name="Picture 53" descr="A close up of a logo&#10;&#10;Description automatically generated">
            <a:extLst>
              <a:ext uri="{FF2B5EF4-FFF2-40B4-BE49-F238E27FC236}">
                <a16:creationId xmlns:a16="http://schemas.microsoft.com/office/drawing/2014/main" id="{99CA1AAA-8C5B-41B9-A0F1-2BBE3D0551AD}"/>
              </a:ext>
            </a:extLst>
          </p:cNvPr>
          <p:cNvPicPr>
            <a:picLocks noChangeAspect="1"/>
          </p:cNvPicPr>
          <p:nvPr/>
        </p:nvPicPr>
        <p:blipFill rotWithShape="1">
          <a:blip r:embed="rId5">
            <a:extLst>
              <a:ext uri="{28A0092B-C50C-407E-A947-70E740481C1C}">
                <a14:useLocalDpi xmlns:a14="http://schemas.microsoft.com/office/drawing/2010/main" val="0"/>
              </a:ext>
            </a:extLst>
          </a:blip>
          <a:srcRect l="40823" t="41346" r="38884" b="37740"/>
          <a:stretch/>
        </p:blipFill>
        <p:spPr>
          <a:xfrm>
            <a:off x="9418338" y="4574112"/>
            <a:ext cx="969248" cy="474080"/>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Temporal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31DB9F67-7EB7-4087-8999-8F94E77D3EC8}"/>
              </a:ext>
            </a:extLst>
          </p:cNvPr>
          <p:cNvSpPr txBox="1"/>
          <p:nvPr/>
        </p:nvSpPr>
        <p:spPr>
          <a:xfrm>
            <a:off x="3076687" y="1995826"/>
            <a:ext cx="1159485" cy="523220"/>
          </a:xfrm>
          <a:prstGeom prst="rect">
            <a:avLst/>
          </a:prstGeom>
          <a:solidFill>
            <a:srgbClr val="FFC000"/>
          </a:solidFill>
        </p:spPr>
        <p:txBody>
          <a:bodyPr wrap="square" rtlCol="0">
            <a:spAutoFit/>
          </a:bodyPr>
          <a:lstStyle/>
          <a:p>
            <a:pPr algn="ctr"/>
            <a:r>
              <a:rPr lang="en-US" sz="2800" dirty="0"/>
              <a:t>Cell A</a:t>
            </a:r>
          </a:p>
        </p:txBody>
      </p:sp>
      <p:sp>
        <p:nvSpPr>
          <p:cNvPr id="22" name="TextBox 21">
            <a:extLst>
              <a:ext uri="{FF2B5EF4-FFF2-40B4-BE49-F238E27FC236}">
                <a16:creationId xmlns:a16="http://schemas.microsoft.com/office/drawing/2014/main" id="{898C90BA-EA2A-4B13-A39F-1D664E3550C8}"/>
              </a:ext>
            </a:extLst>
          </p:cNvPr>
          <p:cNvSpPr txBox="1"/>
          <p:nvPr/>
        </p:nvSpPr>
        <p:spPr>
          <a:xfrm>
            <a:off x="3076687" y="3492970"/>
            <a:ext cx="1159485" cy="523220"/>
          </a:xfrm>
          <a:prstGeom prst="rect">
            <a:avLst/>
          </a:prstGeom>
          <a:solidFill>
            <a:srgbClr val="FFC000"/>
          </a:solidFill>
        </p:spPr>
        <p:txBody>
          <a:bodyPr wrap="square" rtlCol="0">
            <a:spAutoFit/>
          </a:bodyPr>
          <a:lstStyle/>
          <a:p>
            <a:pPr algn="ctr"/>
            <a:r>
              <a:rPr lang="en-US" sz="2800" dirty="0"/>
              <a:t>Cell B</a:t>
            </a:r>
          </a:p>
        </p:txBody>
      </p:sp>
      <p:pic>
        <p:nvPicPr>
          <p:cNvPr id="27" name="Picture 26">
            <a:extLst>
              <a:ext uri="{FF2B5EF4-FFF2-40B4-BE49-F238E27FC236}">
                <a16:creationId xmlns:a16="http://schemas.microsoft.com/office/drawing/2014/main" id="{DD907CC8-4B1D-48FC-9F56-E1128473E81D}"/>
              </a:ext>
            </a:extLst>
          </p:cNvPr>
          <p:cNvPicPr>
            <a:picLocks noChangeAspect="1"/>
          </p:cNvPicPr>
          <p:nvPr/>
        </p:nvPicPr>
        <p:blipFill>
          <a:blip r:embed="rId3"/>
          <a:stretch>
            <a:fillRect/>
          </a:stretch>
        </p:blipFill>
        <p:spPr>
          <a:xfrm>
            <a:off x="4681013" y="3166593"/>
            <a:ext cx="3122238" cy="990790"/>
          </a:xfrm>
          <a:prstGeom prst="rect">
            <a:avLst/>
          </a:prstGeom>
        </p:spPr>
      </p:pic>
      <p:cxnSp>
        <p:nvCxnSpPr>
          <p:cNvPr id="28" name="Straight Connector 27">
            <a:extLst>
              <a:ext uri="{FF2B5EF4-FFF2-40B4-BE49-F238E27FC236}">
                <a16:creationId xmlns:a16="http://schemas.microsoft.com/office/drawing/2014/main" id="{6BF4D6BE-9242-4988-BC55-B9F81FFF165F}"/>
              </a:ext>
            </a:extLst>
          </p:cNvPr>
          <p:cNvCxnSpPr>
            <a:cxnSpLocks/>
          </p:cNvCxnSpPr>
          <p:nvPr/>
        </p:nvCxnSpPr>
        <p:spPr>
          <a:xfrm>
            <a:off x="4833592" y="2257436"/>
            <a:ext cx="2997975" cy="0"/>
          </a:xfrm>
          <a:prstGeom prst="line">
            <a:avLst/>
          </a:prstGeom>
          <a:ln w="73025" cap="rnd"/>
        </p:spPr>
        <p:style>
          <a:lnRef idx="1">
            <a:schemeClr val="accent1"/>
          </a:lnRef>
          <a:fillRef idx="0">
            <a:schemeClr val="accent1"/>
          </a:fillRef>
          <a:effectRef idx="0">
            <a:schemeClr val="accent1"/>
          </a:effectRef>
          <a:fontRef idx="minor">
            <a:schemeClr val="tx1"/>
          </a:fontRef>
        </p:style>
      </p:cxnSp>
      <p:sp>
        <p:nvSpPr>
          <p:cNvPr id="29" name="Arrow: Up 28">
            <a:extLst>
              <a:ext uri="{FF2B5EF4-FFF2-40B4-BE49-F238E27FC236}">
                <a16:creationId xmlns:a16="http://schemas.microsoft.com/office/drawing/2014/main" id="{10737BA8-06B1-4F8E-A1B5-2F624E5F4677}"/>
              </a:ext>
            </a:extLst>
          </p:cNvPr>
          <p:cNvSpPr/>
          <p:nvPr/>
        </p:nvSpPr>
        <p:spPr>
          <a:xfrm>
            <a:off x="8078117" y="1693963"/>
            <a:ext cx="701740" cy="1016560"/>
          </a:xfrm>
          <a:prstGeom prst="up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Arrow: Up 29">
            <a:extLst>
              <a:ext uri="{FF2B5EF4-FFF2-40B4-BE49-F238E27FC236}">
                <a16:creationId xmlns:a16="http://schemas.microsoft.com/office/drawing/2014/main" id="{5EBBC5C5-20ED-4858-8A02-60CCDDF86357}"/>
              </a:ext>
            </a:extLst>
          </p:cNvPr>
          <p:cNvSpPr/>
          <p:nvPr/>
        </p:nvSpPr>
        <p:spPr>
          <a:xfrm>
            <a:off x="8078117" y="3140823"/>
            <a:ext cx="701740" cy="1016560"/>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3954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1102</TotalTime>
  <Words>905</Words>
  <Application>Microsoft Office PowerPoint</Application>
  <PresentationFormat>Widescreen</PresentationFormat>
  <Paragraphs>139</Paragraphs>
  <Slides>21</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19</cp:revision>
  <dcterms:created xsi:type="dcterms:W3CDTF">2017-06-16T13:06:21Z</dcterms:created>
  <dcterms:modified xsi:type="dcterms:W3CDTF">2019-05-16T15:17:37Z</dcterms:modified>
</cp:coreProperties>
</file>