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5"/>
  </p:notesMasterIdLst>
  <p:sldIdLst>
    <p:sldId id="279" r:id="rId3"/>
    <p:sldId id="257" r:id="rId4"/>
    <p:sldId id="258" r:id="rId5"/>
    <p:sldId id="259" r:id="rId6"/>
    <p:sldId id="260" r:id="rId7"/>
    <p:sldId id="261" r:id="rId8"/>
    <p:sldId id="262" r:id="rId9"/>
    <p:sldId id="263" r:id="rId10"/>
    <p:sldId id="264" r:id="rId11"/>
    <p:sldId id="265" r:id="rId12"/>
    <p:sldId id="266" r:id="rId13"/>
    <p:sldId id="27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4" autoAdjust="0"/>
    <p:restoredTop sz="81317" autoAdjust="0"/>
  </p:normalViewPr>
  <p:slideViewPr>
    <p:cSldViewPr snapToGrid="0">
      <p:cViewPr varScale="1">
        <p:scale>
          <a:sx n="54" d="100"/>
          <a:sy n="54" d="100"/>
        </p:scale>
        <p:origin x="1148" y="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C613EE1-75F0-4AC6-AA96-883A1F1DD852}" type="datetimeFigureOut">
              <a:rPr lang="en-US" smtClean="0"/>
              <a:t>5/16/2019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E874CFA-E086-4E19-858A-42B6B9CCE2C1}" type="slidenum">
              <a:rPr lang="en-US" smtClean="0"/>
              <a:t>‹#›</a:t>
            </a:fld>
            <a:endParaRPr lang="en-US"/>
          </a:p>
        </p:txBody>
      </p:sp>
    </p:spTree>
    <p:extLst>
      <p:ext uri="{BB962C8B-B14F-4D97-AF65-F5344CB8AC3E}">
        <p14:creationId xmlns:p14="http://schemas.microsoft.com/office/powerpoint/2010/main" val="19284269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In this lesson, we will explore our chemical senses and our body senses.</a:t>
            </a:r>
          </a:p>
        </p:txBody>
      </p:sp>
      <p:sp>
        <p:nvSpPr>
          <p:cNvPr id="4" name="Slide Number Placeholder 3"/>
          <p:cNvSpPr>
            <a:spLocks noGrp="1"/>
          </p:cNvSpPr>
          <p:nvPr>
            <p:ph type="sldNum" sz="quarter" idx="5"/>
          </p:nvPr>
        </p:nvSpPr>
        <p:spPr/>
        <p:txBody>
          <a:bodyPr/>
          <a:lstStyle/>
          <a:p>
            <a:fld id="{CF546B78-D64A-43CB-A1E1-9652ECAA69AC}" type="slidenum">
              <a:rPr lang="en-US" smtClean="0"/>
              <a:t>1</a:t>
            </a:fld>
            <a:endParaRPr lang="en-US"/>
          </a:p>
        </p:txBody>
      </p:sp>
    </p:spTree>
    <p:extLst>
      <p:ext uri="{BB962C8B-B14F-4D97-AF65-F5344CB8AC3E}">
        <p14:creationId xmlns:p14="http://schemas.microsoft.com/office/powerpoint/2010/main" val="84442138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final group of body senses includes vestibular sense, proprioception, and kinesthesia.</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Vestibular sense helps with our ability to maintain balance and body posture. These sense organs are located near the cochlea in the inner ear, and they contain fluid and hair cells that respond to movement of the head and gravity.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8E874CFA-E086-4E19-858A-42B6B9CCE2C1}" type="slidenum">
              <a:rPr lang="en-US" smtClean="0"/>
              <a:t>10</a:t>
            </a:fld>
            <a:endParaRPr lang="en-US"/>
          </a:p>
        </p:txBody>
      </p:sp>
    </p:spTree>
    <p:extLst>
      <p:ext uri="{BB962C8B-B14F-4D97-AF65-F5344CB8AC3E}">
        <p14:creationId xmlns:p14="http://schemas.microsoft.com/office/powerpoint/2010/main" val="188497243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vestibular system also collects information for controlling movement and the reflexes that move various parts of our bodies to compensate for changes in body position. Therefore, both proprioception (perception of body position) and kinesthesia (perception of body’s movement through space) interact with information from the vestibular system.</a:t>
            </a:r>
          </a:p>
          <a:p>
            <a:endParaRPr lang="en-US" dirty="0"/>
          </a:p>
        </p:txBody>
      </p:sp>
      <p:sp>
        <p:nvSpPr>
          <p:cNvPr id="4" name="Slide Number Placeholder 3"/>
          <p:cNvSpPr>
            <a:spLocks noGrp="1"/>
          </p:cNvSpPr>
          <p:nvPr>
            <p:ph type="sldNum" sz="quarter" idx="5"/>
          </p:nvPr>
        </p:nvSpPr>
        <p:spPr/>
        <p:txBody>
          <a:bodyPr/>
          <a:lstStyle/>
          <a:p>
            <a:fld id="{8E874CFA-E086-4E19-858A-42B6B9CCE2C1}" type="slidenum">
              <a:rPr lang="en-US" smtClean="0"/>
              <a:t>11</a:t>
            </a:fld>
            <a:endParaRPr lang="en-US"/>
          </a:p>
        </p:txBody>
      </p:sp>
    </p:spTree>
    <p:extLst>
      <p:ext uri="{BB962C8B-B14F-4D97-AF65-F5344CB8AC3E}">
        <p14:creationId xmlns:p14="http://schemas.microsoft.com/office/powerpoint/2010/main" val="15312334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chemical senses include taste (gustation) and smell (olfaction).</a:t>
            </a:r>
          </a:p>
          <a:p>
            <a:endParaRPr lang="en-US" dirty="0"/>
          </a:p>
        </p:txBody>
      </p:sp>
      <p:sp>
        <p:nvSpPr>
          <p:cNvPr id="4" name="Slide Number Placeholder 3"/>
          <p:cNvSpPr>
            <a:spLocks noGrp="1"/>
          </p:cNvSpPr>
          <p:nvPr>
            <p:ph type="sldNum" sz="quarter" idx="5"/>
          </p:nvPr>
        </p:nvSpPr>
        <p:spPr/>
        <p:txBody>
          <a:bodyPr/>
          <a:lstStyle/>
          <a:p>
            <a:fld id="{8E874CFA-E086-4E19-858A-42B6B9CCE2C1}" type="slidenum">
              <a:rPr lang="en-US" smtClean="0"/>
              <a:t>2</a:t>
            </a:fld>
            <a:endParaRPr lang="en-US"/>
          </a:p>
        </p:txBody>
      </p:sp>
    </p:spTree>
    <p:extLst>
      <p:ext uri="{BB962C8B-B14F-4D97-AF65-F5344CB8AC3E}">
        <p14:creationId xmlns:p14="http://schemas.microsoft.com/office/powerpoint/2010/main" val="36396374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Although this may differ from what you have previously learned, it appears we have six taste receptors including sweet, salty, sour, and bitter. The two newer ones include umami (a taste for monosodium glutamate) and one that tastes the fatty content of food.</a:t>
            </a:r>
          </a:p>
          <a:p>
            <a:endParaRPr lang="en-US" dirty="0"/>
          </a:p>
        </p:txBody>
      </p:sp>
      <p:sp>
        <p:nvSpPr>
          <p:cNvPr id="4" name="Slide Number Placeholder 3"/>
          <p:cNvSpPr>
            <a:spLocks noGrp="1"/>
          </p:cNvSpPr>
          <p:nvPr>
            <p:ph type="sldNum" sz="quarter" idx="5"/>
          </p:nvPr>
        </p:nvSpPr>
        <p:spPr/>
        <p:txBody>
          <a:bodyPr/>
          <a:lstStyle/>
          <a:p>
            <a:fld id="{8E874CFA-E086-4E19-858A-42B6B9CCE2C1}" type="slidenum">
              <a:rPr lang="en-US" smtClean="0"/>
              <a:t>3</a:t>
            </a:fld>
            <a:endParaRPr lang="en-US"/>
          </a:p>
        </p:txBody>
      </p:sp>
    </p:spTree>
    <p:extLst>
      <p:ext uri="{BB962C8B-B14F-4D97-AF65-F5344CB8AC3E}">
        <p14:creationId xmlns:p14="http://schemas.microsoft.com/office/powerpoint/2010/main" val="26766197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taste pathway starts with taste buds on the tongue that become activated when we eat. Chemical changes result in the generation of action potentials that are sent to the medulla, thalamus, limbic system, and the gustatory cortex between the frontal and temporal lobes.</a:t>
            </a:r>
          </a:p>
          <a:p>
            <a:endParaRPr lang="en-US" dirty="0"/>
          </a:p>
        </p:txBody>
      </p:sp>
      <p:sp>
        <p:nvSpPr>
          <p:cNvPr id="4" name="Slide Number Placeholder 3"/>
          <p:cNvSpPr>
            <a:spLocks noGrp="1"/>
          </p:cNvSpPr>
          <p:nvPr>
            <p:ph type="sldNum" sz="quarter" idx="5"/>
          </p:nvPr>
        </p:nvSpPr>
        <p:spPr/>
        <p:txBody>
          <a:bodyPr/>
          <a:lstStyle/>
          <a:p>
            <a:fld id="{8E874CFA-E086-4E19-858A-42B6B9CCE2C1}" type="slidenum">
              <a:rPr lang="en-US" smtClean="0"/>
              <a:t>4</a:t>
            </a:fld>
            <a:endParaRPr lang="en-US"/>
          </a:p>
        </p:txBody>
      </p:sp>
    </p:spTree>
    <p:extLst>
      <p:ext uri="{BB962C8B-B14F-4D97-AF65-F5344CB8AC3E}">
        <p14:creationId xmlns:p14="http://schemas.microsoft.com/office/powerpoint/2010/main" val="18074036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it comes to smell, the olfactory receptor cells are located in a mucous membrane at the top of the nose. When odor molecules bind to these receptors, chemical changes within the cell result in action potentials that are sent to the olfactory bulb, then to the limbic system, and then to the primary olfactory cortex.</a:t>
            </a:r>
          </a:p>
          <a:p>
            <a:endParaRPr lang="en-US" dirty="0"/>
          </a:p>
        </p:txBody>
      </p:sp>
      <p:sp>
        <p:nvSpPr>
          <p:cNvPr id="4" name="Slide Number Placeholder 3"/>
          <p:cNvSpPr>
            <a:spLocks noGrp="1"/>
          </p:cNvSpPr>
          <p:nvPr>
            <p:ph type="sldNum" sz="quarter" idx="5"/>
          </p:nvPr>
        </p:nvSpPr>
        <p:spPr/>
        <p:txBody>
          <a:bodyPr/>
          <a:lstStyle/>
          <a:p>
            <a:fld id="{8E874CFA-E086-4E19-858A-42B6B9CCE2C1}" type="slidenum">
              <a:rPr lang="en-US" smtClean="0"/>
              <a:t>5</a:t>
            </a:fld>
            <a:endParaRPr lang="en-US"/>
          </a:p>
        </p:txBody>
      </p:sp>
    </p:spTree>
    <p:extLst>
      <p:ext uri="{BB962C8B-B14F-4D97-AF65-F5344CB8AC3E}">
        <p14:creationId xmlns:p14="http://schemas.microsoft.com/office/powerpoint/2010/main" val="30123537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Our body senses include those responsible for feelings of touch and others that contribute to balance. We will discuss the tactile senses first.</a:t>
            </a:r>
          </a:p>
          <a:p>
            <a:endParaRPr lang="en-US" dirty="0"/>
          </a:p>
        </p:txBody>
      </p:sp>
      <p:sp>
        <p:nvSpPr>
          <p:cNvPr id="4" name="Slide Number Placeholder 3"/>
          <p:cNvSpPr>
            <a:spLocks noGrp="1"/>
          </p:cNvSpPr>
          <p:nvPr>
            <p:ph type="sldNum" sz="quarter" idx="5"/>
          </p:nvPr>
        </p:nvSpPr>
        <p:spPr/>
        <p:txBody>
          <a:bodyPr/>
          <a:lstStyle/>
          <a:p>
            <a:fld id="{8E874CFA-E086-4E19-858A-42B6B9CCE2C1}" type="slidenum">
              <a:rPr lang="en-US" smtClean="0"/>
              <a:t>6</a:t>
            </a:fld>
            <a:endParaRPr lang="en-US"/>
          </a:p>
        </p:txBody>
      </p:sp>
    </p:spTree>
    <p:extLst>
      <p:ext uri="{BB962C8B-B14F-4D97-AF65-F5344CB8AC3E}">
        <p14:creationId xmlns:p14="http://schemas.microsoft.com/office/powerpoint/2010/main" val="25838581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order for us to respond to our world tactilely, we have a number of receptors that are distributed through the skin that are responsible for touch. These receptors respond to pressure, vibrations of differing frequencies, and stretch.</a:t>
            </a:r>
          </a:p>
          <a:p>
            <a:endParaRPr lang="en-US" dirty="0"/>
          </a:p>
        </p:txBody>
      </p:sp>
      <p:sp>
        <p:nvSpPr>
          <p:cNvPr id="4" name="Slide Number Placeholder 3"/>
          <p:cNvSpPr>
            <a:spLocks noGrp="1"/>
          </p:cNvSpPr>
          <p:nvPr>
            <p:ph type="sldNum" sz="quarter" idx="5"/>
          </p:nvPr>
        </p:nvSpPr>
        <p:spPr/>
        <p:txBody>
          <a:bodyPr/>
          <a:lstStyle/>
          <a:p>
            <a:fld id="{8E874CFA-E086-4E19-858A-42B6B9CCE2C1}" type="slidenum">
              <a:rPr lang="en-US" smtClean="0"/>
              <a:t>7</a:t>
            </a:fld>
            <a:endParaRPr lang="en-US"/>
          </a:p>
        </p:txBody>
      </p:sp>
    </p:spTree>
    <p:extLst>
      <p:ext uri="{BB962C8B-B14F-4D97-AF65-F5344CB8AC3E}">
        <p14:creationId xmlns:p14="http://schemas.microsoft.com/office/powerpoint/2010/main" val="33486642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We also have a number of free nerve endings that are responsible for </a:t>
            </a:r>
            <a:r>
              <a:rPr lang="en-US" sz="1200" kern="1200" dirty="0" err="1">
                <a:solidFill>
                  <a:schemeClr val="tx1"/>
                </a:solidFill>
                <a:effectLst/>
                <a:latin typeface="+mn-lt"/>
                <a:ea typeface="+mn-ea"/>
                <a:cs typeface="+mn-cs"/>
              </a:rPr>
              <a:t>thermoception</a:t>
            </a:r>
            <a:r>
              <a:rPr lang="en-US" sz="1200" kern="1200" dirty="0">
                <a:solidFill>
                  <a:schemeClr val="tx1"/>
                </a:solidFill>
                <a:effectLst/>
                <a:latin typeface="+mn-lt"/>
                <a:ea typeface="+mn-ea"/>
                <a:cs typeface="+mn-cs"/>
              </a:rPr>
              <a:t> (temperature) and nociception (pain). These signals travel from the receptors to the spinal cord, then to the medulla, thalamus, and somatosensory cortex, which is located in the parietal lobe.</a:t>
            </a:r>
          </a:p>
          <a:p>
            <a:endParaRPr lang="en-US" dirty="0"/>
          </a:p>
        </p:txBody>
      </p:sp>
      <p:sp>
        <p:nvSpPr>
          <p:cNvPr id="4" name="Slide Number Placeholder 3"/>
          <p:cNvSpPr>
            <a:spLocks noGrp="1"/>
          </p:cNvSpPr>
          <p:nvPr>
            <p:ph type="sldNum" sz="quarter" idx="5"/>
          </p:nvPr>
        </p:nvSpPr>
        <p:spPr/>
        <p:txBody>
          <a:bodyPr/>
          <a:lstStyle/>
          <a:p>
            <a:fld id="{8E874CFA-E086-4E19-858A-42B6B9CCE2C1}" type="slidenum">
              <a:rPr lang="en-US" smtClean="0"/>
              <a:t>8</a:t>
            </a:fld>
            <a:endParaRPr lang="en-US"/>
          </a:p>
        </p:txBody>
      </p:sp>
    </p:spTree>
    <p:extLst>
      <p:ext uri="{BB962C8B-B14F-4D97-AF65-F5344CB8AC3E}">
        <p14:creationId xmlns:p14="http://schemas.microsoft.com/office/powerpoint/2010/main" val="16173069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Individuals with congenital insensitivity to pain are born without the ability to feel pain, which can result in a number of dire consequences. Can you imagine how you might injure yourself if you did not feel pain? These people suffer mouth and tongue injuries from biting themselves and even play sports on broken limbs.  </a:t>
            </a:r>
          </a:p>
          <a:p>
            <a:endParaRPr lang="en-US" dirty="0"/>
          </a:p>
        </p:txBody>
      </p:sp>
      <p:sp>
        <p:nvSpPr>
          <p:cNvPr id="4" name="Slide Number Placeholder 3"/>
          <p:cNvSpPr>
            <a:spLocks noGrp="1"/>
          </p:cNvSpPr>
          <p:nvPr>
            <p:ph type="sldNum" sz="quarter" idx="5"/>
          </p:nvPr>
        </p:nvSpPr>
        <p:spPr/>
        <p:txBody>
          <a:bodyPr/>
          <a:lstStyle/>
          <a:p>
            <a:fld id="{8E874CFA-E086-4E19-858A-42B6B9CCE2C1}" type="slidenum">
              <a:rPr lang="en-US" smtClean="0"/>
              <a:t>9</a:t>
            </a:fld>
            <a:endParaRPr lang="en-US"/>
          </a:p>
        </p:txBody>
      </p:sp>
    </p:spTree>
    <p:extLst>
      <p:ext uri="{BB962C8B-B14F-4D97-AF65-F5344CB8AC3E}">
        <p14:creationId xmlns:p14="http://schemas.microsoft.com/office/powerpoint/2010/main" val="16854532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5/16/2019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5/16/2019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5/16/2019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5/16/2019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5/16/2019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5/16/2019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5/16/2019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5/16/2019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5/16/2019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5/16/2019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5/16/2019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5/16/2019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5/16/2019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5/16/2019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5/16/2019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5/16/2019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5/16/2019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0.xml"/><Relationship Id="rId1" Type="http://schemas.openxmlformats.org/officeDocument/2006/relationships/slideLayout" Target="../slideLayouts/slideLayout1.xml"/><Relationship Id="rId5" Type="http://schemas.openxmlformats.org/officeDocument/2006/relationships/image" Target="../media/image16.png"/><Relationship Id="rId4" Type="http://schemas.openxmlformats.org/officeDocument/2006/relationships/image" Target="../media/image15.sv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image" Target="../media/image25.png"/><Relationship Id="rId1" Type="http://schemas.openxmlformats.org/officeDocument/2006/relationships/slideLayout" Target="../slideLayouts/slideLayout12.xml"/><Relationship Id="rId5" Type="http://schemas.openxmlformats.org/officeDocument/2006/relationships/image" Target="../media/image28.png"/><Relationship Id="rId4" Type="http://schemas.openxmlformats.org/officeDocument/2006/relationships/image" Target="../media/image27.png"/></Relationships>
</file>

<file path=ppt/slides/_rels/slide2.xml.rels><?xml version="1.0" encoding="UTF-8" standalone="yes"?>
<Relationships xmlns="http://schemas.openxmlformats.org/package/2006/relationships"><Relationship Id="rId8" Type="http://schemas.openxmlformats.org/officeDocument/2006/relationships/image" Target="../media/image6.sv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4.svg"/><Relationship Id="rId11" Type="http://schemas.openxmlformats.org/officeDocument/2006/relationships/image" Target="../media/image9.png"/><Relationship Id="rId5" Type="http://schemas.openxmlformats.org/officeDocument/2006/relationships/image" Target="../media/image3.png"/><Relationship Id="rId10" Type="http://schemas.openxmlformats.org/officeDocument/2006/relationships/image" Target="../media/image8.svg"/><Relationship Id="rId4" Type="http://schemas.openxmlformats.org/officeDocument/2006/relationships/image" Target="../media/image2.svg"/><Relationship Id="rId9" Type="http://schemas.openxmlformats.org/officeDocument/2006/relationships/image" Target="../media/image7.png"/></Relationships>
</file>

<file path=ppt/slides/_rels/slide3.xml.rels><?xml version="1.0" encoding="UTF-8" standalone="yes"?>
<Relationships xmlns="http://schemas.openxmlformats.org/package/2006/relationships"><Relationship Id="rId8" Type="http://schemas.openxmlformats.org/officeDocument/2006/relationships/image" Target="../media/image6.sv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4.svg"/><Relationship Id="rId5" Type="http://schemas.openxmlformats.org/officeDocument/2006/relationships/image" Target="../media/image3.png"/><Relationship Id="rId10" Type="http://schemas.openxmlformats.org/officeDocument/2006/relationships/image" Target="../media/image8.svg"/><Relationship Id="rId4" Type="http://schemas.openxmlformats.org/officeDocument/2006/relationships/image" Target="../media/image2.svg"/><Relationship Id="rId9" Type="http://schemas.openxmlformats.org/officeDocument/2006/relationships/image" Target="../media/image7.png"/></Relationships>
</file>

<file path=ppt/slides/_rels/slide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11.svg"/></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2.png"/><Relationship Id="rId7" Type="http://schemas.openxmlformats.org/officeDocument/2006/relationships/image" Target="../media/image16.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15.svg"/><Relationship Id="rId5" Type="http://schemas.openxmlformats.org/officeDocument/2006/relationships/image" Target="../media/image14.png"/><Relationship Id="rId4" Type="http://schemas.openxmlformats.org/officeDocument/2006/relationships/image" Target="../media/image13.svg"/></Relationships>
</file>

<file path=ppt/slides/_rels/slide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13.svg"/></Relationships>
</file>

<file path=ppt/slides/_rels/slide8.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image" Target="../media/image20.svg"/><Relationship Id="rId5" Type="http://schemas.openxmlformats.org/officeDocument/2006/relationships/image" Target="../media/image19.png"/><Relationship Id="rId4" Type="http://schemas.openxmlformats.org/officeDocument/2006/relationships/image" Target="../media/image18.svg"/></Relationships>
</file>

<file path=ppt/slides/_rels/slide9.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image" Target="../media/image24.svg"/><Relationship Id="rId5" Type="http://schemas.openxmlformats.org/officeDocument/2006/relationships/image" Target="../media/image23.png"/><Relationship Id="rId4" Type="http://schemas.openxmlformats.org/officeDocument/2006/relationships/image" Target="../media/image22.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524000" y="2456536"/>
            <a:ext cx="9144000" cy="1200329"/>
          </a:xfrm>
          <a:prstGeom prst="rect">
            <a:avLst/>
          </a:prstGeom>
          <a:noFill/>
        </p:spPr>
        <p:txBody>
          <a:bodyPr wrap="square" rtlCol="0">
            <a:spAutoFit/>
          </a:bodyPr>
          <a:lstStyle/>
          <a:p>
            <a:pPr lvl="0" algn="ctr"/>
            <a:r>
              <a:rPr lang="en-US" sz="4800" dirty="0">
                <a:solidFill>
                  <a:schemeClr val="tx1">
                    <a:lumMod val="75000"/>
                    <a:lumOff val="25000"/>
                  </a:schemeClr>
                </a:solidFill>
                <a:latin typeface="Century Gothic" panose="020B0502020202020204" pitchFamily="34" charset="0"/>
              </a:rPr>
              <a:t>The Other Senses</a:t>
            </a:r>
          </a:p>
          <a:p>
            <a:pPr lvl="0" algn="ctr"/>
            <a:r>
              <a:rPr lang="en-US" sz="2400" i="1" dirty="0">
                <a:solidFill>
                  <a:schemeClr val="tx1">
                    <a:lumMod val="75000"/>
                    <a:lumOff val="25000"/>
                  </a:schemeClr>
                </a:solidFill>
                <a:latin typeface="Century Gothic" panose="020B0502020202020204" pitchFamily="34" charset="0"/>
              </a:rPr>
              <a:t>Introduction to Psychology</a:t>
            </a: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363644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Vestibular Senses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5" name="Graphic 14" descr="Scales of justice">
            <a:extLst>
              <a:ext uri="{FF2B5EF4-FFF2-40B4-BE49-F238E27FC236}">
                <a16:creationId xmlns:a16="http://schemas.microsoft.com/office/drawing/2014/main" id="{803271D4-77BF-4CD6-A5D0-AD729E274BF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434813" y="1871896"/>
            <a:ext cx="2545977" cy="2545977"/>
          </a:xfrm>
          <a:prstGeom prst="rect">
            <a:avLst/>
          </a:prstGeom>
        </p:spPr>
      </p:pic>
      <p:pic>
        <p:nvPicPr>
          <p:cNvPr id="16" name="Picture 15">
            <a:extLst>
              <a:ext uri="{FF2B5EF4-FFF2-40B4-BE49-F238E27FC236}">
                <a16:creationId xmlns:a16="http://schemas.microsoft.com/office/drawing/2014/main" id="{B30A9CE7-892A-46AD-B7CA-6B4A236D1A0D}"/>
              </a:ext>
            </a:extLst>
          </p:cNvPr>
          <p:cNvPicPr>
            <a:picLocks noChangeAspect="1"/>
          </p:cNvPicPr>
          <p:nvPr/>
        </p:nvPicPr>
        <p:blipFill rotWithShape="1">
          <a:blip r:embed="rId5"/>
          <a:srcRect t="16023" r="8468" b="15780"/>
          <a:stretch/>
        </p:blipFill>
        <p:spPr>
          <a:xfrm>
            <a:off x="6096000" y="1636095"/>
            <a:ext cx="4170978" cy="3017578"/>
          </a:xfrm>
          <a:prstGeom prst="rect">
            <a:avLst/>
          </a:prstGeom>
        </p:spPr>
      </p:pic>
      <p:cxnSp>
        <p:nvCxnSpPr>
          <p:cNvPr id="17" name="Straight Connector 16">
            <a:extLst>
              <a:ext uri="{FF2B5EF4-FFF2-40B4-BE49-F238E27FC236}">
                <a16:creationId xmlns:a16="http://schemas.microsoft.com/office/drawing/2014/main" id="{70DA0A54-3352-4A84-BA60-51D2D2219696}"/>
              </a:ext>
            </a:extLst>
          </p:cNvPr>
          <p:cNvCxnSpPr>
            <a:cxnSpLocks/>
          </p:cNvCxnSpPr>
          <p:nvPr/>
        </p:nvCxnSpPr>
        <p:spPr>
          <a:xfrm>
            <a:off x="8552329" y="1355085"/>
            <a:ext cx="282192" cy="1512416"/>
          </a:xfrm>
          <a:prstGeom prst="line">
            <a:avLst/>
          </a:prstGeom>
          <a:ln w="114300" cap="rnd">
            <a:solidFill>
              <a:schemeClr val="accent6"/>
            </a:solidFill>
            <a:headEnd type="none"/>
            <a:tailEnd type="stealt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672133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Vestibular Senses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7C82C54D-6854-4451-A7F0-B5A73BD5BBFF}"/>
              </a:ext>
            </a:extLst>
          </p:cNvPr>
          <p:cNvSpPr txBox="1"/>
          <p:nvPr/>
        </p:nvSpPr>
        <p:spPr>
          <a:xfrm>
            <a:off x="5071780" y="1612191"/>
            <a:ext cx="2048440" cy="584775"/>
          </a:xfrm>
          <a:prstGeom prst="rect">
            <a:avLst/>
          </a:prstGeom>
          <a:noFill/>
        </p:spPr>
        <p:txBody>
          <a:bodyPr wrap="square" rtlCol="0">
            <a:spAutoFit/>
          </a:bodyPr>
          <a:lstStyle/>
          <a:p>
            <a:pPr algn="ctr"/>
            <a:r>
              <a:rPr lang="en-US" sz="3200" dirty="0">
                <a:solidFill>
                  <a:srgbClr val="FFC000"/>
                </a:solidFill>
              </a:rPr>
              <a:t>Movement</a:t>
            </a:r>
          </a:p>
        </p:txBody>
      </p:sp>
      <p:sp>
        <p:nvSpPr>
          <p:cNvPr id="13" name="TextBox 12">
            <a:extLst>
              <a:ext uri="{FF2B5EF4-FFF2-40B4-BE49-F238E27FC236}">
                <a16:creationId xmlns:a16="http://schemas.microsoft.com/office/drawing/2014/main" id="{19502993-9798-41BC-9DDE-805F120DD644}"/>
              </a:ext>
            </a:extLst>
          </p:cNvPr>
          <p:cNvSpPr txBox="1"/>
          <p:nvPr/>
        </p:nvSpPr>
        <p:spPr>
          <a:xfrm>
            <a:off x="5071780" y="2469475"/>
            <a:ext cx="2048440" cy="584775"/>
          </a:xfrm>
          <a:prstGeom prst="rect">
            <a:avLst/>
          </a:prstGeom>
          <a:noFill/>
        </p:spPr>
        <p:txBody>
          <a:bodyPr wrap="square" rtlCol="0">
            <a:spAutoFit/>
          </a:bodyPr>
          <a:lstStyle/>
          <a:p>
            <a:pPr algn="ctr"/>
            <a:r>
              <a:rPr lang="en-US" sz="3200" dirty="0">
                <a:solidFill>
                  <a:schemeClr val="accent1">
                    <a:lumMod val="60000"/>
                    <a:lumOff val="40000"/>
                  </a:schemeClr>
                </a:solidFill>
              </a:rPr>
              <a:t>Reflexes</a:t>
            </a:r>
          </a:p>
        </p:txBody>
      </p:sp>
      <p:sp>
        <p:nvSpPr>
          <p:cNvPr id="14" name="TextBox 13">
            <a:extLst>
              <a:ext uri="{FF2B5EF4-FFF2-40B4-BE49-F238E27FC236}">
                <a16:creationId xmlns:a16="http://schemas.microsoft.com/office/drawing/2014/main" id="{70861289-23A9-45CD-8416-972B61F52763}"/>
              </a:ext>
            </a:extLst>
          </p:cNvPr>
          <p:cNvSpPr txBox="1"/>
          <p:nvPr/>
        </p:nvSpPr>
        <p:spPr>
          <a:xfrm>
            <a:off x="2550004" y="3627492"/>
            <a:ext cx="2893366" cy="584775"/>
          </a:xfrm>
          <a:prstGeom prst="rect">
            <a:avLst/>
          </a:prstGeom>
          <a:solidFill>
            <a:schemeClr val="tx1"/>
          </a:solidFill>
        </p:spPr>
        <p:txBody>
          <a:bodyPr wrap="square" rtlCol="0">
            <a:spAutoFit/>
          </a:bodyPr>
          <a:lstStyle/>
          <a:p>
            <a:pPr algn="ctr"/>
            <a:r>
              <a:rPr lang="en-US" sz="3200" dirty="0">
                <a:solidFill>
                  <a:schemeClr val="accent6"/>
                </a:solidFill>
              </a:rPr>
              <a:t>Proprioception</a:t>
            </a:r>
          </a:p>
        </p:txBody>
      </p:sp>
      <p:sp>
        <p:nvSpPr>
          <p:cNvPr id="15" name="TextBox 14">
            <a:extLst>
              <a:ext uri="{FF2B5EF4-FFF2-40B4-BE49-F238E27FC236}">
                <a16:creationId xmlns:a16="http://schemas.microsoft.com/office/drawing/2014/main" id="{76114F5E-D90F-416F-AA35-6C03669E9C19}"/>
              </a:ext>
            </a:extLst>
          </p:cNvPr>
          <p:cNvSpPr txBox="1"/>
          <p:nvPr/>
        </p:nvSpPr>
        <p:spPr>
          <a:xfrm>
            <a:off x="6748630" y="3633794"/>
            <a:ext cx="2893366" cy="584775"/>
          </a:xfrm>
          <a:prstGeom prst="rect">
            <a:avLst/>
          </a:prstGeom>
          <a:solidFill>
            <a:schemeClr val="tx1"/>
          </a:solidFill>
        </p:spPr>
        <p:txBody>
          <a:bodyPr wrap="square" rtlCol="0">
            <a:spAutoFit/>
          </a:bodyPr>
          <a:lstStyle/>
          <a:p>
            <a:pPr algn="ctr"/>
            <a:r>
              <a:rPr lang="en-US" sz="3200" dirty="0">
                <a:solidFill>
                  <a:schemeClr val="accent6"/>
                </a:solidFill>
              </a:rPr>
              <a:t>Kinesthesia</a:t>
            </a:r>
          </a:p>
        </p:txBody>
      </p:sp>
    </p:spTree>
    <p:extLst>
      <p:ext uri="{BB962C8B-B14F-4D97-AF65-F5344CB8AC3E}">
        <p14:creationId xmlns:p14="http://schemas.microsoft.com/office/powerpoint/2010/main" val="39256763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4" name="Straight Connector 23">
            <a:extLst>
              <a:ext uri="{FF2B5EF4-FFF2-40B4-BE49-F238E27FC236}">
                <a16:creationId xmlns:a16="http://schemas.microsoft.com/office/drawing/2014/main" id="{182040C9-D8AC-421B-8F20-57FE6FF2A088}"/>
              </a:ext>
            </a:extLst>
          </p:cNvPr>
          <p:cNvCxnSpPr>
            <a:cxnSpLocks/>
          </p:cNvCxnSpPr>
          <p:nvPr/>
        </p:nvCxnSpPr>
        <p:spPr>
          <a:xfrm flipV="1">
            <a:off x="8229600" y="2049076"/>
            <a:ext cx="817581" cy="1072674"/>
          </a:xfrm>
          <a:prstGeom prst="line">
            <a:avLst/>
          </a:prstGeom>
          <a:ln w="76200" cap="rnd">
            <a:solidFill>
              <a:srgbClr val="7030A0"/>
            </a:solidFill>
            <a:headEnd type="none"/>
            <a:tailEnd type="stealth"/>
          </a:ln>
        </p:spPr>
        <p:style>
          <a:lnRef idx="1">
            <a:schemeClr val="accent1"/>
          </a:lnRef>
          <a:fillRef idx="0">
            <a:schemeClr val="accent1"/>
          </a:fillRef>
          <a:effectRef idx="0">
            <a:schemeClr val="accent1"/>
          </a:effectRef>
          <a:fontRef idx="minor">
            <a:schemeClr val="tx1"/>
          </a:fontRef>
        </p:style>
      </p:cxnSp>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The Chemical Senses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29DD3360-F9E2-4EF4-BF42-99FE9D16E91E}"/>
              </a:ext>
            </a:extLst>
          </p:cNvPr>
          <p:cNvSpPr txBox="1"/>
          <p:nvPr/>
        </p:nvSpPr>
        <p:spPr>
          <a:xfrm>
            <a:off x="3003176" y="1511616"/>
            <a:ext cx="1021977" cy="461665"/>
          </a:xfrm>
          <a:prstGeom prst="rect">
            <a:avLst/>
          </a:prstGeom>
          <a:noFill/>
        </p:spPr>
        <p:txBody>
          <a:bodyPr wrap="square" rtlCol="0">
            <a:spAutoFit/>
          </a:bodyPr>
          <a:lstStyle/>
          <a:p>
            <a:pPr algn="ctr"/>
            <a:r>
              <a:rPr lang="en-US" sz="2400" dirty="0"/>
              <a:t>Taste</a:t>
            </a:r>
          </a:p>
        </p:txBody>
      </p:sp>
      <p:sp>
        <p:nvSpPr>
          <p:cNvPr id="9" name="TextBox 8">
            <a:extLst>
              <a:ext uri="{FF2B5EF4-FFF2-40B4-BE49-F238E27FC236}">
                <a16:creationId xmlns:a16="http://schemas.microsoft.com/office/drawing/2014/main" id="{33F2D37A-0E6E-4BD6-A4F1-F39703AA94AE}"/>
              </a:ext>
            </a:extLst>
          </p:cNvPr>
          <p:cNvSpPr txBox="1"/>
          <p:nvPr/>
        </p:nvSpPr>
        <p:spPr>
          <a:xfrm>
            <a:off x="7848403" y="1511616"/>
            <a:ext cx="1021977" cy="461665"/>
          </a:xfrm>
          <a:prstGeom prst="rect">
            <a:avLst/>
          </a:prstGeom>
          <a:noFill/>
        </p:spPr>
        <p:txBody>
          <a:bodyPr wrap="square" rtlCol="0">
            <a:spAutoFit/>
          </a:bodyPr>
          <a:lstStyle/>
          <a:p>
            <a:pPr algn="ctr"/>
            <a:r>
              <a:rPr lang="en-US" sz="2400" dirty="0"/>
              <a:t>Smell</a:t>
            </a:r>
          </a:p>
        </p:txBody>
      </p:sp>
      <p:pic>
        <p:nvPicPr>
          <p:cNvPr id="6" name="Graphic 5" descr="Cake slice">
            <a:extLst>
              <a:ext uri="{FF2B5EF4-FFF2-40B4-BE49-F238E27FC236}">
                <a16:creationId xmlns:a16="http://schemas.microsoft.com/office/drawing/2014/main" id="{F04B9B5D-CB4E-40F8-B1AD-A9E79E2CF9C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873620" y="2049076"/>
            <a:ext cx="735107" cy="735107"/>
          </a:xfrm>
          <a:prstGeom prst="rect">
            <a:avLst/>
          </a:prstGeom>
        </p:spPr>
      </p:pic>
      <p:pic>
        <p:nvPicPr>
          <p:cNvPr id="10" name="Graphic 9" descr="Candy">
            <a:extLst>
              <a:ext uri="{FF2B5EF4-FFF2-40B4-BE49-F238E27FC236}">
                <a16:creationId xmlns:a16="http://schemas.microsoft.com/office/drawing/2014/main" id="{939B1A76-8806-4CE0-A26E-060CA59077D0}"/>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462718" y="2049083"/>
            <a:ext cx="735100" cy="735100"/>
          </a:xfrm>
          <a:prstGeom prst="rect">
            <a:avLst/>
          </a:prstGeom>
        </p:spPr>
      </p:pic>
      <p:pic>
        <p:nvPicPr>
          <p:cNvPr id="12" name="Graphic 11" descr="Coffee">
            <a:extLst>
              <a:ext uri="{FF2B5EF4-FFF2-40B4-BE49-F238E27FC236}">
                <a16:creationId xmlns:a16="http://schemas.microsoft.com/office/drawing/2014/main" id="{A73ABA92-2EEA-437E-A692-B4A28A58799D}"/>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327994" y="2020086"/>
            <a:ext cx="735100" cy="735100"/>
          </a:xfrm>
          <a:prstGeom prst="rect">
            <a:avLst/>
          </a:prstGeom>
        </p:spPr>
      </p:pic>
      <p:pic>
        <p:nvPicPr>
          <p:cNvPr id="14" name="Graphic 13" descr="Popcorn">
            <a:extLst>
              <a:ext uri="{FF2B5EF4-FFF2-40B4-BE49-F238E27FC236}">
                <a16:creationId xmlns:a16="http://schemas.microsoft.com/office/drawing/2014/main" id="{E15B846A-7EDB-409D-95D6-9F7FA6E1C734}"/>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2608727" y="2049076"/>
            <a:ext cx="735107" cy="735107"/>
          </a:xfrm>
          <a:prstGeom prst="rect">
            <a:avLst/>
          </a:prstGeom>
        </p:spPr>
      </p:pic>
      <p:sp>
        <p:nvSpPr>
          <p:cNvPr id="15" name="TextBox 14">
            <a:extLst>
              <a:ext uri="{FF2B5EF4-FFF2-40B4-BE49-F238E27FC236}">
                <a16:creationId xmlns:a16="http://schemas.microsoft.com/office/drawing/2014/main" id="{4F59E988-C30E-4FC5-80AC-F33D1C9684C6}"/>
              </a:ext>
            </a:extLst>
          </p:cNvPr>
          <p:cNvSpPr txBox="1"/>
          <p:nvPr/>
        </p:nvSpPr>
        <p:spPr>
          <a:xfrm>
            <a:off x="3769851" y="2416251"/>
            <a:ext cx="806824" cy="461665"/>
          </a:xfrm>
          <a:prstGeom prst="rect">
            <a:avLst/>
          </a:prstGeom>
          <a:noFill/>
        </p:spPr>
        <p:txBody>
          <a:bodyPr wrap="square" rtlCol="0">
            <a:spAutoFit/>
          </a:bodyPr>
          <a:lstStyle/>
          <a:p>
            <a:pPr algn="ctr"/>
            <a:r>
              <a:rPr lang="en-US" sz="1200" dirty="0"/>
              <a:t>Sour candy</a:t>
            </a:r>
          </a:p>
        </p:txBody>
      </p:sp>
      <p:sp>
        <p:nvSpPr>
          <p:cNvPr id="19" name="TextBox 18">
            <a:extLst>
              <a:ext uri="{FF2B5EF4-FFF2-40B4-BE49-F238E27FC236}">
                <a16:creationId xmlns:a16="http://schemas.microsoft.com/office/drawing/2014/main" id="{E76AEF40-EC14-40DA-99D4-8D76A7BCED56}"/>
              </a:ext>
            </a:extLst>
          </p:cNvPr>
          <p:cNvSpPr txBox="1"/>
          <p:nvPr/>
        </p:nvSpPr>
        <p:spPr>
          <a:xfrm>
            <a:off x="4789858" y="2443213"/>
            <a:ext cx="806824" cy="276999"/>
          </a:xfrm>
          <a:prstGeom prst="rect">
            <a:avLst/>
          </a:prstGeom>
          <a:noFill/>
        </p:spPr>
        <p:txBody>
          <a:bodyPr wrap="square" rtlCol="0">
            <a:spAutoFit/>
          </a:bodyPr>
          <a:lstStyle/>
          <a:p>
            <a:pPr algn="ctr"/>
            <a:r>
              <a:rPr lang="en-US" sz="1200" dirty="0"/>
              <a:t>Coffee</a:t>
            </a:r>
          </a:p>
        </p:txBody>
      </p:sp>
      <p:sp>
        <p:nvSpPr>
          <p:cNvPr id="20" name="TextBox 19">
            <a:extLst>
              <a:ext uri="{FF2B5EF4-FFF2-40B4-BE49-F238E27FC236}">
                <a16:creationId xmlns:a16="http://schemas.microsoft.com/office/drawing/2014/main" id="{9FF0EA5A-8352-4C9D-8804-27346CDA3124}"/>
              </a:ext>
            </a:extLst>
          </p:cNvPr>
          <p:cNvSpPr txBox="1"/>
          <p:nvPr/>
        </p:nvSpPr>
        <p:spPr>
          <a:xfrm>
            <a:off x="2342106" y="2930874"/>
            <a:ext cx="1322140" cy="584775"/>
          </a:xfrm>
          <a:prstGeom prst="rect">
            <a:avLst/>
          </a:prstGeom>
          <a:solidFill>
            <a:srgbClr val="7030A0"/>
          </a:solidFill>
        </p:spPr>
        <p:txBody>
          <a:bodyPr wrap="square" rtlCol="0">
            <a:spAutoFit/>
          </a:bodyPr>
          <a:lstStyle/>
          <a:p>
            <a:pPr algn="ctr"/>
            <a:r>
              <a:rPr lang="en-US" sz="1600" dirty="0">
                <a:solidFill>
                  <a:schemeClr val="bg1"/>
                </a:solidFill>
              </a:rPr>
              <a:t>Monosodium Glutamate</a:t>
            </a:r>
          </a:p>
        </p:txBody>
      </p:sp>
      <p:sp>
        <p:nvSpPr>
          <p:cNvPr id="21" name="TextBox 20">
            <a:extLst>
              <a:ext uri="{FF2B5EF4-FFF2-40B4-BE49-F238E27FC236}">
                <a16:creationId xmlns:a16="http://schemas.microsoft.com/office/drawing/2014/main" id="{D321C16C-B199-437A-84F3-6FD4A2B605B7}"/>
              </a:ext>
            </a:extLst>
          </p:cNvPr>
          <p:cNvSpPr txBox="1"/>
          <p:nvPr/>
        </p:nvSpPr>
        <p:spPr>
          <a:xfrm>
            <a:off x="3915605" y="2930874"/>
            <a:ext cx="1147489" cy="584775"/>
          </a:xfrm>
          <a:prstGeom prst="rect">
            <a:avLst/>
          </a:prstGeom>
          <a:solidFill>
            <a:srgbClr val="7030A0"/>
          </a:solidFill>
        </p:spPr>
        <p:txBody>
          <a:bodyPr wrap="square" rtlCol="0">
            <a:spAutoFit/>
          </a:bodyPr>
          <a:lstStyle/>
          <a:p>
            <a:pPr algn="ctr"/>
            <a:r>
              <a:rPr lang="en-US" sz="1600" dirty="0">
                <a:solidFill>
                  <a:schemeClr val="accent6"/>
                </a:solidFill>
              </a:rPr>
              <a:t>Fatty Content</a:t>
            </a:r>
          </a:p>
        </p:txBody>
      </p:sp>
      <p:pic>
        <p:nvPicPr>
          <p:cNvPr id="17" name="Picture 16">
            <a:extLst>
              <a:ext uri="{FF2B5EF4-FFF2-40B4-BE49-F238E27FC236}">
                <a16:creationId xmlns:a16="http://schemas.microsoft.com/office/drawing/2014/main" id="{1DA24241-036E-44BE-8193-D2AB17C68210}"/>
              </a:ext>
            </a:extLst>
          </p:cNvPr>
          <p:cNvPicPr>
            <a:picLocks noChangeAspect="1"/>
          </p:cNvPicPr>
          <p:nvPr/>
        </p:nvPicPr>
        <p:blipFill>
          <a:blip r:embed="rId11"/>
          <a:stretch>
            <a:fillRect/>
          </a:stretch>
        </p:blipFill>
        <p:spPr>
          <a:xfrm>
            <a:off x="7156166" y="2032468"/>
            <a:ext cx="587015" cy="886176"/>
          </a:xfrm>
          <a:prstGeom prst="rect">
            <a:avLst/>
          </a:prstGeom>
        </p:spPr>
      </p:pic>
      <p:sp>
        <p:nvSpPr>
          <p:cNvPr id="23" name="TextBox 22">
            <a:extLst>
              <a:ext uri="{FF2B5EF4-FFF2-40B4-BE49-F238E27FC236}">
                <a16:creationId xmlns:a16="http://schemas.microsoft.com/office/drawing/2014/main" id="{6D5FE682-9641-48B2-AF4C-442EED8BD656}"/>
              </a:ext>
            </a:extLst>
          </p:cNvPr>
          <p:cNvSpPr txBox="1"/>
          <p:nvPr/>
        </p:nvSpPr>
        <p:spPr>
          <a:xfrm>
            <a:off x="7419540" y="3121750"/>
            <a:ext cx="1147489" cy="584775"/>
          </a:xfrm>
          <a:prstGeom prst="rect">
            <a:avLst/>
          </a:prstGeom>
          <a:solidFill>
            <a:schemeClr val="tx2">
              <a:lumMod val="50000"/>
            </a:schemeClr>
          </a:solidFill>
        </p:spPr>
        <p:txBody>
          <a:bodyPr wrap="square" rtlCol="0">
            <a:spAutoFit/>
          </a:bodyPr>
          <a:lstStyle/>
          <a:p>
            <a:pPr algn="ctr"/>
            <a:r>
              <a:rPr lang="en-US" sz="1600" dirty="0">
                <a:solidFill>
                  <a:schemeClr val="bg1"/>
                </a:solidFill>
              </a:rPr>
              <a:t>Action Potentials</a:t>
            </a:r>
          </a:p>
        </p:txBody>
      </p:sp>
      <p:sp>
        <p:nvSpPr>
          <p:cNvPr id="27" name="TextBox 26">
            <a:extLst>
              <a:ext uri="{FF2B5EF4-FFF2-40B4-BE49-F238E27FC236}">
                <a16:creationId xmlns:a16="http://schemas.microsoft.com/office/drawing/2014/main" id="{3F0FEDFC-5960-42E6-9E33-8C528C8578A0}"/>
              </a:ext>
            </a:extLst>
          </p:cNvPr>
          <p:cNvSpPr txBox="1"/>
          <p:nvPr/>
        </p:nvSpPr>
        <p:spPr>
          <a:xfrm>
            <a:off x="8886343" y="1824713"/>
            <a:ext cx="1424469" cy="276999"/>
          </a:xfrm>
          <a:prstGeom prst="rect">
            <a:avLst/>
          </a:prstGeom>
          <a:noFill/>
        </p:spPr>
        <p:txBody>
          <a:bodyPr wrap="square" rtlCol="0">
            <a:spAutoFit/>
          </a:bodyPr>
          <a:lstStyle/>
          <a:p>
            <a:pPr algn="ctr"/>
            <a:r>
              <a:rPr lang="en-US" sz="1200" dirty="0"/>
              <a:t>Olfactory bulb</a:t>
            </a:r>
          </a:p>
        </p:txBody>
      </p:sp>
      <p:sp>
        <p:nvSpPr>
          <p:cNvPr id="29" name="TextBox 28">
            <a:extLst>
              <a:ext uri="{FF2B5EF4-FFF2-40B4-BE49-F238E27FC236}">
                <a16:creationId xmlns:a16="http://schemas.microsoft.com/office/drawing/2014/main" id="{66C22508-BE37-476D-9B8C-E7EFD9052D32}"/>
              </a:ext>
            </a:extLst>
          </p:cNvPr>
          <p:cNvSpPr txBox="1"/>
          <p:nvPr/>
        </p:nvSpPr>
        <p:spPr>
          <a:xfrm>
            <a:off x="8886342" y="2298995"/>
            <a:ext cx="1424469" cy="276999"/>
          </a:xfrm>
          <a:prstGeom prst="rect">
            <a:avLst/>
          </a:prstGeom>
          <a:noFill/>
        </p:spPr>
        <p:txBody>
          <a:bodyPr wrap="square" rtlCol="0">
            <a:spAutoFit/>
          </a:bodyPr>
          <a:lstStyle/>
          <a:p>
            <a:pPr algn="ctr"/>
            <a:r>
              <a:rPr lang="en-US" sz="1200" dirty="0"/>
              <a:t>Limbic system</a:t>
            </a:r>
          </a:p>
        </p:txBody>
      </p:sp>
      <p:sp>
        <p:nvSpPr>
          <p:cNvPr id="30" name="TextBox 29">
            <a:extLst>
              <a:ext uri="{FF2B5EF4-FFF2-40B4-BE49-F238E27FC236}">
                <a16:creationId xmlns:a16="http://schemas.microsoft.com/office/drawing/2014/main" id="{F1D56E54-5FCD-4512-92CA-E9CB1D12F017}"/>
              </a:ext>
            </a:extLst>
          </p:cNvPr>
          <p:cNvSpPr txBox="1"/>
          <p:nvPr/>
        </p:nvSpPr>
        <p:spPr>
          <a:xfrm>
            <a:off x="8703098" y="2801356"/>
            <a:ext cx="1790956" cy="276999"/>
          </a:xfrm>
          <a:prstGeom prst="rect">
            <a:avLst/>
          </a:prstGeom>
          <a:noFill/>
        </p:spPr>
        <p:txBody>
          <a:bodyPr wrap="square" rtlCol="0">
            <a:spAutoFit/>
          </a:bodyPr>
          <a:lstStyle/>
          <a:p>
            <a:pPr algn="ctr"/>
            <a:r>
              <a:rPr lang="en-US" sz="1200" dirty="0"/>
              <a:t>Primary olfactory cortex</a:t>
            </a:r>
          </a:p>
        </p:txBody>
      </p:sp>
      <p:cxnSp>
        <p:nvCxnSpPr>
          <p:cNvPr id="31" name="Straight Connector 30">
            <a:extLst>
              <a:ext uri="{FF2B5EF4-FFF2-40B4-BE49-F238E27FC236}">
                <a16:creationId xmlns:a16="http://schemas.microsoft.com/office/drawing/2014/main" id="{F2009F3D-BDBB-45E3-BE71-9ACAFE42C469}"/>
              </a:ext>
            </a:extLst>
          </p:cNvPr>
          <p:cNvCxnSpPr>
            <a:cxnSpLocks/>
          </p:cNvCxnSpPr>
          <p:nvPr/>
        </p:nvCxnSpPr>
        <p:spPr>
          <a:xfrm flipV="1">
            <a:off x="9579132" y="2077203"/>
            <a:ext cx="4141" cy="214837"/>
          </a:xfrm>
          <a:prstGeom prst="line">
            <a:avLst/>
          </a:prstGeom>
          <a:ln w="53975" cap="rnd">
            <a:solidFill>
              <a:srgbClr val="7030A0"/>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669C0FD1-E971-4633-935D-A5E300AF00B9}"/>
              </a:ext>
            </a:extLst>
          </p:cNvPr>
          <p:cNvCxnSpPr>
            <a:cxnSpLocks/>
          </p:cNvCxnSpPr>
          <p:nvPr/>
        </p:nvCxnSpPr>
        <p:spPr>
          <a:xfrm flipV="1">
            <a:off x="9579132" y="2539664"/>
            <a:ext cx="4141" cy="214837"/>
          </a:xfrm>
          <a:prstGeom prst="line">
            <a:avLst/>
          </a:prstGeom>
          <a:ln w="53975" cap="rnd">
            <a:solidFill>
              <a:srgbClr val="7030A0"/>
            </a:solidFill>
            <a:headEnd type="none"/>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Taste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cxnSp>
          <p:nvCxnSpPr>
            <p:cNvPr id="27" name="Straight Connector 26"/>
            <p:cNvCxnSpPr/>
            <p:nvPr/>
          </p:nvCxnSpPr>
          <p:spPr>
            <a:xfrm>
              <a:off x="357186" y="126259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pic>
        <p:nvPicPr>
          <p:cNvPr id="28" name="Graphic 27" descr="Cake slice">
            <a:extLst>
              <a:ext uri="{FF2B5EF4-FFF2-40B4-BE49-F238E27FC236}">
                <a16:creationId xmlns:a16="http://schemas.microsoft.com/office/drawing/2014/main" id="{4DBD54BF-EF08-401A-B4D1-5163B8C3A43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826539" y="1521976"/>
            <a:ext cx="1677026" cy="1677026"/>
          </a:xfrm>
          <a:prstGeom prst="rect">
            <a:avLst/>
          </a:prstGeom>
        </p:spPr>
      </p:pic>
      <p:pic>
        <p:nvPicPr>
          <p:cNvPr id="29" name="Graphic 28" descr="Candy">
            <a:extLst>
              <a:ext uri="{FF2B5EF4-FFF2-40B4-BE49-F238E27FC236}">
                <a16:creationId xmlns:a16="http://schemas.microsoft.com/office/drawing/2014/main" id="{55E13EAF-76FE-4DE4-9213-A572E6816564}"/>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980278" y="1521977"/>
            <a:ext cx="1677025" cy="1677025"/>
          </a:xfrm>
          <a:prstGeom prst="rect">
            <a:avLst/>
          </a:prstGeom>
        </p:spPr>
      </p:pic>
      <p:pic>
        <p:nvPicPr>
          <p:cNvPr id="30" name="Graphic 29" descr="Coffee">
            <a:extLst>
              <a:ext uri="{FF2B5EF4-FFF2-40B4-BE49-F238E27FC236}">
                <a16:creationId xmlns:a16="http://schemas.microsoft.com/office/drawing/2014/main" id="{B69F7C0A-C83F-4045-A405-F36485847A2B}"/>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8172870" y="1521978"/>
            <a:ext cx="1677024" cy="1677024"/>
          </a:xfrm>
          <a:prstGeom prst="rect">
            <a:avLst/>
          </a:prstGeom>
        </p:spPr>
      </p:pic>
      <p:pic>
        <p:nvPicPr>
          <p:cNvPr id="31" name="Graphic 30" descr="Popcorn">
            <a:extLst>
              <a:ext uri="{FF2B5EF4-FFF2-40B4-BE49-F238E27FC236}">
                <a16:creationId xmlns:a16="http://schemas.microsoft.com/office/drawing/2014/main" id="{75EF1050-950F-40F0-A78F-E0980B38C37F}"/>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4019132" y="1521976"/>
            <a:ext cx="1677026" cy="1677026"/>
          </a:xfrm>
          <a:prstGeom prst="rect">
            <a:avLst/>
          </a:prstGeom>
        </p:spPr>
      </p:pic>
      <p:sp>
        <p:nvSpPr>
          <p:cNvPr id="32" name="TextBox 31">
            <a:extLst>
              <a:ext uri="{FF2B5EF4-FFF2-40B4-BE49-F238E27FC236}">
                <a16:creationId xmlns:a16="http://schemas.microsoft.com/office/drawing/2014/main" id="{5988A1A1-E988-4B8C-8DB5-EF5631E58E2C}"/>
              </a:ext>
            </a:extLst>
          </p:cNvPr>
          <p:cNvSpPr txBox="1"/>
          <p:nvPr/>
        </p:nvSpPr>
        <p:spPr>
          <a:xfrm>
            <a:off x="6919164" y="2436243"/>
            <a:ext cx="1476278" cy="954107"/>
          </a:xfrm>
          <a:prstGeom prst="rect">
            <a:avLst/>
          </a:prstGeom>
          <a:noFill/>
        </p:spPr>
        <p:txBody>
          <a:bodyPr wrap="square" rtlCol="0">
            <a:spAutoFit/>
          </a:bodyPr>
          <a:lstStyle/>
          <a:p>
            <a:pPr algn="ctr"/>
            <a:r>
              <a:rPr lang="en-US" sz="2800" dirty="0"/>
              <a:t>Sour candy</a:t>
            </a:r>
          </a:p>
        </p:txBody>
      </p:sp>
      <p:sp>
        <p:nvSpPr>
          <p:cNvPr id="33" name="TextBox 32">
            <a:extLst>
              <a:ext uri="{FF2B5EF4-FFF2-40B4-BE49-F238E27FC236}">
                <a16:creationId xmlns:a16="http://schemas.microsoft.com/office/drawing/2014/main" id="{0F2E26EC-DC45-4A10-A112-D22656CA51E0}"/>
              </a:ext>
            </a:extLst>
          </p:cNvPr>
          <p:cNvSpPr txBox="1"/>
          <p:nvPr/>
        </p:nvSpPr>
        <p:spPr>
          <a:xfrm>
            <a:off x="9390547" y="2621666"/>
            <a:ext cx="1277454" cy="523220"/>
          </a:xfrm>
          <a:prstGeom prst="rect">
            <a:avLst/>
          </a:prstGeom>
          <a:noFill/>
        </p:spPr>
        <p:txBody>
          <a:bodyPr wrap="square" rtlCol="0">
            <a:spAutoFit/>
          </a:bodyPr>
          <a:lstStyle/>
          <a:p>
            <a:pPr algn="ctr"/>
            <a:r>
              <a:rPr lang="en-US" sz="2800" dirty="0"/>
              <a:t>Coffee</a:t>
            </a:r>
          </a:p>
        </p:txBody>
      </p:sp>
      <p:sp>
        <p:nvSpPr>
          <p:cNvPr id="34" name="TextBox 33">
            <a:extLst>
              <a:ext uri="{FF2B5EF4-FFF2-40B4-BE49-F238E27FC236}">
                <a16:creationId xmlns:a16="http://schemas.microsoft.com/office/drawing/2014/main" id="{45FCA8C9-0F72-4B31-9D39-CE0097C59B6C}"/>
              </a:ext>
            </a:extLst>
          </p:cNvPr>
          <p:cNvSpPr txBox="1"/>
          <p:nvPr/>
        </p:nvSpPr>
        <p:spPr>
          <a:xfrm>
            <a:off x="3073012" y="3866221"/>
            <a:ext cx="2183720" cy="954107"/>
          </a:xfrm>
          <a:prstGeom prst="rect">
            <a:avLst/>
          </a:prstGeom>
          <a:solidFill>
            <a:srgbClr val="7030A0"/>
          </a:solidFill>
        </p:spPr>
        <p:txBody>
          <a:bodyPr wrap="square" rtlCol="0">
            <a:spAutoFit/>
          </a:bodyPr>
          <a:lstStyle/>
          <a:p>
            <a:pPr algn="ctr"/>
            <a:r>
              <a:rPr lang="en-US" sz="2800" dirty="0">
                <a:solidFill>
                  <a:schemeClr val="bg1"/>
                </a:solidFill>
              </a:rPr>
              <a:t>Monosodium Glutamate</a:t>
            </a:r>
          </a:p>
        </p:txBody>
      </p:sp>
      <p:sp>
        <p:nvSpPr>
          <p:cNvPr id="35" name="TextBox 34">
            <a:extLst>
              <a:ext uri="{FF2B5EF4-FFF2-40B4-BE49-F238E27FC236}">
                <a16:creationId xmlns:a16="http://schemas.microsoft.com/office/drawing/2014/main" id="{A985B839-B384-4FF1-9746-CA35121E725E}"/>
              </a:ext>
            </a:extLst>
          </p:cNvPr>
          <p:cNvSpPr txBox="1"/>
          <p:nvPr/>
        </p:nvSpPr>
        <p:spPr>
          <a:xfrm>
            <a:off x="6818790" y="3866221"/>
            <a:ext cx="1986001" cy="954107"/>
          </a:xfrm>
          <a:prstGeom prst="rect">
            <a:avLst/>
          </a:prstGeom>
          <a:solidFill>
            <a:srgbClr val="7030A0"/>
          </a:solidFill>
        </p:spPr>
        <p:txBody>
          <a:bodyPr wrap="square" rtlCol="0">
            <a:spAutoFit/>
          </a:bodyPr>
          <a:lstStyle/>
          <a:p>
            <a:pPr algn="ctr"/>
            <a:r>
              <a:rPr lang="en-US" sz="2800" dirty="0">
                <a:solidFill>
                  <a:schemeClr val="accent6"/>
                </a:solidFill>
              </a:rPr>
              <a:t>Fatty Content</a:t>
            </a:r>
          </a:p>
        </p:txBody>
      </p:sp>
    </p:spTree>
    <p:extLst>
      <p:ext uri="{BB962C8B-B14F-4D97-AF65-F5344CB8AC3E}">
        <p14:creationId xmlns:p14="http://schemas.microsoft.com/office/powerpoint/2010/main" val="4053708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9" name="Straight Connector 38">
            <a:extLst>
              <a:ext uri="{FF2B5EF4-FFF2-40B4-BE49-F238E27FC236}">
                <a16:creationId xmlns:a16="http://schemas.microsoft.com/office/drawing/2014/main" id="{04CE5863-CE83-436C-9E77-E6AEE352918E}"/>
              </a:ext>
            </a:extLst>
          </p:cNvPr>
          <p:cNvCxnSpPr>
            <a:cxnSpLocks/>
          </p:cNvCxnSpPr>
          <p:nvPr/>
        </p:nvCxnSpPr>
        <p:spPr>
          <a:xfrm flipV="1">
            <a:off x="4184725" y="1871831"/>
            <a:ext cx="2441986" cy="2571389"/>
          </a:xfrm>
          <a:prstGeom prst="line">
            <a:avLst/>
          </a:prstGeom>
          <a:ln w="114300" cap="rnd">
            <a:solidFill>
              <a:srgbClr val="7030A0"/>
            </a:solidFill>
            <a:headEnd type="none"/>
            <a:tailEnd type="stealth"/>
          </a:ln>
        </p:spPr>
        <p:style>
          <a:lnRef idx="1">
            <a:schemeClr val="accent1"/>
          </a:lnRef>
          <a:fillRef idx="0">
            <a:schemeClr val="accent1"/>
          </a:fillRef>
          <a:effectRef idx="0">
            <a:schemeClr val="accent1"/>
          </a:effectRef>
          <a:fontRef idx="minor">
            <a:schemeClr val="tx1"/>
          </a:fontRef>
        </p:style>
      </p:cxnSp>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Taste Pathway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cxnSp>
          <p:nvCxnSpPr>
            <p:cNvPr id="27" name="Straight Connector 26"/>
            <p:cNvCxnSpPr/>
            <p:nvPr/>
          </p:nvCxnSpPr>
          <p:spPr>
            <a:xfrm>
              <a:off x="357186" y="126259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pic>
        <p:nvPicPr>
          <p:cNvPr id="5" name="Graphic 4" descr="Donut">
            <a:extLst>
              <a:ext uri="{FF2B5EF4-FFF2-40B4-BE49-F238E27FC236}">
                <a16:creationId xmlns:a16="http://schemas.microsoft.com/office/drawing/2014/main" id="{E07F0BA5-0616-4F43-96C8-F4BDABCD0FF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798782" y="1253978"/>
            <a:ext cx="2321858" cy="2321858"/>
          </a:xfrm>
          <a:prstGeom prst="rect">
            <a:avLst/>
          </a:prstGeom>
        </p:spPr>
      </p:pic>
      <p:sp>
        <p:nvSpPr>
          <p:cNvPr id="24" name="TextBox 23">
            <a:extLst>
              <a:ext uri="{FF2B5EF4-FFF2-40B4-BE49-F238E27FC236}">
                <a16:creationId xmlns:a16="http://schemas.microsoft.com/office/drawing/2014/main" id="{CD8D8C95-1771-401D-A5C7-301454A00C77}"/>
              </a:ext>
            </a:extLst>
          </p:cNvPr>
          <p:cNvSpPr txBox="1"/>
          <p:nvPr/>
        </p:nvSpPr>
        <p:spPr>
          <a:xfrm>
            <a:off x="3059829" y="4443220"/>
            <a:ext cx="1799763" cy="954107"/>
          </a:xfrm>
          <a:prstGeom prst="rect">
            <a:avLst/>
          </a:prstGeom>
          <a:solidFill>
            <a:schemeClr val="tx2">
              <a:lumMod val="50000"/>
            </a:schemeClr>
          </a:solidFill>
        </p:spPr>
        <p:txBody>
          <a:bodyPr wrap="square" rtlCol="0">
            <a:spAutoFit/>
          </a:bodyPr>
          <a:lstStyle/>
          <a:p>
            <a:pPr algn="ctr"/>
            <a:r>
              <a:rPr lang="en-US" sz="2800" dirty="0">
                <a:solidFill>
                  <a:schemeClr val="bg1"/>
                </a:solidFill>
              </a:rPr>
              <a:t>Action Potentials</a:t>
            </a:r>
          </a:p>
        </p:txBody>
      </p:sp>
      <p:sp>
        <p:nvSpPr>
          <p:cNvPr id="8" name="TextBox 7">
            <a:extLst>
              <a:ext uri="{FF2B5EF4-FFF2-40B4-BE49-F238E27FC236}">
                <a16:creationId xmlns:a16="http://schemas.microsoft.com/office/drawing/2014/main" id="{F9C0DF51-57A3-46B9-B8BA-79F3A7071F30}"/>
              </a:ext>
            </a:extLst>
          </p:cNvPr>
          <p:cNvSpPr txBox="1"/>
          <p:nvPr/>
        </p:nvSpPr>
        <p:spPr>
          <a:xfrm>
            <a:off x="6721203" y="1350581"/>
            <a:ext cx="2060808" cy="523220"/>
          </a:xfrm>
          <a:prstGeom prst="rect">
            <a:avLst/>
          </a:prstGeom>
          <a:noFill/>
        </p:spPr>
        <p:txBody>
          <a:bodyPr wrap="square" rtlCol="0">
            <a:spAutoFit/>
          </a:bodyPr>
          <a:lstStyle/>
          <a:p>
            <a:pPr algn="ctr"/>
            <a:r>
              <a:rPr lang="en-US" sz="2800" dirty="0">
                <a:solidFill>
                  <a:srgbClr val="FFC000"/>
                </a:solidFill>
              </a:rPr>
              <a:t>Medulla</a:t>
            </a:r>
          </a:p>
        </p:txBody>
      </p:sp>
      <p:sp>
        <p:nvSpPr>
          <p:cNvPr id="43" name="TextBox 42">
            <a:extLst>
              <a:ext uri="{FF2B5EF4-FFF2-40B4-BE49-F238E27FC236}">
                <a16:creationId xmlns:a16="http://schemas.microsoft.com/office/drawing/2014/main" id="{7AEDAB95-C890-495E-BF68-8931FDD2711B}"/>
              </a:ext>
            </a:extLst>
          </p:cNvPr>
          <p:cNvSpPr txBox="1"/>
          <p:nvPr/>
        </p:nvSpPr>
        <p:spPr>
          <a:xfrm>
            <a:off x="6721203" y="2086473"/>
            <a:ext cx="2060808" cy="523220"/>
          </a:xfrm>
          <a:prstGeom prst="rect">
            <a:avLst/>
          </a:prstGeom>
          <a:noFill/>
        </p:spPr>
        <p:txBody>
          <a:bodyPr wrap="square" rtlCol="0">
            <a:spAutoFit/>
          </a:bodyPr>
          <a:lstStyle/>
          <a:p>
            <a:pPr algn="ctr"/>
            <a:r>
              <a:rPr lang="en-US" sz="2800" dirty="0">
                <a:solidFill>
                  <a:srgbClr val="FFC000"/>
                </a:solidFill>
              </a:rPr>
              <a:t>Thalamus</a:t>
            </a:r>
          </a:p>
        </p:txBody>
      </p:sp>
      <p:sp>
        <p:nvSpPr>
          <p:cNvPr id="44" name="TextBox 43">
            <a:extLst>
              <a:ext uri="{FF2B5EF4-FFF2-40B4-BE49-F238E27FC236}">
                <a16:creationId xmlns:a16="http://schemas.microsoft.com/office/drawing/2014/main" id="{3D2BA8BE-2802-42F7-AA27-DE3C37D3D32F}"/>
              </a:ext>
            </a:extLst>
          </p:cNvPr>
          <p:cNvSpPr txBox="1"/>
          <p:nvPr/>
        </p:nvSpPr>
        <p:spPr>
          <a:xfrm>
            <a:off x="6697895" y="2822365"/>
            <a:ext cx="2272190" cy="523220"/>
          </a:xfrm>
          <a:prstGeom prst="rect">
            <a:avLst/>
          </a:prstGeom>
          <a:noFill/>
        </p:spPr>
        <p:txBody>
          <a:bodyPr wrap="square" rtlCol="0">
            <a:spAutoFit/>
          </a:bodyPr>
          <a:lstStyle/>
          <a:p>
            <a:pPr algn="ctr"/>
            <a:r>
              <a:rPr lang="en-US" sz="2800" dirty="0">
                <a:solidFill>
                  <a:srgbClr val="FFC000"/>
                </a:solidFill>
              </a:rPr>
              <a:t>Limbic system</a:t>
            </a:r>
          </a:p>
        </p:txBody>
      </p:sp>
      <p:sp>
        <p:nvSpPr>
          <p:cNvPr id="45" name="TextBox 44">
            <a:extLst>
              <a:ext uri="{FF2B5EF4-FFF2-40B4-BE49-F238E27FC236}">
                <a16:creationId xmlns:a16="http://schemas.microsoft.com/office/drawing/2014/main" id="{11EB5DD4-E4F0-4E73-AC8C-DCFF7C087946}"/>
              </a:ext>
            </a:extLst>
          </p:cNvPr>
          <p:cNvSpPr txBox="1"/>
          <p:nvPr/>
        </p:nvSpPr>
        <p:spPr>
          <a:xfrm>
            <a:off x="6497982" y="3558257"/>
            <a:ext cx="2672016" cy="523220"/>
          </a:xfrm>
          <a:prstGeom prst="rect">
            <a:avLst/>
          </a:prstGeom>
          <a:noFill/>
        </p:spPr>
        <p:txBody>
          <a:bodyPr wrap="square" rtlCol="0">
            <a:spAutoFit/>
          </a:bodyPr>
          <a:lstStyle/>
          <a:p>
            <a:pPr algn="ctr"/>
            <a:r>
              <a:rPr lang="en-US" sz="2800" dirty="0">
                <a:solidFill>
                  <a:srgbClr val="FFC000"/>
                </a:solidFill>
              </a:rPr>
              <a:t>Gustatory cortex</a:t>
            </a:r>
          </a:p>
        </p:txBody>
      </p:sp>
      <p:cxnSp>
        <p:nvCxnSpPr>
          <p:cNvPr id="46" name="Straight Connector 45">
            <a:extLst>
              <a:ext uri="{FF2B5EF4-FFF2-40B4-BE49-F238E27FC236}">
                <a16:creationId xmlns:a16="http://schemas.microsoft.com/office/drawing/2014/main" id="{AD0C0109-D90A-4360-BF46-46EF751BE12E}"/>
              </a:ext>
            </a:extLst>
          </p:cNvPr>
          <p:cNvCxnSpPr>
            <a:cxnSpLocks/>
          </p:cNvCxnSpPr>
          <p:nvPr/>
        </p:nvCxnSpPr>
        <p:spPr>
          <a:xfrm flipV="1">
            <a:off x="7751607" y="1796432"/>
            <a:ext cx="0" cy="368929"/>
          </a:xfrm>
          <a:prstGeom prst="line">
            <a:avLst/>
          </a:prstGeom>
          <a:ln w="53975" cap="rnd">
            <a:solidFill>
              <a:srgbClr val="7030A0"/>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a16="http://schemas.microsoft.com/office/drawing/2014/main" id="{62F081E3-124B-43DB-AB0F-09C9E83FBB39}"/>
              </a:ext>
            </a:extLst>
          </p:cNvPr>
          <p:cNvCxnSpPr>
            <a:cxnSpLocks/>
          </p:cNvCxnSpPr>
          <p:nvPr/>
        </p:nvCxnSpPr>
        <p:spPr>
          <a:xfrm flipV="1">
            <a:off x="7754844" y="2602797"/>
            <a:ext cx="0" cy="368929"/>
          </a:xfrm>
          <a:prstGeom prst="line">
            <a:avLst/>
          </a:prstGeom>
          <a:ln w="53975" cap="rnd">
            <a:solidFill>
              <a:srgbClr val="7030A0"/>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a16="http://schemas.microsoft.com/office/drawing/2014/main" id="{4DE6B7D6-7CB8-488F-876C-A06AF829F699}"/>
              </a:ext>
            </a:extLst>
          </p:cNvPr>
          <p:cNvCxnSpPr>
            <a:cxnSpLocks/>
          </p:cNvCxnSpPr>
          <p:nvPr/>
        </p:nvCxnSpPr>
        <p:spPr>
          <a:xfrm flipV="1">
            <a:off x="7751607" y="3345585"/>
            <a:ext cx="0" cy="368929"/>
          </a:xfrm>
          <a:prstGeom prst="line">
            <a:avLst/>
          </a:prstGeom>
          <a:ln w="53975" cap="rnd">
            <a:solidFill>
              <a:srgbClr val="7030A0"/>
            </a:solidFill>
            <a:headEnd type="none"/>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437651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2" name="Straight Connector 31">
            <a:extLst>
              <a:ext uri="{FF2B5EF4-FFF2-40B4-BE49-F238E27FC236}">
                <a16:creationId xmlns:a16="http://schemas.microsoft.com/office/drawing/2014/main" id="{829157A5-805A-435A-A17D-0C5030F3F8E9}"/>
              </a:ext>
            </a:extLst>
          </p:cNvPr>
          <p:cNvCxnSpPr>
            <a:cxnSpLocks/>
          </p:cNvCxnSpPr>
          <p:nvPr/>
        </p:nvCxnSpPr>
        <p:spPr>
          <a:xfrm flipV="1">
            <a:off x="3810512" y="1824713"/>
            <a:ext cx="2945290" cy="2454123"/>
          </a:xfrm>
          <a:prstGeom prst="line">
            <a:avLst/>
          </a:prstGeom>
          <a:ln w="114300" cap="rnd">
            <a:solidFill>
              <a:srgbClr val="7030A0"/>
            </a:solidFill>
            <a:headEnd type="none"/>
            <a:tailEnd type="stealth"/>
          </a:ln>
        </p:spPr>
        <p:style>
          <a:lnRef idx="1">
            <a:schemeClr val="accent1"/>
          </a:lnRef>
          <a:fillRef idx="0">
            <a:schemeClr val="accent1"/>
          </a:fillRef>
          <a:effectRef idx="0">
            <a:schemeClr val="accent1"/>
          </a:effectRef>
          <a:fontRef idx="minor">
            <a:schemeClr val="tx1"/>
          </a:fontRef>
        </p:style>
      </p:cxnSp>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Smell</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0" name="Picture 29">
            <a:extLst>
              <a:ext uri="{FF2B5EF4-FFF2-40B4-BE49-F238E27FC236}">
                <a16:creationId xmlns:a16="http://schemas.microsoft.com/office/drawing/2014/main" id="{F38CC0C5-6E39-4FFE-8DB2-F588956F2465}"/>
              </a:ext>
            </a:extLst>
          </p:cNvPr>
          <p:cNvPicPr>
            <a:picLocks noChangeAspect="1"/>
          </p:cNvPicPr>
          <p:nvPr/>
        </p:nvPicPr>
        <p:blipFill>
          <a:blip r:embed="rId3"/>
          <a:stretch>
            <a:fillRect/>
          </a:stretch>
        </p:blipFill>
        <p:spPr>
          <a:xfrm>
            <a:off x="2279896" y="1491443"/>
            <a:ext cx="1530616" cy="2310665"/>
          </a:xfrm>
          <a:prstGeom prst="rect">
            <a:avLst/>
          </a:prstGeom>
        </p:spPr>
      </p:pic>
      <p:sp>
        <p:nvSpPr>
          <p:cNvPr id="31" name="TextBox 30">
            <a:extLst>
              <a:ext uri="{FF2B5EF4-FFF2-40B4-BE49-F238E27FC236}">
                <a16:creationId xmlns:a16="http://schemas.microsoft.com/office/drawing/2014/main" id="{0DF343D2-4BB6-4C01-B658-E7EEA5B6EB8F}"/>
              </a:ext>
            </a:extLst>
          </p:cNvPr>
          <p:cNvSpPr txBox="1"/>
          <p:nvPr/>
        </p:nvSpPr>
        <p:spPr>
          <a:xfrm>
            <a:off x="2279896" y="4259346"/>
            <a:ext cx="2122493" cy="954107"/>
          </a:xfrm>
          <a:prstGeom prst="rect">
            <a:avLst/>
          </a:prstGeom>
          <a:solidFill>
            <a:schemeClr val="tx2">
              <a:lumMod val="50000"/>
            </a:schemeClr>
          </a:solidFill>
        </p:spPr>
        <p:txBody>
          <a:bodyPr wrap="square" rtlCol="0">
            <a:spAutoFit/>
          </a:bodyPr>
          <a:lstStyle/>
          <a:p>
            <a:pPr algn="ctr"/>
            <a:r>
              <a:rPr lang="en-US" sz="2800" dirty="0">
                <a:solidFill>
                  <a:schemeClr val="bg1"/>
                </a:solidFill>
              </a:rPr>
              <a:t>Action Potentials</a:t>
            </a:r>
          </a:p>
        </p:txBody>
      </p:sp>
      <p:sp>
        <p:nvSpPr>
          <p:cNvPr id="33" name="TextBox 32">
            <a:extLst>
              <a:ext uri="{FF2B5EF4-FFF2-40B4-BE49-F238E27FC236}">
                <a16:creationId xmlns:a16="http://schemas.microsoft.com/office/drawing/2014/main" id="{704D318A-1558-496C-B60C-F2CD2C84942F}"/>
              </a:ext>
            </a:extLst>
          </p:cNvPr>
          <p:cNvSpPr txBox="1"/>
          <p:nvPr/>
        </p:nvSpPr>
        <p:spPr>
          <a:xfrm>
            <a:off x="7001041" y="1383374"/>
            <a:ext cx="2414699" cy="523220"/>
          </a:xfrm>
          <a:prstGeom prst="rect">
            <a:avLst/>
          </a:prstGeom>
          <a:noFill/>
        </p:spPr>
        <p:txBody>
          <a:bodyPr wrap="square" rtlCol="0">
            <a:spAutoFit/>
          </a:bodyPr>
          <a:lstStyle/>
          <a:p>
            <a:pPr algn="ctr"/>
            <a:r>
              <a:rPr lang="en-US" sz="2800" dirty="0"/>
              <a:t>Olfactory bulb</a:t>
            </a:r>
          </a:p>
        </p:txBody>
      </p:sp>
      <p:sp>
        <p:nvSpPr>
          <p:cNvPr id="34" name="TextBox 33">
            <a:extLst>
              <a:ext uri="{FF2B5EF4-FFF2-40B4-BE49-F238E27FC236}">
                <a16:creationId xmlns:a16="http://schemas.microsoft.com/office/drawing/2014/main" id="{12893495-3556-42FB-BF0E-14BBE8A24258}"/>
              </a:ext>
            </a:extLst>
          </p:cNvPr>
          <p:cNvSpPr txBox="1"/>
          <p:nvPr/>
        </p:nvSpPr>
        <p:spPr>
          <a:xfrm>
            <a:off x="7001042" y="2302605"/>
            <a:ext cx="2414698" cy="523220"/>
          </a:xfrm>
          <a:prstGeom prst="rect">
            <a:avLst/>
          </a:prstGeom>
          <a:noFill/>
        </p:spPr>
        <p:txBody>
          <a:bodyPr wrap="square" rtlCol="0">
            <a:spAutoFit/>
          </a:bodyPr>
          <a:lstStyle/>
          <a:p>
            <a:pPr algn="ctr"/>
            <a:r>
              <a:rPr lang="en-US" sz="2800" dirty="0"/>
              <a:t>Limbic system</a:t>
            </a:r>
          </a:p>
        </p:txBody>
      </p:sp>
      <p:sp>
        <p:nvSpPr>
          <p:cNvPr id="35" name="TextBox 34">
            <a:extLst>
              <a:ext uri="{FF2B5EF4-FFF2-40B4-BE49-F238E27FC236}">
                <a16:creationId xmlns:a16="http://schemas.microsoft.com/office/drawing/2014/main" id="{38BD0666-7309-4CEC-973E-CCE33C6153D7}"/>
              </a:ext>
            </a:extLst>
          </p:cNvPr>
          <p:cNvSpPr txBox="1"/>
          <p:nvPr/>
        </p:nvSpPr>
        <p:spPr>
          <a:xfrm>
            <a:off x="6339264" y="3300107"/>
            <a:ext cx="3738252" cy="523220"/>
          </a:xfrm>
          <a:prstGeom prst="rect">
            <a:avLst/>
          </a:prstGeom>
          <a:noFill/>
        </p:spPr>
        <p:txBody>
          <a:bodyPr wrap="square" rtlCol="0">
            <a:spAutoFit/>
          </a:bodyPr>
          <a:lstStyle/>
          <a:p>
            <a:pPr algn="ctr"/>
            <a:r>
              <a:rPr lang="en-US" sz="2800" dirty="0"/>
              <a:t>Primary olfactory cortex</a:t>
            </a:r>
          </a:p>
        </p:txBody>
      </p:sp>
      <p:cxnSp>
        <p:nvCxnSpPr>
          <p:cNvPr id="36" name="Straight Connector 35">
            <a:extLst>
              <a:ext uri="{FF2B5EF4-FFF2-40B4-BE49-F238E27FC236}">
                <a16:creationId xmlns:a16="http://schemas.microsoft.com/office/drawing/2014/main" id="{011F0066-1604-4556-849D-8BD5F7B2E453}"/>
              </a:ext>
            </a:extLst>
          </p:cNvPr>
          <p:cNvCxnSpPr>
            <a:cxnSpLocks/>
            <a:stCxn id="34" idx="0"/>
            <a:endCxn id="33" idx="2"/>
          </p:cNvCxnSpPr>
          <p:nvPr/>
        </p:nvCxnSpPr>
        <p:spPr>
          <a:xfrm flipV="1">
            <a:off x="8208391" y="1906594"/>
            <a:ext cx="0" cy="396011"/>
          </a:xfrm>
          <a:prstGeom prst="line">
            <a:avLst/>
          </a:prstGeom>
          <a:ln w="53975" cap="rnd">
            <a:solidFill>
              <a:srgbClr val="7030A0"/>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5924E279-069A-4030-BFEE-970B4BC70ED8}"/>
              </a:ext>
            </a:extLst>
          </p:cNvPr>
          <p:cNvCxnSpPr>
            <a:cxnSpLocks/>
            <a:stCxn id="35" idx="0"/>
            <a:endCxn id="34" idx="2"/>
          </p:cNvCxnSpPr>
          <p:nvPr/>
        </p:nvCxnSpPr>
        <p:spPr>
          <a:xfrm flipV="1">
            <a:off x="8208390" y="2825825"/>
            <a:ext cx="1" cy="474282"/>
          </a:xfrm>
          <a:prstGeom prst="line">
            <a:avLst/>
          </a:prstGeom>
          <a:ln w="53975" cap="rnd">
            <a:solidFill>
              <a:srgbClr val="7030A0"/>
            </a:solidFill>
            <a:headEnd type="none"/>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456141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The Body Senses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8DF5F311-6E02-4F65-B45F-E9FEE9808A6C}"/>
              </a:ext>
            </a:extLst>
          </p:cNvPr>
          <p:cNvSpPr txBox="1"/>
          <p:nvPr/>
        </p:nvSpPr>
        <p:spPr>
          <a:xfrm>
            <a:off x="2325444" y="1586920"/>
            <a:ext cx="2074433" cy="461665"/>
          </a:xfrm>
          <a:prstGeom prst="rect">
            <a:avLst/>
          </a:prstGeom>
          <a:noFill/>
        </p:spPr>
        <p:txBody>
          <a:bodyPr wrap="square" rtlCol="0">
            <a:spAutoFit/>
          </a:bodyPr>
          <a:lstStyle/>
          <a:p>
            <a:pPr algn="ctr"/>
            <a:r>
              <a:rPr lang="en-US" sz="2400" dirty="0"/>
              <a:t>Tactile Senses</a:t>
            </a:r>
          </a:p>
        </p:txBody>
      </p:sp>
      <p:sp>
        <p:nvSpPr>
          <p:cNvPr id="18" name="TextBox 17">
            <a:extLst>
              <a:ext uri="{FF2B5EF4-FFF2-40B4-BE49-F238E27FC236}">
                <a16:creationId xmlns:a16="http://schemas.microsoft.com/office/drawing/2014/main" id="{E11524AC-5EB4-4054-AF35-6F3DAC85344F}"/>
              </a:ext>
            </a:extLst>
          </p:cNvPr>
          <p:cNvSpPr txBox="1"/>
          <p:nvPr/>
        </p:nvSpPr>
        <p:spPr>
          <a:xfrm>
            <a:off x="7792123" y="1586920"/>
            <a:ext cx="2518690" cy="461665"/>
          </a:xfrm>
          <a:prstGeom prst="rect">
            <a:avLst/>
          </a:prstGeom>
          <a:noFill/>
        </p:spPr>
        <p:txBody>
          <a:bodyPr wrap="square" rtlCol="0">
            <a:spAutoFit/>
          </a:bodyPr>
          <a:lstStyle/>
          <a:p>
            <a:pPr algn="ctr"/>
            <a:r>
              <a:rPr lang="en-US" sz="2400" dirty="0"/>
              <a:t>Vestibular Senses</a:t>
            </a:r>
          </a:p>
        </p:txBody>
      </p:sp>
      <p:sp>
        <p:nvSpPr>
          <p:cNvPr id="19" name="TextBox 18">
            <a:extLst>
              <a:ext uri="{FF2B5EF4-FFF2-40B4-BE49-F238E27FC236}">
                <a16:creationId xmlns:a16="http://schemas.microsoft.com/office/drawing/2014/main" id="{0F7CFEDC-2F40-4BA2-9CFC-D821C4D03B62}"/>
              </a:ext>
            </a:extLst>
          </p:cNvPr>
          <p:cNvSpPr txBox="1"/>
          <p:nvPr/>
        </p:nvSpPr>
        <p:spPr>
          <a:xfrm>
            <a:off x="3244322" y="2147345"/>
            <a:ext cx="1424469" cy="276999"/>
          </a:xfrm>
          <a:prstGeom prst="rect">
            <a:avLst/>
          </a:prstGeom>
          <a:noFill/>
        </p:spPr>
        <p:txBody>
          <a:bodyPr wrap="square" rtlCol="0">
            <a:spAutoFit/>
          </a:bodyPr>
          <a:lstStyle/>
          <a:p>
            <a:pPr algn="ctr"/>
            <a:r>
              <a:rPr lang="en-US" sz="1200" dirty="0"/>
              <a:t>Pressure</a:t>
            </a:r>
          </a:p>
        </p:txBody>
      </p:sp>
      <p:sp>
        <p:nvSpPr>
          <p:cNvPr id="20" name="TextBox 19">
            <a:extLst>
              <a:ext uri="{FF2B5EF4-FFF2-40B4-BE49-F238E27FC236}">
                <a16:creationId xmlns:a16="http://schemas.microsoft.com/office/drawing/2014/main" id="{248EC9DA-4EDB-4651-8F26-E98B02C14DE2}"/>
              </a:ext>
            </a:extLst>
          </p:cNvPr>
          <p:cNvSpPr txBox="1"/>
          <p:nvPr/>
        </p:nvSpPr>
        <p:spPr>
          <a:xfrm>
            <a:off x="3244323" y="2507615"/>
            <a:ext cx="1424469" cy="276999"/>
          </a:xfrm>
          <a:prstGeom prst="rect">
            <a:avLst/>
          </a:prstGeom>
          <a:noFill/>
        </p:spPr>
        <p:txBody>
          <a:bodyPr wrap="square" rtlCol="0">
            <a:spAutoFit/>
          </a:bodyPr>
          <a:lstStyle/>
          <a:p>
            <a:pPr algn="ctr"/>
            <a:r>
              <a:rPr lang="en-US" sz="1200" dirty="0"/>
              <a:t>Vibrations</a:t>
            </a:r>
          </a:p>
        </p:txBody>
      </p:sp>
      <p:sp>
        <p:nvSpPr>
          <p:cNvPr id="21" name="TextBox 20">
            <a:extLst>
              <a:ext uri="{FF2B5EF4-FFF2-40B4-BE49-F238E27FC236}">
                <a16:creationId xmlns:a16="http://schemas.microsoft.com/office/drawing/2014/main" id="{3F282668-2AD0-4A95-AF4B-37FD9BF7BA0C}"/>
              </a:ext>
            </a:extLst>
          </p:cNvPr>
          <p:cNvSpPr txBox="1"/>
          <p:nvPr/>
        </p:nvSpPr>
        <p:spPr>
          <a:xfrm>
            <a:off x="3244322" y="2867885"/>
            <a:ext cx="1424469" cy="276999"/>
          </a:xfrm>
          <a:prstGeom prst="rect">
            <a:avLst/>
          </a:prstGeom>
          <a:noFill/>
        </p:spPr>
        <p:txBody>
          <a:bodyPr wrap="square" rtlCol="0">
            <a:spAutoFit/>
          </a:bodyPr>
          <a:lstStyle/>
          <a:p>
            <a:pPr algn="ctr"/>
            <a:r>
              <a:rPr lang="en-US" sz="1200" dirty="0"/>
              <a:t>Stretch</a:t>
            </a:r>
          </a:p>
        </p:txBody>
      </p:sp>
      <p:pic>
        <p:nvPicPr>
          <p:cNvPr id="5" name="Graphic 4" descr="Raised hand">
            <a:extLst>
              <a:ext uri="{FF2B5EF4-FFF2-40B4-BE49-F238E27FC236}">
                <a16:creationId xmlns:a16="http://schemas.microsoft.com/office/drawing/2014/main" id="{0D3AE291-3D17-4ACA-9B8A-F025B074E41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444674" y="2131824"/>
            <a:ext cx="914400" cy="914400"/>
          </a:xfrm>
          <a:prstGeom prst="rect">
            <a:avLst/>
          </a:prstGeom>
        </p:spPr>
      </p:pic>
      <p:pic>
        <p:nvPicPr>
          <p:cNvPr id="7" name="Graphic 6" descr="Scales of justice">
            <a:extLst>
              <a:ext uri="{FF2B5EF4-FFF2-40B4-BE49-F238E27FC236}">
                <a16:creationId xmlns:a16="http://schemas.microsoft.com/office/drawing/2014/main" id="{8349DF2A-30A7-42A8-B20C-632AB85C20C8}"/>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693511" y="2065667"/>
            <a:ext cx="914400" cy="914400"/>
          </a:xfrm>
          <a:prstGeom prst="rect">
            <a:avLst/>
          </a:prstGeom>
        </p:spPr>
      </p:pic>
      <p:pic>
        <p:nvPicPr>
          <p:cNvPr id="27" name="Picture 26">
            <a:extLst>
              <a:ext uri="{FF2B5EF4-FFF2-40B4-BE49-F238E27FC236}">
                <a16:creationId xmlns:a16="http://schemas.microsoft.com/office/drawing/2014/main" id="{579C4821-05CB-4902-A365-46B7B58DF9B7}"/>
              </a:ext>
            </a:extLst>
          </p:cNvPr>
          <p:cNvPicPr>
            <a:picLocks noChangeAspect="1"/>
          </p:cNvPicPr>
          <p:nvPr/>
        </p:nvPicPr>
        <p:blipFill rotWithShape="1">
          <a:blip r:embed="rId7"/>
          <a:srcRect t="16023" r="8468" b="15780"/>
          <a:stretch/>
        </p:blipFill>
        <p:spPr>
          <a:xfrm>
            <a:off x="8834521" y="2110149"/>
            <a:ext cx="1769530" cy="1280202"/>
          </a:xfrm>
          <a:prstGeom prst="rect">
            <a:avLst/>
          </a:prstGeom>
        </p:spPr>
      </p:pic>
      <p:cxnSp>
        <p:nvCxnSpPr>
          <p:cNvPr id="28" name="Straight Connector 27">
            <a:extLst>
              <a:ext uri="{FF2B5EF4-FFF2-40B4-BE49-F238E27FC236}">
                <a16:creationId xmlns:a16="http://schemas.microsoft.com/office/drawing/2014/main" id="{A09AB406-2757-4708-94ED-CB9E462F0657}"/>
              </a:ext>
            </a:extLst>
          </p:cNvPr>
          <p:cNvCxnSpPr>
            <a:cxnSpLocks/>
          </p:cNvCxnSpPr>
          <p:nvPr/>
        </p:nvCxnSpPr>
        <p:spPr>
          <a:xfrm>
            <a:off x="9585064" y="2048585"/>
            <a:ext cx="419548" cy="554767"/>
          </a:xfrm>
          <a:prstGeom prst="line">
            <a:avLst/>
          </a:prstGeom>
          <a:ln w="76200" cap="rnd">
            <a:solidFill>
              <a:schemeClr val="accent6"/>
            </a:solidFill>
            <a:headEnd type="none"/>
            <a:tailEnd type="stealt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089443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Tactile Senses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8" name="TextBox 27">
            <a:extLst>
              <a:ext uri="{FF2B5EF4-FFF2-40B4-BE49-F238E27FC236}">
                <a16:creationId xmlns:a16="http://schemas.microsoft.com/office/drawing/2014/main" id="{2A674790-EAB5-4039-B7B5-67646E462755}"/>
              </a:ext>
            </a:extLst>
          </p:cNvPr>
          <p:cNvSpPr txBox="1"/>
          <p:nvPr/>
        </p:nvSpPr>
        <p:spPr>
          <a:xfrm>
            <a:off x="7138589" y="1611278"/>
            <a:ext cx="2048440" cy="584775"/>
          </a:xfrm>
          <a:prstGeom prst="rect">
            <a:avLst/>
          </a:prstGeom>
          <a:noFill/>
        </p:spPr>
        <p:txBody>
          <a:bodyPr wrap="square" rtlCol="0">
            <a:spAutoFit/>
          </a:bodyPr>
          <a:lstStyle/>
          <a:p>
            <a:pPr algn="ctr"/>
            <a:r>
              <a:rPr lang="en-US" sz="3200" dirty="0"/>
              <a:t>Pressure</a:t>
            </a:r>
          </a:p>
        </p:txBody>
      </p:sp>
      <p:sp>
        <p:nvSpPr>
          <p:cNvPr id="29" name="TextBox 28">
            <a:extLst>
              <a:ext uri="{FF2B5EF4-FFF2-40B4-BE49-F238E27FC236}">
                <a16:creationId xmlns:a16="http://schemas.microsoft.com/office/drawing/2014/main" id="{A80FF98E-5280-46FD-8E1C-7ECC4C2D054C}"/>
              </a:ext>
            </a:extLst>
          </p:cNvPr>
          <p:cNvSpPr txBox="1"/>
          <p:nvPr/>
        </p:nvSpPr>
        <p:spPr>
          <a:xfrm>
            <a:off x="7050751" y="2583146"/>
            <a:ext cx="2224116" cy="584775"/>
          </a:xfrm>
          <a:prstGeom prst="rect">
            <a:avLst/>
          </a:prstGeom>
          <a:noFill/>
        </p:spPr>
        <p:txBody>
          <a:bodyPr wrap="square" rtlCol="0">
            <a:spAutoFit/>
          </a:bodyPr>
          <a:lstStyle/>
          <a:p>
            <a:pPr algn="ctr"/>
            <a:r>
              <a:rPr lang="en-US" sz="3200" dirty="0"/>
              <a:t>Vibrations</a:t>
            </a:r>
          </a:p>
        </p:txBody>
      </p:sp>
      <p:sp>
        <p:nvSpPr>
          <p:cNvPr id="30" name="TextBox 29">
            <a:extLst>
              <a:ext uri="{FF2B5EF4-FFF2-40B4-BE49-F238E27FC236}">
                <a16:creationId xmlns:a16="http://schemas.microsoft.com/office/drawing/2014/main" id="{E432486A-A034-4001-94BC-053A9A80826C}"/>
              </a:ext>
            </a:extLst>
          </p:cNvPr>
          <p:cNvSpPr txBox="1"/>
          <p:nvPr/>
        </p:nvSpPr>
        <p:spPr>
          <a:xfrm>
            <a:off x="7450575" y="3643477"/>
            <a:ext cx="1424469" cy="584775"/>
          </a:xfrm>
          <a:prstGeom prst="rect">
            <a:avLst/>
          </a:prstGeom>
          <a:noFill/>
        </p:spPr>
        <p:txBody>
          <a:bodyPr wrap="square" rtlCol="0">
            <a:spAutoFit/>
          </a:bodyPr>
          <a:lstStyle/>
          <a:p>
            <a:pPr algn="ctr"/>
            <a:r>
              <a:rPr lang="en-US" sz="3200" dirty="0"/>
              <a:t>Stretch</a:t>
            </a:r>
          </a:p>
        </p:txBody>
      </p:sp>
      <p:pic>
        <p:nvPicPr>
          <p:cNvPr id="31" name="Graphic 30" descr="Raised hand">
            <a:extLst>
              <a:ext uri="{FF2B5EF4-FFF2-40B4-BE49-F238E27FC236}">
                <a16:creationId xmlns:a16="http://schemas.microsoft.com/office/drawing/2014/main" id="{6ADCF1B3-EB0A-47CE-AD1F-00D96714C99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004971" y="1611278"/>
            <a:ext cx="2805058" cy="2805058"/>
          </a:xfrm>
          <a:prstGeom prst="rect">
            <a:avLst/>
          </a:prstGeom>
        </p:spPr>
      </p:pic>
    </p:spTree>
    <p:extLst>
      <p:ext uri="{BB962C8B-B14F-4D97-AF65-F5344CB8AC3E}">
        <p14:creationId xmlns:p14="http://schemas.microsoft.com/office/powerpoint/2010/main" val="15266281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Free Nerve Endings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7" name="Graphic 6" descr="Fire">
            <a:extLst>
              <a:ext uri="{FF2B5EF4-FFF2-40B4-BE49-F238E27FC236}">
                <a16:creationId xmlns:a16="http://schemas.microsoft.com/office/drawing/2014/main" id="{763B31FE-CB1E-4F0B-97B5-C302BC74B43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431228" y="1597019"/>
            <a:ext cx="1754683" cy="1754683"/>
          </a:xfrm>
          <a:prstGeom prst="rect">
            <a:avLst/>
          </a:prstGeom>
        </p:spPr>
      </p:pic>
      <p:pic>
        <p:nvPicPr>
          <p:cNvPr id="29" name="Graphic 28" descr="Snowflake">
            <a:extLst>
              <a:ext uri="{FF2B5EF4-FFF2-40B4-BE49-F238E27FC236}">
                <a16:creationId xmlns:a16="http://schemas.microsoft.com/office/drawing/2014/main" id="{573C5E32-A59F-439D-8F2C-BAB9A9B05A1A}"/>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185911" y="1597018"/>
            <a:ext cx="1754683" cy="1754683"/>
          </a:xfrm>
          <a:prstGeom prst="rect">
            <a:avLst/>
          </a:prstGeom>
        </p:spPr>
      </p:pic>
      <p:sp>
        <p:nvSpPr>
          <p:cNvPr id="31" name="TextBox 30">
            <a:extLst>
              <a:ext uri="{FF2B5EF4-FFF2-40B4-BE49-F238E27FC236}">
                <a16:creationId xmlns:a16="http://schemas.microsoft.com/office/drawing/2014/main" id="{D9BC3C14-5211-473D-9A25-E0A30BD822BF}"/>
              </a:ext>
            </a:extLst>
          </p:cNvPr>
          <p:cNvSpPr txBox="1"/>
          <p:nvPr/>
        </p:nvSpPr>
        <p:spPr>
          <a:xfrm>
            <a:off x="7151653" y="1699026"/>
            <a:ext cx="1087248" cy="523220"/>
          </a:xfrm>
          <a:prstGeom prst="rect">
            <a:avLst/>
          </a:prstGeom>
          <a:solidFill>
            <a:schemeClr val="tx2">
              <a:lumMod val="50000"/>
            </a:schemeClr>
          </a:solidFill>
        </p:spPr>
        <p:txBody>
          <a:bodyPr wrap="square" rtlCol="0">
            <a:spAutoFit/>
          </a:bodyPr>
          <a:lstStyle/>
          <a:p>
            <a:pPr algn="ctr"/>
            <a:r>
              <a:rPr lang="en-US" sz="2800" dirty="0">
                <a:solidFill>
                  <a:schemeClr val="bg1"/>
                </a:solidFill>
              </a:rPr>
              <a:t>PAIN</a:t>
            </a:r>
          </a:p>
        </p:txBody>
      </p:sp>
      <p:sp>
        <p:nvSpPr>
          <p:cNvPr id="32" name="TextBox 31">
            <a:extLst>
              <a:ext uri="{FF2B5EF4-FFF2-40B4-BE49-F238E27FC236}">
                <a16:creationId xmlns:a16="http://schemas.microsoft.com/office/drawing/2014/main" id="{4482BF84-2323-4E6E-B536-F42356D76410}"/>
              </a:ext>
            </a:extLst>
          </p:cNvPr>
          <p:cNvSpPr txBox="1"/>
          <p:nvPr/>
        </p:nvSpPr>
        <p:spPr>
          <a:xfrm>
            <a:off x="3502967" y="3218096"/>
            <a:ext cx="1899637" cy="523220"/>
          </a:xfrm>
          <a:prstGeom prst="rect">
            <a:avLst/>
          </a:prstGeom>
          <a:noFill/>
        </p:spPr>
        <p:txBody>
          <a:bodyPr wrap="square" rtlCol="0">
            <a:spAutoFit/>
          </a:bodyPr>
          <a:lstStyle/>
          <a:p>
            <a:pPr algn="ctr"/>
            <a:r>
              <a:rPr lang="en-US" sz="2800" dirty="0"/>
              <a:t>Spinal cord</a:t>
            </a:r>
          </a:p>
        </p:txBody>
      </p:sp>
      <p:sp>
        <p:nvSpPr>
          <p:cNvPr id="33" name="TextBox 32">
            <a:extLst>
              <a:ext uri="{FF2B5EF4-FFF2-40B4-BE49-F238E27FC236}">
                <a16:creationId xmlns:a16="http://schemas.microsoft.com/office/drawing/2014/main" id="{42D8CC1A-A032-4DC4-A8B4-531A6E6D556B}"/>
              </a:ext>
            </a:extLst>
          </p:cNvPr>
          <p:cNvSpPr txBox="1"/>
          <p:nvPr/>
        </p:nvSpPr>
        <p:spPr>
          <a:xfrm>
            <a:off x="5428920" y="3766490"/>
            <a:ext cx="1899637" cy="523220"/>
          </a:xfrm>
          <a:prstGeom prst="rect">
            <a:avLst/>
          </a:prstGeom>
          <a:noFill/>
        </p:spPr>
        <p:txBody>
          <a:bodyPr wrap="square" rtlCol="0">
            <a:spAutoFit/>
          </a:bodyPr>
          <a:lstStyle/>
          <a:p>
            <a:pPr algn="ctr"/>
            <a:r>
              <a:rPr lang="en-US" sz="2800" dirty="0"/>
              <a:t>Medulla</a:t>
            </a:r>
          </a:p>
        </p:txBody>
      </p:sp>
      <p:sp>
        <p:nvSpPr>
          <p:cNvPr id="34" name="TextBox 33">
            <a:extLst>
              <a:ext uri="{FF2B5EF4-FFF2-40B4-BE49-F238E27FC236}">
                <a16:creationId xmlns:a16="http://schemas.microsoft.com/office/drawing/2014/main" id="{FD291F65-EA7A-413D-8F1C-2E5695A10243}"/>
              </a:ext>
            </a:extLst>
          </p:cNvPr>
          <p:cNvSpPr txBox="1"/>
          <p:nvPr/>
        </p:nvSpPr>
        <p:spPr>
          <a:xfrm>
            <a:off x="6960150" y="4551992"/>
            <a:ext cx="1899637" cy="523220"/>
          </a:xfrm>
          <a:prstGeom prst="rect">
            <a:avLst/>
          </a:prstGeom>
          <a:noFill/>
        </p:spPr>
        <p:txBody>
          <a:bodyPr wrap="square" rtlCol="0">
            <a:spAutoFit/>
          </a:bodyPr>
          <a:lstStyle/>
          <a:p>
            <a:pPr algn="ctr"/>
            <a:r>
              <a:rPr lang="en-US" sz="2800" dirty="0"/>
              <a:t>Thalamus</a:t>
            </a:r>
          </a:p>
        </p:txBody>
      </p:sp>
      <p:sp>
        <p:nvSpPr>
          <p:cNvPr id="35" name="TextBox 34">
            <a:extLst>
              <a:ext uri="{FF2B5EF4-FFF2-40B4-BE49-F238E27FC236}">
                <a16:creationId xmlns:a16="http://schemas.microsoft.com/office/drawing/2014/main" id="{1F20EB2B-72F7-421D-9717-EE186B0CFB5A}"/>
              </a:ext>
            </a:extLst>
          </p:cNvPr>
          <p:cNvSpPr txBox="1"/>
          <p:nvPr/>
        </p:nvSpPr>
        <p:spPr>
          <a:xfrm>
            <a:off x="4474614" y="4672771"/>
            <a:ext cx="2817364" cy="954107"/>
          </a:xfrm>
          <a:prstGeom prst="rect">
            <a:avLst/>
          </a:prstGeom>
          <a:noFill/>
        </p:spPr>
        <p:txBody>
          <a:bodyPr wrap="square" rtlCol="0">
            <a:spAutoFit/>
          </a:bodyPr>
          <a:lstStyle/>
          <a:p>
            <a:pPr algn="ctr"/>
            <a:r>
              <a:rPr lang="en-US" sz="2800" dirty="0"/>
              <a:t>Somatosensory cortex</a:t>
            </a:r>
          </a:p>
        </p:txBody>
      </p:sp>
      <p:sp>
        <p:nvSpPr>
          <p:cNvPr id="43" name="Arc 42">
            <a:extLst>
              <a:ext uri="{FF2B5EF4-FFF2-40B4-BE49-F238E27FC236}">
                <a16:creationId xmlns:a16="http://schemas.microsoft.com/office/drawing/2014/main" id="{2A880A8D-A572-4F36-8BFD-5EABAA9CCE1E}"/>
              </a:ext>
            </a:extLst>
          </p:cNvPr>
          <p:cNvSpPr/>
          <p:nvPr/>
        </p:nvSpPr>
        <p:spPr>
          <a:xfrm>
            <a:off x="4470897" y="3443587"/>
            <a:ext cx="1754683" cy="1370015"/>
          </a:xfrm>
          <a:prstGeom prst="arc">
            <a:avLst>
              <a:gd name="adj1" fmla="val 16200000"/>
              <a:gd name="adj2" fmla="val 20539469"/>
            </a:avLst>
          </a:prstGeom>
          <a:ln w="114300" cap="rnd">
            <a:solidFill>
              <a:srgbClr val="FFC000"/>
            </a:solidFill>
            <a:tail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Arc 44">
            <a:extLst>
              <a:ext uri="{FF2B5EF4-FFF2-40B4-BE49-F238E27FC236}">
                <a16:creationId xmlns:a16="http://schemas.microsoft.com/office/drawing/2014/main" id="{36787A58-BBE3-42BB-9B10-FBE065D0F1A0}"/>
              </a:ext>
            </a:extLst>
          </p:cNvPr>
          <p:cNvSpPr/>
          <p:nvPr/>
        </p:nvSpPr>
        <p:spPr>
          <a:xfrm>
            <a:off x="6225580" y="4060716"/>
            <a:ext cx="1754683" cy="1370015"/>
          </a:xfrm>
          <a:prstGeom prst="arc">
            <a:avLst>
              <a:gd name="adj1" fmla="val 16200000"/>
              <a:gd name="adj2" fmla="val 21317132"/>
            </a:avLst>
          </a:prstGeom>
          <a:ln w="114300" cap="rnd">
            <a:solidFill>
              <a:srgbClr val="FFC000"/>
            </a:solidFill>
            <a:tail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Arc 45">
            <a:extLst>
              <a:ext uri="{FF2B5EF4-FFF2-40B4-BE49-F238E27FC236}">
                <a16:creationId xmlns:a16="http://schemas.microsoft.com/office/drawing/2014/main" id="{65952445-E857-4933-8A15-2385FD608F68}"/>
              </a:ext>
            </a:extLst>
          </p:cNvPr>
          <p:cNvSpPr/>
          <p:nvPr/>
        </p:nvSpPr>
        <p:spPr>
          <a:xfrm rot="8534897">
            <a:off x="6288508" y="3847096"/>
            <a:ext cx="2481261" cy="1370015"/>
          </a:xfrm>
          <a:prstGeom prst="arc">
            <a:avLst>
              <a:gd name="adj1" fmla="val 16200000"/>
              <a:gd name="adj2" fmla="val 21317132"/>
            </a:avLst>
          </a:prstGeom>
          <a:ln w="114300" cap="rnd">
            <a:solidFill>
              <a:srgbClr val="FFC000"/>
            </a:solidFill>
            <a:tail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27747678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Insensitivity to Pain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Graphic 4" descr="No sign">
            <a:extLst>
              <a:ext uri="{FF2B5EF4-FFF2-40B4-BE49-F238E27FC236}">
                <a16:creationId xmlns:a16="http://schemas.microsoft.com/office/drawing/2014/main" id="{22959B2B-4526-4146-BE38-C5835ED99D7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5400000">
            <a:off x="2669689" y="1973030"/>
            <a:ext cx="2537011" cy="2537011"/>
          </a:xfrm>
          <a:prstGeom prst="rect">
            <a:avLst/>
          </a:prstGeom>
        </p:spPr>
      </p:pic>
      <p:sp>
        <p:nvSpPr>
          <p:cNvPr id="6" name="TextBox 5">
            <a:extLst>
              <a:ext uri="{FF2B5EF4-FFF2-40B4-BE49-F238E27FC236}">
                <a16:creationId xmlns:a16="http://schemas.microsoft.com/office/drawing/2014/main" id="{CCE87632-2C6F-4A5D-A7F0-4ADB732E2393}"/>
              </a:ext>
            </a:extLst>
          </p:cNvPr>
          <p:cNvSpPr txBox="1"/>
          <p:nvPr/>
        </p:nvSpPr>
        <p:spPr>
          <a:xfrm>
            <a:off x="2585868" y="2360055"/>
            <a:ext cx="2704652" cy="1569660"/>
          </a:xfrm>
          <a:prstGeom prst="rect">
            <a:avLst/>
          </a:prstGeom>
          <a:noFill/>
        </p:spPr>
        <p:txBody>
          <a:bodyPr wrap="square" rtlCol="0">
            <a:spAutoFit/>
          </a:bodyPr>
          <a:lstStyle/>
          <a:p>
            <a:pPr algn="ctr"/>
            <a:r>
              <a:rPr lang="en-US" sz="9600" dirty="0"/>
              <a:t>PAIN</a:t>
            </a:r>
          </a:p>
        </p:txBody>
      </p:sp>
      <p:pic>
        <p:nvPicPr>
          <p:cNvPr id="11" name="Graphic 10" descr="Medical">
            <a:extLst>
              <a:ext uri="{FF2B5EF4-FFF2-40B4-BE49-F238E27FC236}">
                <a16:creationId xmlns:a16="http://schemas.microsoft.com/office/drawing/2014/main" id="{25F94704-1873-438D-8B88-6D9078AF5EE9}"/>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985300" y="1973030"/>
            <a:ext cx="2537011" cy="2537011"/>
          </a:xfrm>
          <a:prstGeom prst="rect">
            <a:avLst/>
          </a:prstGeom>
        </p:spPr>
      </p:pic>
      <p:sp>
        <p:nvSpPr>
          <p:cNvPr id="12" name="Plus Sign 11">
            <a:extLst>
              <a:ext uri="{FF2B5EF4-FFF2-40B4-BE49-F238E27FC236}">
                <a16:creationId xmlns:a16="http://schemas.microsoft.com/office/drawing/2014/main" id="{E6B0DDD7-8A07-4268-915D-872641129B7B}"/>
              </a:ext>
            </a:extLst>
          </p:cNvPr>
          <p:cNvSpPr/>
          <p:nvPr/>
        </p:nvSpPr>
        <p:spPr>
          <a:xfrm>
            <a:off x="7432862" y="2332517"/>
            <a:ext cx="1641886" cy="1816996"/>
          </a:xfrm>
          <a:prstGeom prst="mathPlus">
            <a:avLst/>
          </a:prstGeom>
          <a:solidFill>
            <a:srgbClr val="C00000"/>
          </a:solidFill>
          <a:ln cap="rnd">
            <a:no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3395489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135</TotalTime>
  <Words>608</Words>
  <Application>Microsoft Office PowerPoint</Application>
  <PresentationFormat>Widescreen</PresentationFormat>
  <Paragraphs>88</Paragraphs>
  <Slides>12</Slides>
  <Notes>11</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12</vt:i4>
      </vt:variant>
    </vt:vector>
  </HeadingPairs>
  <TitlesOfParts>
    <vt:vector size="18"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Laura Brown</cp:lastModifiedBy>
  <cp:revision>11</cp:revision>
  <dcterms:created xsi:type="dcterms:W3CDTF">2017-06-16T13:06:21Z</dcterms:created>
  <dcterms:modified xsi:type="dcterms:W3CDTF">2019-05-16T15:49:31Z</dcterms:modified>
</cp:coreProperties>
</file>