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79" r:id="rId3"/>
    <p:sldId id="257" r:id="rId4"/>
    <p:sldId id="258" r:id="rId5"/>
    <p:sldId id="259" r:id="rId6"/>
    <p:sldId id="260" r:id="rId7"/>
    <p:sldId id="261"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384" autoAdjust="0"/>
  </p:normalViewPr>
  <p:slideViewPr>
    <p:cSldViewPr snapToGrid="0">
      <p:cViewPr varScale="1">
        <p:scale>
          <a:sx n="57" d="100"/>
          <a:sy n="57" d="100"/>
        </p:scale>
        <p:origin x="101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86E717-4547-4C27-9950-E9CEBFD1D64E}"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B60A5A-B98D-4D4B-B416-F6056D073180}" type="slidenum">
              <a:rPr lang="en-US" smtClean="0"/>
              <a:t>‹#›</a:t>
            </a:fld>
            <a:endParaRPr lang="en-US"/>
          </a:p>
        </p:txBody>
      </p:sp>
    </p:spTree>
    <p:extLst>
      <p:ext uri="{BB962C8B-B14F-4D97-AF65-F5344CB8AC3E}">
        <p14:creationId xmlns:p14="http://schemas.microsoft.com/office/powerpoint/2010/main" val="3087711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Gestalt psychology asserts that perception involves more than simply combining sensory stimuli. The statement most associated with Gestalt is “the whole is greater than the sum of its parts.” In fact, the brain puts together sensory information in predictable ways. We will consider some of them here.</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Gestalt principle is the figure-ground relationship. In short, we separate our visual world into the figure, or object, and the ground, or background. As a result, our perception can vary drastically depending on what we see as the figure and what we see as the ground. Here, what do you see? A vase? Or two faces?</a:t>
            </a:r>
          </a:p>
          <a:p>
            <a:endParaRPr lang="en-US" dirty="0"/>
          </a:p>
        </p:txBody>
      </p:sp>
      <p:sp>
        <p:nvSpPr>
          <p:cNvPr id="4" name="Slide Number Placeholder 3"/>
          <p:cNvSpPr>
            <a:spLocks noGrp="1"/>
          </p:cNvSpPr>
          <p:nvPr>
            <p:ph type="sldNum" sz="quarter" idx="5"/>
          </p:nvPr>
        </p:nvSpPr>
        <p:spPr/>
        <p:txBody>
          <a:bodyPr/>
          <a:lstStyle/>
          <a:p>
            <a:fld id="{54B60A5A-B98D-4D4B-B416-F6056D073180}" type="slidenum">
              <a:rPr lang="en-US" smtClean="0"/>
              <a:t>2</a:t>
            </a:fld>
            <a:endParaRPr lang="en-US"/>
          </a:p>
        </p:txBody>
      </p:sp>
    </p:spTree>
    <p:extLst>
      <p:ext uri="{BB962C8B-B14F-4D97-AF65-F5344CB8AC3E}">
        <p14:creationId xmlns:p14="http://schemas.microsoft.com/office/powerpoint/2010/main" val="158407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proximity, items that are close to one another tend to be grouped together. Here, the dots grouped close together are seen as a group.</a:t>
            </a:r>
          </a:p>
          <a:p>
            <a:endParaRPr lang="en-US" dirty="0"/>
          </a:p>
        </p:txBody>
      </p:sp>
      <p:sp>
        <p:nvSpPr>
          <p:cNvPr id="4" name="Slide Number Placeholder 3"/>
          <p:cNvSpPr>
            <a:spLocks noGrp="1"/>
          </p:cNvSpPr>
          <p:nvPr>
            <p:ph type="sldNum" sz="quarter" idx="5"/>
          </p:nvPr>
        </p:nvSpPr>
        <p:spPr/>
        <p:txBody>
          <a:bodyPr/>
          <a:lstStyle/>
          <a:p>
            <a:fld id="{54B60A5A-B98D-4D4B-B416-F6056D073180}" type="slidenum">
              <a:rPr lang="en-US" smtClean="0"/>
              <a:t>3</a:t>
            </a:fld>
            <a:endParaRPr lang="en-US"/>
          </a:p>
        </p:txBody>
      </p:sp>
    </p:spTree>
    <p:extLst>
      <p:ext uri="{BB962C8B-B14F-4D97-AF65-F5344CB8AC3E}">
        <p14:creationId xmlns:p14="http://schemas.microsoft.com/office/powerpoint/2010/main" val="1125496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use the principle of similarity to group items; items that look alike tend to be grouped together. Even if you don’t understand what is happening in a football game, you know the offensive from the defensive team based on the uniforms.</a:t>
            </a:r>
          </a:p>
          <a:p>
            <a:endParaRPr lang="en-US" dirty="0"/>
          </a:p>
        </p:txBody>
      </p:sp>
      <p:sp>
        <p:nvSpPr>
          <p:cNvPr id="4" name="Slide Number Placeholder 3"/>
          <p:cNvSpPr>
            <a:spLocks noGrp="1"/>
          </p:cNvSpPr>
          <p:nvPr>
            <p:ph type="sldNum" sz="quarter" idx="5"/>
          </p:nvPr>
        </p:nvSpPr>
        <p:spPr/>
        <p:txBody>
          <a:bodyPr/>
          <a:lstStyle/>
          <a:p>
            <a:fld id="{54B60A5A-B98D-4D4B-B416-F6056D073180}" type="slidenum">
              <a:rPr lang="en-US" smtClean="0"/>
              <a:t>4</a:t>
            </a:fld>
            <a:endParaRPr lang="en-US"/>
          </a:p>
        </p:txBody>
      </p:sp>
    </p:spTree>
    <p:extLst>
      <p:ext uri="{BB962C8B-B14F-4D97-AF65-F5344CB8AC3E}">
        <p14:creationId xmlns:p14="http://schemas.microsoft.com/office/powerpoint/2010/main" val="842404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continuity suggests we are more likely to perceive continuous, smooth flowing lines rather than jagged broken lines.</a:t>
            </a:r>
          </a:p>
          <a:p>
            <a:endParaRPr lang="en-US" dirty="0"/>
          </a:p>
        </p:txBody>
      </p:sp>
      <p:sp>
        <p:nvSpPr>
          <p:cNvPr id="4" name="Slide Number Placeholder 3"/>
          <p:cNvSpPr>
            <a:spLocks noGrp="1"/>
          </p:cNvSpPr>
          <p:nvPr>
            <p:ph type="sldNum" sz="quarter" idx="5"/>
          </p:nvPr>
        </p:nvSpPr>
        <p:spPr/>
        <p:txBody>
          <a:bodyPr/>
          <a:lstStyle/>
          <a:p>
            <a:fld id="{54B60A5A-B98D-4D4B-B416-F6056D073180}" type="slidenum">
              <a:rPr lang="en-US" smtClean="0"/>
              <a:t>5</a:t>
            </a:fld>
            <a:endParaRPr lang="en-US"/>
          </a:p>
        </p:txBody>
      </p:sp>
    </p:spTree>
    <p:extLst>
      <p:ext uri="{BB962C8B-B14F-4D97-AF65-F5344CB8AC3E}">
        <p14:creationId xmlns:p14="http://schemas.microsoft.com/office/powerpoint/2010/main" val="3763919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Closure refers to the fact that our brains will automatically complete objects. Here, we see a circle and a rectangle, but they are not actually closed figures. In fact, this is </a:t>
            </a:r>
            <a:r>
              <a:rPr lang="en-US" sz="1200" kern="1200">
                <a:solidFill>
                  <a:schemeClr val="tx1"/>
                </a:solidFill>
                <a:effectLst/>
                <a:latin typeface="+mn-lt"/>
                <a:ea typeface="+mn-ea"/>
                <a:cs typeface="+mn-cs"/>
              </a:rPr>
              <a:t>what is most </a:t>
            </a:r>
            <a:r>
              <a:rPr lang="en-US" sz="1200" kern="1200" dirty="0">
                <a:solidFill>
                  <a:schemeClr val="tx1"/>
                </a:solidFill>
                <a:effectLst/>
                <a:latin typeface="+mn-lt"/>
                <a:ea typeface="+mn-ea"/>
                <a:cs typeface="+mn-cs"/>
              </a:rPr>
              <a:t>interesting about Gestalt principles: our perceptions may not match reality. Although you may see a circle here, it is only in your perception; it does not actually exist.  </a:t>
            </a:r>
          </a:p>
          <a:p>
            <a:endParaRPr lang="en-US" dirty="0"/>
          </a:p>
        </p:txBody>
      </p:sp>
      <p:sp>
        <p:nvSpPr>
          <p:cNvPr id="4" name="Slide Number Placeholder 3"/>
          <p:cNvSpPr>
            <a:spLocks noGrp="1"/>
          </p:cNvSpPr>
          <p:nvPr>
            <p:ph type="sldNum" sz="quarter" idx="5"/>
          </p:nvPr>
        </p:nvSpPr>
        <p:spPr/>
        <p:txBody>
          <a:bodyPr/>
          <a:lstStyle/>
          <a:p>
            <a:fld id="{54B60A5A-B98D-4D4B-B416-F6056D073180}" type="slidenum">
              <a:rPr lang="en-US" smtClean="0"/>
              <a:t>6</a:t>
            </a:fld>
            <a:endParaRPr lang="en-US"/>
          </a:p>
        </p:txBody>
      </p:sp>
    </p:spTree>
    <p:extLst>
      <p:ext uri="{BB962C8B-B14F-4D97-AF65-F5344CB8AC3E}">
        <p14:creationId xmlns:p14="http://schemas.microsoft.com/office/powerpoint/2010/main" val="354901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78919" y="2472655"/>
            <a:ext cx="9516932"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Gestalt Principles of Perception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Figure/Ground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4570854-E360-40EA-BB19-22476666C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921" y="1315980"/>
            <a:ext cx="4044158" cy="390327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Proximity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Picture 4" descr="A picture containing electronics, kitchenware, calculator&#10;&#10;Description automatically generated">
            <a:extLst>
              <a:ext uri="{FF2B5EF4-FFF2-40B4-BE49-F238E27FC236}">
                <a16:creationId xmlns:a16="http://schemas.microsoft.com/office/drawing/2014/main" id="{0B69C5B6-8542-4624-8DD4-4C8BA77F58DD}"/>
              </a:ext>
            </a:extLst>
          </p:cNvPr>
          <p:cNvPicPr>
            <a:picLocks noChangeAspect="1"/>
          </p:cNvPicPr>
          <p:nvPr/>
        </p:nvPicPr>
        <p:blipFill rotWithShape="1">
          <a:blip r:embed="rId3">
            <a:extLst>
              <a:ext uri="{28A0092B-C50C-407E-A947-70E740481C1C}">
                <a14:useLocalDpi xmlns:a14="http://schemas.microsoft.com/office/drawing/2010/main" val="0"/>
              </a:ext>
            </a:extLst>
          </a:blip>
          <a:srcRect b="12470"/>
          <a:stretch/>
        </p:blipFill>
        <p:spPr>
          <a:xfrm>
            <a:off x="2872393" y="1842213"/>
            <a:ext cx="6447214" cy="2815833"/>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Similarity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Picture 2">
            <a:extLst>
              <a:ext uri="{FF2B5EF4-FFF2-40B4-BE49-F238E27FC236}">
                <a16:creationId xmlns:a16="http://schemas.microsoft.com/office/drawing/2014/main" id="{3DF83CCE-3A7C-45A5-846D-820B1B378CF8}"/>
              </a:ext>
            </a:extLst>
          </p:cNvPr>
          <p:cNvPicPr>
            <a:picLocks noChangeAspect="1"/>
          </p:cNvPicPr>
          <p:nvPr/>
        </p:nvPicPr>
        <p:blipFill>
          <a:blip r:embed="rId3"/>
          <a:stretch>
            <a:fillRect/>
          </a:stretch>
        </p:blipFill>
        <p:spPr>
          <a:xfrm>
            <a:off x="3098102" y="1482806"/>
            <a:ext cx="5995796" cy="3569624"/>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Continuity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picture containing athletic game, sport&#10;&#10;Description automatically generated">
            <a:extLst>
              <a:ext uri="{FF2B5EF4-FFF2-40B4-BE49-F238E27FC236}">
                <a16:creationId xmlns:a16="http://schemas.microsoft.com/office/drawing/2014/main" id="{17A7F2D9-803C-4EE8-88DD-91E53C2129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7162" y="1382116"/>
            <a:ext cx="3897675" cy="4073751"/>
          </a:xfrm>
          <a:prstGeom prst="rect">
            <a:avLst/>
          </a:prstGeom>
        </p:spPr>
      </p:pic>
      <p:sp>
        <p:nvSpPr>
          <p:cNvPr id="6" name="Arc 5">
            <a:extLst>
              <a:ext uri="{FF2B5EF4-FFF2-40B4-BE49-F238E27FC236}">
                <a16:creationId xmlns:a16="http://schemas.microsoft.com/office/drawing/2014/main" id="{F56C5FB0-59F3-42D9-A95C-60362E71D0DE}"/>
              </a:ext>
            </a:extLst>
          </p:cNvPr>
          <p:cNvSpPr/>
          <p:nvPr/>
        </p:nvSpPr>
        <p:spPr>
          <a:xfrm flipH="1" flipV="1">
            <a:off x="4417281" y="-398928"/>
            <a:ext cx="4417240" cy="3789279"/>
          </a:xfrm>
          <a:prstGeom prst="arc">
            <a:avLst>
              <a:gd name="adj1" fmla="val 17284003"/>
              <a:gd name="adj2" fmla="val 0"/>
            </a:avLst>
          </a:prstGeom>
          <a:ln w="114300" cap="rnd">
            <a:solidFill>
              <a:schemeClr val="accent6"/>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Arc 29">
            <a:extLst>
              <a:ext uri="{FF2B5EF4-FFF2-40B4-BE49-F238E27FC236}">
                <a16:creationId xmlns:a16="http://schemas.microsoft.com/office/drawing/2014/main" id="{45EE1C54-F603-40EA-91C4-65CCC973A52F}"/>
              </a:ext>
            </a:extLst>
          </p:cNvPr>
          <p:cNvSpPr/>
          <p:nvPr/>
        </p:nvSpPr>
        <p:spPr>
          <a:xfrm rot="5592663" flipH="1" flipV="1">
            <a:off x="5631823" y="2060544"/>
            <a:ext cx="4417240" cy="3789279"/>
          </a:xfrm>
          <a:prstGeom prst="arc">
            <a:avLst>
              <a:gd name="adj1" fmla="val 17284003"/>
              <a:gd name="adj2" fmla="val 0"/>
            </a:avLst>
          </a:prstGeom>
          <a:ln w="114300" cap="rnd">
            <a:solidFill>
              <a:schemeClr val="accent6"/>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Arc 30">
            <a:extLst>
              <a:ext uri="{FF2B5EF4-FFF2-40B4-BE49-F238E27FC236}">
                <a16:creationId xmlns:a16="http://schemas.microsoft.com/office/drawing/2014/main" id="{BDA9B769-ACB3-4D6C-BFD7-E78F4639077E}"/>
              </a:ext>
            </a:extLst>
          </p:cNvPr>
          <p:cNvSpPr/>
          <p:nvPr/>
        </p:nvSpPr>
        <p:spPr>
          <a:xfrm rot="16686165" flipH="1" flipV="1">
            <a:off x="1929513" y="726080"/>
            <a:ext cx="4975535" cy="3592047"/>
          </a:xfrm>
          <a:prstGeom prst="arc">
            <a:avLst>
              <a:gd name="adj1" fmla="val 17284003"/>
              <a:gd name="adj2" fmla="val 0"/>
            </a:avLst>
          </a:prstGeom>
          <a:ln w="114300" cap="rnd">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Closure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picture containing object, clock&#10;&#10;Description automatically generated">
            <a:extLst>
              <a:ext uri="{FF2B5EF4-FFF2-40B4-BE49-F238E27FC236}">
                <a16:creationId xmlns:a16="http://schemas.microsoft.com/office/drawing/2014/main" id="{9D6695B2-5F50-4457-80F7-CF4DBFFA9E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4557" y="2030684"/>
            <a:ext cx="6762886" cy="2596837"/>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326</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7</cp:revision>
  <dcterms:created xsi:type="dcterms:W3CDTF">2017-06-16T13:06:21Z</dcterms:created>
  <dcterms:modified xsi:type="dcterms:W3CDTF">2019-05-16T15:49:52Z</dcterms:modified>
</cp:coreProperties>
</file>