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256" r:id="rId3"/>
    <p:sldId id="257" r:id="rId4"/>
    <p:sldId id="279" r:id="rId5"/>
    <p:sldId id="280" r:id="rId6"/>
    <p:sldId id="281" r:id="rId7"/>
    <p:sldId id="282" r:id="rId8"/>
    <p:sldId id="283" r:id="rId9"/>
    <p:sldId id="284" r:id="rId10"/>
    <p:sldId id="285" r:id="rId11"/>
    <p:sldId id="286" r:id="rId12"/>
    <p:sldId id="27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1081" autoAdjust="0"/>
  </p:normalViewPr>
  <p:slideViewPr>
    <p:cSldViewPr snapToGrid="0">
      <p:cViewPr varScale="1">
        <p:scale>
          <a:sx n="54" d="100"/>
          <a:sy n="54" d="100"/>
        </p:scale>
        <p:origin x="1148" y="52"/>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1B881C-58E5-4F4B-943B-28E7364246DC}" type="datetimeFigureOut">
              <a:rPr lang="en-US" smtClean="0"/>
              <a:t>5/27/2019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917F3B-4B1B-458C-AB13-495AB128F40F}" type="slidenum">
              <a:rPr lang="en-US" smtClean="0"/>
              <a:t>‹#›</a:t>
            </a:fld>
            <a:endParaRPr lang="en-US" dirty="0"/>
          </a:p>
        </p:txBody>
      </p:sp>
    </p:spTree>
    <p:extLst>
      <p:ext uri="{BB962C8B-B14F-4D97-AF65-F5344CB8AC3E}">
        <p14:creationId xmlns:p14="http://schemas.microsoft.com/office/powerpoint/2010/main" val="1547657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What is learning?</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a:t>
            </a:fld>
            <a:endParaRPr lang="en-US" dirty="0"/>
          </a:p>
        </p:txBody>
      </p:sp>
    </p:spTree>
    <p:extLst>
      <p:ext uri="{BB962C8B-B14F-4D97-AF65-F5344CB8AC3E}">
        <p14:creationId xmlns:p14="http://schemas.microsoft.com/office/powerpoint/2010/main" val="32530871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Another way to learn is observational learning in which organisms watch others to determine how to behave. We often engage in observational behavior in new situations where we are not sure what to do.  The first time you attend school or court often elicits observational learning.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10</a:t>
            </a:fld>
            <a:endParaRPr lang="en-US" dirty="0"/>
          </a:p>
        </p:txBody>
      </p:sp>
    </p:spTree>
    <p:extLst>
      <p:ext uri="{BB962C8B-B14F-4D97-AF65-F5344CB8AC3E}">
        <p14:creationId xmlns:p14="http://schemas.microsoft.com/office/powerpoint/2010/main" val="20595386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understand learning, we must first understand unlearned behaviors, which tend to come in two forms: instincts and reflexes.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2</a:t>
            </a:fld>
            <a:endParaRPr lang="en-US" dirty="0"/>
          </a:p>
        </p:txBody>
      </p:sp>
    </p:spTree>
    <p:extLst>
      <p:ext uri="{BB962C8B-B14F-4D97-AF65-F5344CB8AC3E}">
        <p14:creationId xmlns:p14="http://schemas.microsoft.com/office/powerpoint/2010/main" val="26351841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Instincts are innate behaviors that are complex, involving the whole organism and higher brain centers.  For example, mating behavior or behaviors that support survival would be considered instincts.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3</a:t>
            </a:fld>
            <a:endParaRPr lang="en-US" dirty="0"/>
          </a:p>
        </p:txBody>
      </p:sp>
    </p:spTree>
    <p:extLst>
      <p:ext uri="{BB962C8B-B14F-4D97-AF65-F5344CB8AC3E}">
        <p14:creationId xmlns:p14="http://schemas.microsoft.com/office/powerpoint/2010/main" val="40942202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Reflexes, on the other hand, are far simpler behaviors, usually involving a specific body part and lower brain centers.  A knee-jerk response or pupil dilation would be good examples.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4</a:t>
            </a:fld>
            <a:endParaRPr lang="en-US" dirty="0"/>
          </a:p>
        </p:txBody>
      </p:sp>
    </p:spTree>
    <p:extLst>
      <p:ext uri="{BB962C8B-B14F-4D97-AF65-F5344CB8AC3E}">
        <p14:creationId xmlns:p14="http://schemas.microsoft.com/office/powerpoint/2010/main" val="22290604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Instincts and reflexes help organisms adapt to their environments and do not need to be learned.  For example, babies have many reflexes when born.  One, the sucking reflex, allows the baby to obtain nutrients because the baby sucks automatically when something is placed in the mouth.</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5</a:t>
            </a:fld>
            <a:endParaRPr lang="en-US" dirty="0"/>
          </a:p>
        </p:txBody>
      </p:sp>
    </p:spTree>
    <p:extLst>
      <p:ext uri="{BB962C8B-B14F-4D97-AF65-F5344CB8AC3E}">
        <p14:creationId xmlns:p14="http://schemas.microsoft.com/office/powerpoint/2010/main" val="40449275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contrast, learning is a relatively permanent change in behavior that results from experience.  When you think of learning to kick a ball or learning how to write, we can only learn those through experience.  They are not innate behaviors.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6</a:t>
            </a:fld>
            <a:endParaRPr lang="en-US" dirty="0"/>
          </a:p>
        </p:txBody>
      </p:sp>
    </p:spTree>
    <p:extLst>
      <p:ext uri="{BB962C8B-B14F-4D97-AF65-F5344CB8AC3E}">
        <p14:creationId xmlns:p14="http://schemas.microsoft.com/office/powerpoint/2010/main" val="19336857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simple form of learning is associative learning in which we learn that events occur together. There are different types of learning that fit the idea of associative learning. They are classical and operant conditioning.</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7</a:t>
            </a:fld>
            <a:endParaRPr lang="en-US" dirty="0"/>
          </a:p>
        </p:txBody>
      </p:sp>
    </p:spTree>
    <p:extLst>
      <p:ext uri="{BB962C8B-B14F-4D97-AF65-F5344CB8AC3E}">
        <p14:creationId xmlns:p14="http://schemas.microsoft.com/office/powerpoint/2010/main" val="14179936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classical conditioning, organisms learn that two stimuli occur together or in sequence.  For example, over time, you learned that thunder and lightning co occur.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8</a:t>
            </a:fld>
            <a:endParaRPr lang="en-US" dirty="0"/>
          </a:p>
        </p:txBody>
      </p:sp>
    </p:spTree>
    <p:extLst>
      <p:ext uri="{BB962C8B-B14F-4D97-AF65-F5344CB8AC3E}">
        <p14:creationId xmlns:p14="http://schemas.microsoft.com/office/powerpoint/2010/main" val="12833366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operant conditioning, organisms learn that a behavior and its consequence occur together or in sequence.  For example, if a child earned an A on a paper and he received a reward, the child would be more likely to engage in that behavior in the future.  On the other hand, if a child yelled in the store and was later given extra chores as a punishment, the child would be less likely to engage in that behavior in the future.</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9</a:t>
            </a:fld>
            <a:endParaRPr lang="en-US" dirty="0"/>
          </a:p>
        </p:txBody>
      </p:sp>
    </p:spTree>
    <p:extLst>
      <p:ext uri="{BB962C8B-B14F-4D97-AF65-F5344CB8AC3E}">
        <p14:creationId xmlns:p14="http://schemas.microsoft.com/office/powerpoint/2010/main" val="14786644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5/27/2019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5/27/2019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5/27/2019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5/27/2019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5/27/2019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5/27/2019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5/27/2019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5/27/2019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9.svg"/><Relationship Id="rId3" Type="http://schemas.openxmlformats.org/officeDocument/2006/relationships/image" Target="../media/image24.png"/><Relationship Id="rId7" Type="http://schemas.openxmlformats.org/officeDocument/2006/relationships/image" Target="../media/image28.png"/><Relationship Id="rId12" Type="http://schemas.openxmlformats.org/officeDocument/2006/relationships/image" Target="../media/image33.sv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27.svg"/><Relationship Id="rId11" Type="http://schemas.openxmlformats.org/officeDocument/2006/relationships/image" Target="../media/image32.png"/><Relationship Id="rId5" Type="http://schemas.openxmlformats.org/officeDocument/2006/relationships/image" Target="../media/image26.png"/><Relationship Id="rId10" Type="http://schemas.openxmlformats.org/officeDocument/2006/relationships/image" Target="../media/image31.svg"/><Relationship Id="rId4" Type="http://schemas.openxmlformats.org/officeDocument/2006/relationships/image" Target="../media/image25.svg"/><Relationship Id="rId9" Type="http://schemas.openxmlformats.org/officeDocument/2006/relationships/image" Target="../media/image30.png"/></Relationships>
</file>

<file path=ppt/slides/_rels/slide11.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png"/><Relationship Id="rId1" Type="http://schemas.openxmlformats.org/officeDocument/2006/relationships/slideLayout" Target="../slideLayouts/slideLayout12.xml"/><Relationship Id="rId5" Type="http://schemas.openxmlformats.org/officeDocument/2006/relationships/image" Target="../media/image37.png"/><Relationship Id="rId4" Type="http://schemas.openxmlformats.org/officeDocument/2006/relationships/image" Target="../media/image3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hyperlink" Target="https://creativecommons.org/licenses/by-nd/3.0/" TargetMode="External"/><Relationship Id="rId4" Type="http://schemas.openxmlformats.org/officeDocument/2006/relationships/hyperlink" Target="http://www.flickr.com/photos/17201028@N00/6954539497/"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slides/_rels/slide9.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14.png"/><Relationship Id="rId7" Type="http://schemas.openxmlformats.org/officeDocument/2006/relationships/image" Target="../media/image18.png"/><Relationship Id="rId12" Type="http://schemas.openxmlformats.org/officeDocument/2006/relationships/image" Target="../media/image23.sv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17.svg"/><Relationship Id="rId11" Type="http://schemas.openxmlformats.org/officeDocument/2006/relationships/image" Target="../media/image22.png"/><Relationship Id="rId5" Type="http://schemas.openxmlformats.org/officeDocument/2006/relationships/image" Target="../media/image16.png"/><Relationship Id="rId10" Type="http://schemas.openxmlformats.org/officeDocument/2006/relationships/image" Target="../media/image21.svg"/><Relationship Id="rId4" Type="http://schemas.openxmlformats.org/officeDocument/2006/relationships/image" Target="../media/image15.svg"/><Relationship Id="rId9" Type="http://schemas.openxmlformats.org/officeDocument/2006/relationships/image" Target="../media/image2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What is Learning?</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 </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Observational Learning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Man">
            <a:extLst>
              <a:ext uri="{FF2B5EF4-FFF2-40B4-BE49-F238E27FC236}">
                <a16:creationId xmlns:a16="http://schemas.microsoft.com/office/drawing/2014/main" id="{D1D43FFF-5074-4F4D-8A51-3F848FB96FC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294418" y="1806843"/>
            <a:ext cx="1472045" cy="1472045"/>
          </a:xfrm>
          <a:prstGeom prst="rect">
            <a:avLst/>
          </a:prstGeom>
        </p:spPr>
      </p:pic>
      <p:pic>
        <p:nvPicPr>
          <p:cNvPr id="7" name="Graphic 6" descr="Woman">
            <a:extLst>
              <a:ext uri="{FF2B5EF4-FFF2-40B4-BE49-F238E27FC236}">
                <a16:creationId xmlns:a16="http://schemas.microsoft.com/office/drawing/2014/main" id="{4E569962-BA83-4574-96D8-1EFEB0EC454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953573" y="2394276"/>
            <a:ext cx="1472045" cy="1472045"/>
          </a:xfrm>
          <a:prstGeom prst="rect">
            <a:avLst/>
          </a:prstGeom>
        </p:spPr>
      </p:pic>
      <p:pic>
        <p:nvPicPr>
          <p:cNvPr id="9" name="Graphic 8" descr="Schoolhouse">
            <a:extLst>
              <a:ext uri="{FF2B5EF4-FFF2-40B4-BE49-F238E27FC236}">
                <a16:creationId xmlns:a16="http://schemas.microsoft.com/office/drawing/2014/main" id="{005CB01C-4AAE-4249-94F8-E81BC93A34F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760447" y="3970392"/>
            <a:ext cx="2268681" cy="2268681"/>
          </a:xfrm>
          <a:prstGeom prst="rect">
            <a:avLst/>
          </a:prstGeom>
        </p:spPr>
      </p:pic>
      <p:pic>
        <p:nvPicPr>
          <p:cNvPr id="17" name="Graphic 16" descr="Court">
            <a:extLst>
              <a:ext uri="{FF2B5EF4-FFF2-40B4-BE49-F238E27FC236}">
                <a16:creationId xmlns:a16="http://schemas.microsoft.com/office/drawing/2014/main" id="{EAFDF22B-62A4-43A6-A0B9-44B629108CE1}"/>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257553" y="4535255"/>
            <a:ext cx="2268681" cy="2268681"/>
          </a:xfrm>
          <a:prstGeom prst="rect">
            <a:avLst/>
          </a:prstGeom>
        </p:spPr>
      </p:pic>
      <p:sp>
        <p:nvSpPr>
          <p:cNvPr id="20" name="Arrow: Down 19">
            <a:extLst>
              <a:ext uri="{FF2B5EF4-FFF2-40B4-BE49-F238E27FC236}">
                <a16:creationId xmlns:a16="http://schemas.microsoft.com/office/drawing/2014/main" id="{5B680971-EA03-41C0-89A7-1B24CCCFF6A3}"/>
              </a:ext>
            </a:extLst>
          </p:cNvPr>
          <p:cNvSpPr/>
          <p:nvPr/>
        </p:nvSpPr>
        <p:spPr>
          <a:xfrm rot="16200000">
            <a:off x="6022422" y="2064058"/>
            <a:ext cx="470262" cy="1486975"/>
          </a:xfrm>
          <a:prstGeom prst="downArrow">
            <a:avLst>
              <a:gd name="adj1" fmla="val 50000"/>
              <a:gd name="adj2" fmla="val 67677"/>
            </a:avLst>
          </a:prstGeom>
          <a:solidFill>
            <a:srgbClr val="7030A0"/>
          </a:solidFill>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pic>
        <p:nvPicPr>
          <p:cNvPr id="19" name="Graphic 18" descr="Eyes">
            <a:extLst>
              <a:ext uri="{FF2B5EF4-FFF2-40B4-BE49-F238E27FC236}">
                <a16:creationId xmlns:a16="http://schemas.microsoft.com/office/drawing/2014/main" id="{E196FE0A-A8F8-40E6-A49A-0719CF86E465}"/>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766382" y="1701710"/>
            <a:ext cx="2268682" cy="2268682"/>
          </a:xfrm>
          <a:prstGeom prst="rect">
            <a:avLst/>
          </a:prstGeom>
        </p:spPr>
      </p:pic>
    </p:spTree>
    <p:extLst>
      <p:ext uri="{BB962C8B-B14F-4D97-AF65-F5344CB8AC3E}">
        <p14:creationId xmlns:p14="http://schemas.microsoft.com/office/powerpoint/2010/main" val="10494712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Unlearned Behaviors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CDEE676A-0F79-4D7B-8DD4-BDFBA3AB2554}"/>
              </a:ext>
            </a:extLst>
          </p:cNvPr>
          <p:cNvSpPr txBox="1"/>
          <p:nvPr/>
        </p:nvSpPr>
        <p:spPr>
          <a:xfrm>
            <a:off x="4859383" y="2525485"/>
            <a:ext cx="2473234" cy="3046988"/>
          </a:xfrm>
          <a:prstGeom prst="rect">
            <a:avLst/>
          </a:prstGeom>
          <a:noFill/>
        </p:spPr>
        <p:txBody>
          <a:bodyPr wrap="square" rtlCol="0">
            <a:spAutoFit/>
          </a:bodyPr>
          <a:lstStyle/>
          <a:p>
            <a:r>
              <a:rPr lang="en-US" sz="4800" b="1" dirty="0">
                <a:solidFill>
                  <a:srgbClr val="7030A0"/>
                </a:solidFill>
                <a:highlight>
                  <a:srgbClr val="00FFFF"/>
                </a:highlight>
              </a:rPr>
              <a:t>Instincts</a:t>
            </a:r>
          </a:p>
          <a:p>
            <a:endParaRPr lang="en-US" sz="4800" b="1" dirty="0">
              <a:solidFill>
                <a:srgbClr val="7030A0"/>
              </a:solidFill>
              <a:highlight>
                <a:srgbClr val="00FFFF"/>
              </a:highlight>
            </a:endParaRPr>
          </a:p>
          <a:p>
            <a:pPr algn="ctr"/>
            <a:endParaRPr lang="en-US" sz="4800" b="1" dirty="0">
              <a:solidFill>
                <a:srgbClr val="7030A0"/>
              </a:solidFill>
              <a:highlight>
                <a:srgbClr val="00FFFF"/>
              </a:highlight>
            </a:endParaRPr>
          </a:p>
          <a:p>
            <a:r>
              <a:rPr lang="en-US" sz="4800" b="1" dirty="0">
                <a:solidFill>
                  <a:srgbClr val="7030A0"/>
                </a:solidFill>
                <a:highlight>
                  <a:srgbClr val="00FFFF"/>
                </a:highlight>
              </a:rPr>
              <a:t>Reflexes</a:t>
            </a:r>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Instincts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030B6C3F-2DC7-4C85-A448-DA1FABE07DA3}"/>
              </a:ext>
            </a:extLst>
          </p:cNvPr>
          <p:cNvSpPr txBox="1"/>
          <p:nvPr/>
        </p:nvSpPr>
        <p:spPr>
          <a:xfrm>
            <a:off x="4990011" y="1942013"/>
            <a:ext cx="2211977" cy="646331"/>
          </a:xfrm>
          <a:prstGeom prst="rect">
            <a:avLst/>
          </a:prstGeom>
          <a:noFill/>
        </p:spPr>
        <p:txBody>
          <a:bodyPr wrap="square" rtlCol="0">
            <a:spAutoFit/>
          </a:bodyPr>
          <a:lstStyle/>
          <a:p>
            <a:pPr algn="ctr"/>
            <a:r>
              <a:rPr lang="en-US" sz="3600" b="1" dirty="0">
                <a:solidFill>
                  <a:srgbClr val="7030A0"/>
                </a:solidFill>
                <a:highlight>
                  <a:srgbClr val="00FFFF"/>
                </a:highlight>
              </a:rPr>
              <a:t>Complex</a:t>
            </a:r>
            <a:endParaRPr lang="en-US" b="1" dirty="0">
              <a:solidFill>
                <a:srgbClr val="7030A0"/>
              </a:solidFill>
              <a:highlight>
                <a:srgbClr val="00FFFF"/>
              </a:highlight>
            </a:endParaRPr>
          </a:p>
        </p:txBody>
      </p:sp>
      <p:pic>
        <p:nvPicPr>
          <p:cNvPr id="6" name="Graphic 5" descr="Brain">
            <a:extLst>
              <a:ext uri="{FF2B5EF4-FFF2-40B4-BE49-F238E27FC236}">
                <a16:creationId xmlns:a16="http://schemas.microsoft.com/office/drawing/2014/main" id="{3E8F5365-EAF7-4851-A9F0-FCD3BE54F32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187438" y="2588344"/>
            <a:ext cx="3185107" cy="3185107"/>
          </a:xfrm>
          <a:prstGeom prst="rect">
            <a:avLst/>
          </a:prstGeom>
        </p:spPr>
      </p:pic>
      <p:pic>
        <p:nvPicPr>
          <p:cNvPr id="8" name="Graphic 7" descr="Walk">
            <a:extLst>
              <a:ext uri="{FF2B5EF4-FFF2-40B4-BE49-F238E27FC236}">
                <a16:creationId xmlns:a16="http://schemas.microsoft.com/office/drawing/2014/main" id="{C71F3341-A751-40C4-8A67-D552B78AAEE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48615" y="2588344"/>
            <a:ext cx="3185107" cy="3185107"/>
          </a:xfrm>
          <a:prstGeom prst="rect">
            <a:avLst/>
          </a:prstGeom>
        </p:spPr>
      </p:pic>
      <p:sp>
        <p:nvSpPr>
          <p:cNvPr id="9" name="Arrow: Down 8">
            <a:extLst>
              <a:ext uri="{FF2B5EF4-FFF2-40B4-BE49-F238E27FC236}">
                <a16:creationId xmlns:a16="http://schemas.microsoft.com/office/drawing/2014/main" id="{1AEF9AE7-5A13-4FDA-B4C0-980610EEB6A1}"/>
              </a:ext>
            </a:extLst>
          </p:cNvPr>
          <p:cNvSpPr/>
          <p:nvPr/>
        </p:nvSpPr>
        <p:spPr>
          <a:xfrm rot="2400004">
            <a:off x="8137631" y="2040588"/>
            <a:ext cx="470262" cy="1486975"/>
          </a:xfrm>
          <a:prstGeom prst="downArrow">
            <a:avLst/>
          </a:prstGeom>
          <a:solidFill>
            <a:srgbClr val="7030A0"/>
          </a:solidFill>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Tree>
    <p:extLst>
      <p:ext uri="{BB962C8B-B14F-4D97-AF65-F5344CB8AC3E}">
        <p14:creationId xmlns:p14="http://schemas.microsoft.com/office/powerpoint/2010/main" val="25130772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Reflexes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04CFD349-124F-48ED-84CA-620DD76D4600}"/>
              </a:ext>
            </a:extLst>
          </p:cNvPr>
          <p:cNvSpPr txBox="1"/>
          <p:nvPr/>
        </p:nvSpPr>
        <p:spPr>
          <a:xfrm>
            <a:off x="4990011" y="1942013"/>
            <a:ext cx="2211977" cy="646331"/>
          </a:xfrm>
          <a:prstGeom prst="rect">
            <a:avLst/>
          </a:prstGeom>
          <a:noFill/>
        </p:spPr>
        <p:txBody>
          <a:bodyPr wrap="square" rtlCol="0">
            <a:spAutoFit/>
          </a:bodyPr>
          <a:lstStyle/>
          <a:p>
            <a:pPr algn="ctr"/>
            <a:r>
              <a:rPr lang="en-US" sz="3600" b="1" dirty="0">
                <a:solidFill>
                  <a:srgbClr val="7030A0"/>
                </a:solidFill>
                <a:highlight>
                  <a:srgbClr val="00FFFF"/>
                </a:highlight>
              </a:rPr>
              <a:t>Simple</a:t>
            </a:r>
            <a:endParaRPr lang="en-US" b="1" dirty="0">
              <a:solidFill>
                <a:srgbClr val="7030A0"/>
              </a:solidFill>
              <a:highlight>
                <a:srgbClr val="00FFFF"/>
              </a:highlight>
            </a:endParaRPr>
          </a:p>
        </p:txBody>
      </p:sp>
      <p:pic>
        <p:nvPicPr>
          <p:cNvPr id="7" name="Graphic 6" descr="Brain">
            <a:extLst>
              <a:ext uri="{FF2B5EF4-FFF2-40B4-BE49-F238E27FC236}">
                <a16:creationId xmlns:a16="http://schemas.microsoft.com/office/drawing/2014/main" id="{50B6ECB3-99A6-4E0A-9A7C-CD2BA4DD152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187438" y="2588344"/>
            <a:ext cx="3185107" cy="3185107"/>
          </a:xfrm>
          <a:prstGeom prst="rect">
            <a:avLst/>
          </a:prstGeom>
        </p:spPr>
      </p:pic>
      <p:pic>
        <p:nvPicPr>
          <p:cNvPr id="8" name="Graphic 7" descr="Walk">
            <a:extLst>
              <a:ext uri="{FF2B5EF4-FFF2-40B4-BE49-F238E27FC236}">
                <a16:creationId xmlns:a16="http://schemas.microsoft.com/office/drawing/2014/main" id="{4FC04F4D-8B9B-47E2-9A38-7DB3797090F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48615" y="2588344"/>
            <a:ext cx="3185107" cy="3185107"/>
          </a:xfrm>
          <a:prstGeom prst="rect">
            <a:avLst/>
          </a:prstGeom>
        </p:spPr>
      </p:pic>
      <p:sp>
        <p:nvSpPr>
          <p:cNvPr id="9" name="Arrow: Down 8">
            <a:extLst>
              <a:ext uri="{FF2B5EF4-FFF2-40B4-BE49-F238E27FC236}">
                <a16:creationId xmlns:a16="http://schemas.microsoft.com/office/drawing/2014/main" id="{753CE7E7-D203-4967-A478-758C91627728}"/>
              </a:ext>
            </a:extLst>
          </p:cNvPr>
          <p:cNvSpPr/>
          <p:nvPr/>
        </p:nvSpPr>
        <p:spPr>
          <a:xfrm rot="7578867">
            <a:off x="8869150" y="4828559"/>
            <a:ext cx="470262" cy="1486975"/>
          </a:xfrm>
          <a:prstGeom prst="downArrow">
            <a:avLst/>
          </a:prstGeom>
          <a:solidFill>
            <a:srgbClr val="7030A0"/>
          </a:solidFill>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10" name="Arrow: Down 9">
            <a:extLst>
              <a:ext uri="{FF2B5EF4-FFF2-40B4-BE49-F238E27FC236}">
                <a16:creationId xmlns:a16="http://schemas.microsoft.com/office/drawing/2014/main" id="{C8682712-756C-4205-9018-DE32ACCFC9F0}"/>
              </a:ext>
            </a:extLst>
          </p:cNvPr>
          <p:cNvSpPr/>
          <p:nvPr/>
        </p:nvSpPr>
        <p:spPr>
          <a:xfrm rot="16663510">
            <a:off x="2266709" y="4000828"/>
            <a:ext cx="470262" cy="1486975"/>
          </a:xfrm>
          <a:prstGeom prst="downArrow">
            <a:avLst/>
          </a:prstGeom>
          <a:solidFill>
            <a:srgbClr val="7030A0"/>
          </a:solidFill>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Tree>
    <p:extLst>
      <p:ext uri="{BB962C8B-B14F-4D97-AF65-F5344CB8AC3E}">
        <p14:creationId xmlns:p14="http://schemas.microsoft.com/office/powerpoint/2010/main" val="39260740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Instincts and Reflexes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A baby lying on a bed&#10;&#10;Description automatically generated">
            <a:extLst>
              <a:ext uri="{FF2B5EF4-FFF2-40B4-BE49-F238E27FC236}">
                <a16:creationId xmlns:a16="http://schemas.microsoft.com/office/drawing/2014/main" id="{9D05FA4C-E382-4238-87D2-D4A13EE85ABF}"/>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3767907" y="2025907"/>
            <a:ext cx="4656183" cy="3492137"/>
          </a:xfrm>
          <a:prstGeom prst="rect">
            <a:avLst/>
          </a:prstGeom>
        </p:spPr>
      </p:pic>
      <p:sp>
        <p:nvSpPr>
          <p:cNvPr id="6" name="TextBox 5">
            <a:extLst>
              <a:ext uri="{FF2B5EF4-FFF2-40B4-BE49-F238E27FC236}">
                <a16:creationId xmlns:a16="http://schemas.microsoft.com/office/drawing/2014/main" id="{D8E8BA2A-3B71-4996-8451-8E931A46E877}"/>
              </a:ext>
            </a:extLst>
          </p:cNvPr>
          <p:cNvSpPr txBox="1"/>
          <p:nvPr/>
        </p:nvSpPr>
        <p:spPr>
          <a:xfrm>
            <a:off x="3767908" y="5640777"/>
            <a:ext cx="4656183" cy="230832"/>
          </a:xfrm>
          <a:prstGeom prst="rect">
            <a:avLst/>
          </a:prstGeom>
          <a:noFill/>
        </p:spPr>
        <p:txBody>
          <a:bodyPr wrap="square" rtlCol="0">
            <a:spAutoFit/>
          </a:bodyPr>
          <a:lstStyle/>
          <a:p>
            <a:r>
              <a:rPr lang="en-US" sz="900" dirty="0">
                <a:hlinkClick r:id="rId4" tooltip="http://www.flickr.com/photos/17201028@N00/6954539497/"/>
              </a:rPr>
              <a:t>This Photo</a:t>
            </a:r>
            <a:r>
              <a:rPr lang="en-US" sz="900" dirty="0"/>
              <a:t> by Unknown Author is licensed under </a:t>
            </a:r>
            <a:r>
              <a:rPr lang="en-US" sz="900" dirty="0">
                <a:hlinkClick r:id="rId5" tooltip="https://creativecommons.org/licenses/by-nd/3.0/"/>
              </a:rPr>
              <a:t>CC BY-ND</a:t>
            </a:r>
            <a:endParaRPr lang="en-US" sz="900" dirty="0"/>
          </a:p>
        </p:txBody>
      </p:sp>
    </p:spTree>
    <p:extLst>
      <p:ext uri="{BB962C8B-B14F-4D97-AF65-F5344CB8AC3E}">
        <p14:creationId xmlns:p14="http://schemas.microsoft.com/office/powerpoint/2010/main" val="18732009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Learning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5FC8A454-FE47-4393-9E5B-0EDFFF2226A0}"/>
              </a:ext>
            </a:extLst>
          </p:cNvPr>
          <p:cNvSpPr txBox="1"/>
          <p:nvPr/>
        </p:nvSpPr>
        <p:spPr>
          <a:xfrm>
            <a:off x="3888377" y="2137142"/>
            <a:ext cx="4288972" cy="2862322"/>
          </a:xfrm>
          <a:prstGeom prst="rect">
            <a:avLst/>
          </a:prstGeom>
          <a:noFill/>
        </p:spPr>
        <p:txBody>
          <a:bodyPr wrap="square" rtlCol="0">
            <a:spAutoFit/>
          </a:bodyPr>
          <a:lstStyle/>
          <a:p>
            <a:pPr algn="ctr"/>
            <a:r>
              <a:rPr lang="en-US" sz="3600" b="1" dirty="0">
                <a:solidFill>
                  <a:srgbClr val="7030A0"/>
                </a:solidFill>
                <a:highlight>
                  <a:srgbClr val="00FFFF"/>
                </a:highlight>
              </a:rPr>
              <a:t>Relatively permanent</a:t>
            </a:r>
          </a:p>
          <a:p>
            <a:pPr algn="ctr"/>
            <a:endParaRPr lang="en-US" sz="3600" b="1" dirty="0">
              <a:solidFill>
                <a:srgbClr val="7030A0"/>
              </a:solidFill>
              <a:highlight>
                <a:srgbClr val="00FFFF"/>
              </a:highlight>
            </a:endParaRPr>
          </a:p>
          <a:p>
            <a:pPr algn="ctr"/>
            <a:r>
              <a:rPr lang="en-US" sz="3600" b="1" dirty="0">
                <a:solidFill>
                  <a:srgbClr val="7030A0"/>
                </a:solidFill>
                <a:highlight>
                  <a:srgbClr val="00FFFF"/>
                </a:highlight>
              </a:rPr>
              <a:t>Change in behavior</a:t>
            </a:r>
          </a:p>
          <a:p>
            <a:pPr algn="ctr"/>
            <a:endParaRPr lang="en-US" sz="3600" b="1" dirty="0">
              <a:solidFill>
                <a:srgbClr val="7030A0"/>
              </a:solidFill>
              <a:highlight>
                <a:srgbClr val="00FFFF"/>
              </a:highlight>
            </a:endParaRPr>
          </a:p>
          <a:p>
            <a:pPr algn="ctr"/>
            <a:r>
              <a:rPr lang="en-US" sz="3600" b="1" dirty="0">
                <a:solidFill>
                  <a:srgbClr val="7030A0"/>
                </a:solidFill>
                <a:highlight>
                  <a:srgbClr val="00FFFF"/>
                </a:highlight>
              </a:rPr>
              <a:t>Experience</a:t>
            </a:r>
          </a:p>
        </p:txBody>
      </p:sp>
      <p:pic>
        <p:nvPicPr>
          <p:cNvPr id="6" name="Graphic 5" descr="Soccer ball">
            <a:extLst>
              <a:ext uri="{FF2B5EF4-FFF2-40B4-BE49-F238E27FC236}">
                <a16:creationId xmlns:a16="http://schemas.microsoft.com/office/drawing/2014/main" id="{C2FE505C-FDA6-4CCB-98A7-DC7660F3AD9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524001" y="2648286"/>
            <a:ext cx="2264092" cy="2264092"/>
          </a:xfrm>
          <a:prstGeom prst="rect">
            <a:avLst/>
          </a:prstGeom>
        </p:spPr>
      </p:pic>
      <p:pic>
        <p:nvPicPr>
          <p:cNvPr id="8" name="Graphic 7" descr="Pencil">
            <a:extLst>
              <a:ext uri="{FF2B5EF4-FFF2-40B4-BE49-F238E27FC236}">
                <a16:creationId xmlns:a16="http://schemas.microsoft.com/office/drawing/2014/main" id="{9EE9E14A-0830-475C-8ECE-D11C4D5C369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403907" y="2648286"/>
            <a:ext cx="2264092" cy="2264092"/>
          </a:xfrm>
          <a:prstGeom prst="rect">
            <a:avLst/>
          </a:prstGeom>
        </p:spPr>
      </p:pic>
    </p:spTree>
    <p:extLst>
      <p:ext uri="{BB962C8B-B14F-4D97-AF65-F5344CB8AC3E}">
        <p14:creationId xmlns:p14="http://schemas.microsoft.com/office/powerpoint/2010/main" val="13715719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Associative Learning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8D3A8597-01B9-49CA-BB53-03B01DD32C0C}"/>
              </a:ext>
            </a:extLst>
          </p:cNvPr>
          <p:cNvSpPr txBox="1"/>
          <p:nvPr/>
        </p:nvSpPr>
        <p:spPr>
          <a:xfrm>
            <a:off x="3459480" y="2442930"/>
            <a:ext cx="5273040" cy="2123658"/>
          </a:xfrm>
          <a:prstGeom prst="rect">
            <a:avLst/>
          </a:prstGeom>
          <a:noFill/>
        </p:spPr>
        <p:txBody>
          <a:bodyPr wrap="square" rtlCol="0">
            <a:spAutoFit/>
          </a:bodyPr>
          <a:lstStyle/>
          <a:p>
            <a:pPr algn="ctr"/>
            <a:r>
              <a:rPr lang="en-US" sz="4400" b="1" dirty="0">
                <a:solidFill>
                  <a:srgbClr val="7030A0"/>
                </a:solidFill>
                <a:highlight>
                  <a:srgbClr val="00FFFF"/>
                </a:highlight>
              </a:rPr>
              <a:t>Classical Conditioning</a:t>
            </a:r>
          </a:p>
          <a:p>
            <a:pPr algn="ctr"/>
            <a:endParaRPr lang="en-US" sz="4400" b="1" dirty="0">
              <a:solidFill>
                <a:srgbClr val="7030A0"/>
              </a:solidFill>
              <a:highlight>
                <a:srgbClr val="00FFFF"/>
              </a:highlight>
            </a:endParaRPr>
          </a:p>
          <a:p>
            <a:pPr algn="ctr"/>
            <a:r>
              <a:rPr lang="en-US" sz="4400" b="1" dirty="0">
                <a:solidFill>
                  <a:srgbClr val="7030A0"/>
                </a:solidFill>
                <a:highlight>
                  <a:srgbClr val="00FFFF"/>
                </a:highlight>
              </a:rPr>
              <a:t>Operant Conditioning</a:t>
            </a:r>
          </a:p>
        </p:txBody>
      </p:sp>
    </p:spTree>
    <p:extLst>
      <p:ext uri="{BB962C8B-B14F-4D97-AF65-F5344CB8AC3E}">
        <p14:creationId xmlns:p14="http://schemas.microsoft.com/office/powerpoint/2010/main" val="8029748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Classical Conditioning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Lightning bolt">
            <a:extLst>
              <a:ext uri="{FF2B5EF4-FFF2-40B4-BE49-F238E27FC236}">
                <a16:creationId xmlns:a16="http://schemas.microsoft.com/office/drawing/2014/main" id="{D0B204A7-B308-4A11-A2FE-4A98E6860B3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001041" y="2602608"/>
            <a:ext cx="2353714" cy="2353714"/>
          </a:xfrm>
          <a:prstGeom prst="rect">
            <a:avLst/>
          </a:prstGeom>
        </p:spPr>
      </p:pic>
      <p:pic>
        <p:nvPicPr>
          <p:cNvPr id="7" name="Graphic 6" descr="Volume">
            <a:extLst>
              <a:ext uri="{FF2B5EF4-FFF2-40B4-BE49-F238E27FC236}">
                <a16:creationId xmlns:a16="http://schemas.microsoft.com/office/drawing/2014/main" id="{58D25649-DFB5-4FBB-A7FE-6C7047CBFDF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837246" y="2602608"/>
            <a:ext cx="2353714" cy="2353714"/>
          </a:xfrm>
          <a:prstGeom prst="rect">
            <a:avLst/>
          </a:prstGeom>
        </p:spPr>
      </p:pic>
      <p:sp>
        <p:nvSpPr>
          <p:cNvPr id="8" name="TextBox 7">
            <a:extLst>
              <a:ext uri="{FF2B5EF4-FFF2-40B4-BE49-F238E27FC236}">
                <a16:creationId xmlns:a16="http://schemas.microsoft.com/office/drawing/2014/main" id="{0CA3F635-8973-4AEE-A0B4-D931246B9B69}"/>
              </a:ext>
            </a:extLst>
          </p:cNvPr>
          <p:cNvSpPr txBox="1"/>
          <p:nvPr/>
        </p:nvSpPr>
        <p:spPr>
          <a:xfrm>
            <a:off x="3246874" y="2126309"/>
            <a:ext cx="1534457" cy="461665"/>
          </a:xfrm>
          <a:prstGeom prst="rect">
            <a:avLst/>
          </a:prstGeom>
          <a:noFill/>
        </p:spPr>
        <p:txBody>
          <a:bodyPr wrap="square" rtlCol="0">
            <a:spAutoFit/>
          </a:bodyPr>
          <a:lstStyle/>
          <a:p>
            <a:pPr algn="ctr"/>
            <a:r>
              <a:rPr lang="en-US" sz="2400" b="1" dirty="0">
                <a:solidFill>
                  <a:srgbClr val="7030A0"/>
                </a:solidFill>
                <a:highlight>
                  <a:srgbClr val="00FFFF"/>
                </a:highlight>
              </a:rPr>
              <a:t>Stimulus A</a:t>
            </a:r>
          </a:p>
        </p:txBody>
      </p:sp>
      <p:sp>
        <p:nvSpPr>
          <p:cNvPr id="11" name="TextBox 10">
            <a:extLst>
              <a:ext uri="{FF2B5EF4-FFF2-40B4-BE49-F238E27FC236}">
                <a16:creationId xmlns:a16="http://schemas.microsoft.com/office/drawing/2014/main" id="{2DA7FBD7-3B40-4203-9611-00B89939C343}"/>
              </a:ext>
            </a:extLst>
          </p:cNvPr>
          <p:cNvSpPr txBox="1"/>
          <p:nvPr/>
        </p:nvSpPr>
        <p:spPr>
          <a:xfrm>
            <a:off x="7410671" y="2126308"/>
            <a:ext cx="1534457" cy="461665"/>
          </a:xfrm>
          <a:prstGeom prst="rect">
            <a:avLst/>
          </a:prstGeom>
          <a:noFill/>
        </p:spPr>
        <p:txBody>
          <a:bodyPr wrap="square" rtlCol="0">
            <a:spAutoFit/>
          </a:bodyPr>
          <a:lstStyle/>
          <a:p>
            <a:pPr algn="ctr"/>
            <a:r>
              <a:rPr lang="en-US" sz="2400" b="1" dirty="0">
                <a:solidFill>
                  <a:srgbClr val="7030A0"/>
                </a:solidFill>
                <a:highlight>
                  <a:srgbClr val="00FFFF"/>
                </a:highlight>
              </a:rPr>
              <a:t>Stimulus B</a:t>
            </a:r>
          </a:p>
        </p:txBody>
      </p:sp>
      <p:sp>
        <p:nvSpPr>
          <p:cNvPr id="9" name="TextBox 8">
            <a:extLst>
              <a:ext uri="{FF2B5EF4-FFF2-40B4-BE49-F238E27FC236}">
                <a16:creationId xmlns:a16="http://schemas.microsoft.com/office/drawing/2014/main" id="{45817080-A7EC-4A0A-A0B6-75FE08E09486}"/>
              </a:ext>
            </a:extLst>
          </p:cNvPr>
          <p:cNvSpPr txBox="1"/>
          <p:nvPr/>
        </p:nvSpPr>
        <p:spPr>
          <a:xfrm rot="20927156">
            <a:off x="2881988" y="4860840"/>
            <a:ext cx="2264229" cy="400110"/>
          </a:xfrm>
          <a:prstGeom prst="rect">
            <a:avLst/>
          </a:prstGeom>
          <a:noFill/>
        </p:spPr>
        <p:txBody>
          <a:bodyPr wrap="square" rtlCol="0">
            <a:spAutoFit/>
          </a:bodyPr>
          <a:lstStyle/>
          <a:p>
            <a:pPr algn="ctr"/>
            <a:r>
              <a:rPr lang="en-US" sz="2000" b="1" dirty="0">
                <a:solidFill>
                  <a:srgbClr val="FFFF00"/>
                </a:solidFill>
                <a:highlight>
                  <a:srgbClr val="000000"/>
                </a:highlight>
              </a:rPr>
              <a:t>Thunder</a:t>
            </a:r>
          </a:p>
        </p:txBody>
      </p:sp>
      <p:sp>
        <p:nvSpPr>
          <p:cNvPr id="13" name="TextBox 12">
            <a:extLst>
              <a:ext uri="{FF2B5EF4-FFF2-40B4-BE49-F238E27FC236}">
                <a16:creationId xmlns:a16="http://schemas.microsoft.com/office/drawing/2014/main" id="{ECE048E8-8D3E-46AA-9BAE-598D0ED0BDE8}"/>
              </a:ext>
            </a:extLst>
          </p:cNvPr>
          <p:cNvSpPr txBox="1"/>
          <p:nvPr/>
        </p:nvSpPr>
        <p:spPr>
          <a:xfrm rot="20927156">
            <a:off x="7045783" y="4860839"/>
            <a:ext cx="2264229" cy="400110"/>
          </a:xfrm>
          <a:prstGeom prst="rect">
            <a:avLst/>
          </a:prstGeom>
          <a:noFill/>
        </p:spPr>
        <p:txBody>
          <a:bodyPr wrap="square" rtlCol="0">
            <a:spAutoFit/>
          </a:bodyPr>
          <a:lstStyle/>
          <a:p>
            <a:pPr algn="ctr"/>
            <a:r>
              <a:rPr lang="en-US" sz="2000" b="1" dirty="0">
                <a:solidFill>
                  <a:srgbClr val="FFFF00"/>
                </a:solidFill>
                <a:highlight>
                  <a:srgbClr val="000000"/>
                </a:highlight>
              </a:rPr>
              <a:t>Lightning</a:t>
            </a:r>
          </a:p>
        </p:txBody>
      </p:sp>
    </p:spTree>
    <p:extLst>
      <p:ext uri="{BB962C8B-B14F-4D97-AF65-F5344CB8AC3E}">
        <p14:creationId xmlns:p14="http://schemas.microsoft.com/office/powerpoint/2010/main" val="6153560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Operant Conditioning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42EF7689-D50F-4B6E-829F-7798E73FB1AD}"/>
              </a:ext>
            </a:extLst>
          </p:cNvPr>
          <p:cNvSpPr txBox="1"/>
          <p:nvPr/>
        </p:nvSpPr>
        <p:spPr>
          <a:xfrm>
            <a:off x="2899954" y="1933303"/>
            <a:ext cx="1541417" cy="523220"/>
          </a:xfrm>
          <a:prstGeom prst="rect">
            <a:avLst/>
          </a:prstGeom>
          <a:noFill/>
        </p:spPr>
        <p:txBody>
          <a:bodyPr wrap="square" rtlCol="0">
            <a:spAutoFit/>
          </a:bodyPr>
          <a:lstStyle/>
          <a:p>
            <a:pPr algn="ctr"/>
            <a:r>
              <a:rPr lang="en-US" sz="2800" b="1" dirty="0">
                <a:solidFill>
                  <a:srgbClr val="7030A0"/>
                </a:solidFill>
                <a:highlight>
                  <a:srgbClr val="00FFFF"/>
                </a:highlight>
              </a:rPr>
              <a:t>Behavior</a:t>
            </a:r>
          </a:p>
        </p:txBody>
      </p:sp>
      <p:sp>
        <p:nvSpPr>
          <p:cNvPr id="7" name="TextBox 6">
            <a:extLst>
              <a:ext uri="{FF2B5EF4-FFF2-40B4-BE49-F238E27FC236}">
                <a16:creationId xmlns:a16="http://schemas.microsoft.com/office/drawing/2014/main" id="{66CEB2E8-B7AE-4CDF-BA34-529BCDFA6DE7}"/>
              </a:ext>
            </a:extLst>
          </p:cNvPr>
          <p:cNvSpPr txBox="1"/>
          <p:nvPr/>
        </p:nvSpPr>
        <p:spPr>
          <a:xfrm>
            <a:off x="6797040" y="1933303"/>
            <a:ext cx="2216331" cy="523220"/>
          </a:xfrm>
          <a:prstGeom prst="rect">
            <a:avLst/>
          </a:prstGeom>
          <a:noFill/>
        </p:spPr>
        <p:txBody>
          <a:bodyPr wrap="square" rtlCol="0">
            <a:spAutoFit/>
          </a:bodyPr>
          <a:lstStyle/>
          <a:p>
            <a:pPr algn="ctr"/>
            <a:r>
              <a:rPr lang="en-US" sz="2800" b="1" dirty="0">
                <a:solidFill>
                  <a:srgbClr val="7030A0"/>
                </a:solidFill>
                <a:highlight>
                  <a:srgbClr val="00FFFF"/>
                </a:highlight>
              </a:rPr>
              <a:t>Consequence</a:t>
            </a:r>
          </a:p>
        </p:txBody>
      </p:sp>
      <p:sp>
        <p:nvSpPr>
          <p:cNvPr id="8" name="Arrow: Down 7">
            <a:extLst>
              <a:ext uri="{FF2B5EF4-FFF2-40B4-BE49-F238E27FC236}">
                <a16:creationId xmlns:a16="http://schemas.microsoft.com/office/drawing/2014/main" id="{5954B465-7928-4E3C-AA0D-0A6A12E6CFF1}"/>
              </a:ext>
            </a:extLst>
          </p:cNvPr>
          <p:cNvSpPr/>
          <p:nvPr/>
        </p:nvSpPr>
        <p:spPr>
          <a:xfrm rot="10800000">
            <a:off x="9945932" y="2190096"/>
            <a:ext cx="1010330" cy="1741967"/>
          </a:xfrm>
          <a:prstGeom prst="downArrow">
            <a:avLst>
              <a:gd name="adj1" fmla="val 50000"/>
              <a:gd name="adj2" fmla="val 72411"/>
            </a:avLst>
          </a:prstGeom>
          <a:gradFill flip="none" rotWithShape="1">
            <a:gsLst>
              <a:gs pos="0">
                <a:schemeClr val="dk1">
                  <a:lumMod val="67000"/>
                </a:schemeClr>
              </a:gs>
              <a:gs pos="48000">
                <a:schemeClr val="dk1">
                  <a:lumMod val="97000"/>
                  <a:lumOff val="3000"/>
                </a:schemeClr>
              </a:gs>
              <a:gs pos="100000">
                <a:schemeClr val="dk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pic>
        <p:nvPicPr>
          <p:cNvPr id="6" name="Graphic 5" descr="Angry face with no fill">
            <a:extLst>
              <a:ext uri="{FF2B5EF4-FFF2-40B4-BE49-F238E27FC236}">
                <a16:creationId xmlns:a16="http://schemas.microsoft.com/office/drawing/2014/main" id="{0FD5437F-A289-48FA-9242-5988A888F63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043912" y="5276265"/>
            <a:ext cx="1253499" cy="1253499"/>
          </a:xfrm>
          <a:prstGeom prst="rect">
            <a:avLst/>
          </a:prstGeom>
        </p:spPr>
      </p:pic>
      <p:pic>
        <p:nvPicPr>
          <p:cNvPr id="10" name="Graphic 9" descr="Coins">
            <a:extLst>
              <a:ext uri="{FF2B5EF4-FFF2-40B4-BE49-F238E27FC236}">
                <a16:creationId xmlns:a16="http://schemas.microsoft.com/office/drawing/2014/main" id="{B8C0DDE2-1838-4E0D-85CE-79C332655E9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995491" y="2681429"/>
            <a:ext cx="1253499" cy="1253499"/>
          </a:xfrm>
          <a:prstGeom prst="rect">
            <a:avLst/>
          </a:prstGeom>
        </p:spPr>
      </p:pic>
      <p:pic>
        <p:nvPicPr>
          <p:cNvPr id="12" name="Graphic 11" descr="Money">
            <a:extLst>
              <a:ext uri="{FF2B5EF4-FFF2-40B4-BE49-F238E27FC236}">
                <a16:creationId xmlns:a16="http://schemas.microsoft.com/office/drawing/2014/main" id="{72239125-7D82-41B5-8ECC-EC88B4AD9A2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651705" y="2802250"/>
            <a:ext cx="1253499" cy="1253499"/>
          </a:xfrm>
          <a:prstGeom prst="rect">
            <a:avLst/>
          </a:prstGeom>
        </p:spPr>
      </p:pic>
      <p:pic>
        <p:nvPicPr>
          <p:cNvPr id="14" name="Graphic 13" descr="Table setting">
            <a:extLst>
              <a:ext uri="{FF2B5EF4-FFF2-40B4-BE49-F238E27FC236}">
                <a16:creationId xmlns:a16="http://schemas.microsoft.com/office/drawing/2014/main" id="{BABB095C-4F8A-44CB-B76F-5485E9C4BFDC}"/>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395189" y="5276265"/>
            <a:ext cx="1253499" cy="1253499"/>
          </a:xfrm>
          <a:prstGeom prst="rect">
            <a:avLst/>
          </a:prstGeom>
        </p:spPr>
      </p:pic>
      <p:pic>
        <p:nvPicPr>
          <p:cNvPr id="16" name="Graphic 15" descr="Open book">
            <a:extLst>
              <a:ext uri="{FF2B5EF4-FFF2-40B4-BE49-F238E27FC236}">
                <a16:creationId xmlns:a16="http://schemas.microsoft.com/office/drawing/2014/main" id="{2351EA43-83CC-4780-AE12-280D5E3F3683}"/>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3043912" y="2802250"/>
            <a:ext cx="1253499" cy="1253499"/>
          </a:xfrm>
          <a:prstGeom prst="rect">
            <a:avLst/>
          </a:prstGeom>
        </p:spPr>
      </p:pic>
      <p:sp>
        <p:nvSpPr>
          <p:cNvPr id="19" name="Arrow: Down 18">
            <a:extLst>
              <a:ext uri="{FF2B5EF4-FFF2-40B4-BE49-F238E27FC236}">
                <a16:creationId xmlns:a16="http://schemas.microsoft.com/office/drawing/2014/main" id="{5A14FE1B-CF87-4DDD-8997-83386CBCA0C1}"/>
              </a:ext>
            </a:extLst>
          </p:cNvPr>
          <p:cNvSpPr/>
          <p:nvPr/>
        </p:nvSpPr>
        <p:spPr>
          <a:xfrm>
            <a:off x="9963348" y="4777588"/>
            <a:ext cx="1010330" cy="1741967"/>
          </a:xfrm>
          <a:prstGeom prst="downArrow">
            <a:avLst>
              <a:gd name="adj1" fmla="val 50000"/>
              <a:gd name="adj2" fmla="val 63791"/>
            </a:avLst>
          </a:prstGeom>
          <a:gradFill flip="none" rotWithShape="1">
            <a:gsLst>
              <a:gs pos="0">
                <a:schemeClr val="dk1">
                  <a:lumMod val="67000"/>
                </a:schemeClr>
              </a:gs>
              <a:gs pos="48000">
                <a:schemeClr val="dk1">
                  <a:lumMod val="97000"/>
                  <a:lumOff val="3000"/>
                </a:schemeClr>
              </a:gs>
              <a:gs pos="100000">
                <a:schemeClr val="dk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17" name="Speech Bubble: Oval 16">
            <a:extLst>
              <a:ext uri="{FF2B5EF4-FFF2-40B4-BE49-F238E27FC236}">
                <a16:creationId xmlns:a16="http://schemas.microsoft.com/office/drawing/2014/main" id="{FA6CB785-69D9-49FF-90F1-B584BD2A2E7A}"/>
              </a:ext>
            </a:extLst>
          </p:cNvPr>
          <p:cNvSpPr/>
          <p:nvPr/>
        </p:nvSpPr>
        <p:spPr>
          <a:xfrm>
            <a:off x="4148462" y="4782957"/>
            <a:ext cx="1426902" cy="1253499"/>
          </a:xfrm>
          <a:prstGeom prst="wedgeEllipseCallout">
            <a:avLst>
              <a:gd name="adj1" fmla="val -56231"/>
              <a:gd name="adj2" fmla="val 48605"/>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dirty="0"/>
          </a:p>
        </p:txBody>
      </p:sp>
      <p:sp>
        <p:nvSpPr>
          <p:cNvPr id="18" name="TextBox 17">
            <a:extLst>
              <a:ext uri="{FF2B5EF4-FFF2-40B4-BE49-F238E27FC236}">
                <a16:creationId xmlns:a16="http://schemas.microsoft.com/office/drawing/2014/main" id="{0D860234-5FBD-41EE-A3C1-B7C8C0C052F4}"/>
              </a:ext>
            </a:extLst>
          </p:cNvPr>
          <p:cNvSpPr txBox="1"/>
          <p:nvPr/>
        </p:nvSpPr>
        <p:spPr>
          <a:xfrm>
            <a:off x="4427548" y="5090644"/>
            <a:ext cx="885449" cy="584775"/>
          </a:xfrm>
          <a:prstGeom prst="rect">
            <a:avLst/>
          </a:prstGeom>
          <a:noFill/>
        </p:spPr>
        <p:txBody>
          <a:bodyPr wrap="square" rtlCol="0">
            <a:spAutoFit/>
          </a:bodyPr>
          <a:lstStyle/>
          <a:p>
            <a:pPr algn="ctr"/>
            <a:r>
              <a:rPr lang="en-US" sz="3200" b="1" dirty="0"/>
              <a:t>!!!!!</a:t>
            </a:r>
          </a:p>
        </p:txBody>
      </p:sp>
      <p:sp>
        <p:nvSpPr>
          <p:cNvPr id="20" name="TextBox 19">
            <a:extLst>
              <a:ext uri="{FF2B5EF4-FFF2-40B4-BE49-F238E27FC236}">
                <a16:creationId xmlns:a16="http://schemas.microsoft.com/office/drawing/2014/main" id="{53E05A71-2B6E-41E2-8FA7-B3271B51DD82}"/>
              </a:ext>
            </a:extLst>
          </p:cNvPr>
          <p:cNvSpPr txBox="1"/>
          <p:nvPr/>
        </p:nvSpPr>
        <p:spPr>
          <a:xfrm rot="20437373">
            <a:off x="7368740" y="5130948"/>
            <a:ext cx="1253499" cy="400110"/>
          </a:xfrm>
          <a:prstGeom prst="rect">
            <a:avLst/>
          </a:prstGeom>
          <a:noFill/>
        </p:spPr>
        <p:txBody>
          <a:bodyPr wrap="square" rtlCol="0">
            <a:spAutoFit/>
          </a:bodyPr>
          <a:lstStyle/>
          <a:p>
            <a:r>
              <a:rPr lang="en-US" sz="2000" b="1" dirty="0"/>
              <a:t>Dishes</a:t>
            </a:r>
            <a:endParaRPr lang="en-US" b="1" dirty="0"/>
          </a:p>
        </p:txBody>
      </p:sp>
      <p:sp>
        <p:nvSpPr>
          <p:cNvPr id="21" name="TextBox 20">
            <a:extLst>
              <a:ext uri="{FF2B5EF4-FFF2-40B4-BE49-F238E27FC236}">
                <a16:creationId xmlns:a16="http://schemas.microsoft.com/office/drawing/2014/main" id="{05CDCD01-48CF-48F2-8918-1B0AEF5A5AF6}"/>
              </a:ext>
            </a:extLst>
          </p:cNvPr>
          <p:cNvSpPr txBox="1"/>
          <p:nvPr/>
        </p:nvSpPr>
        <p:spPr>
          <a:xfrm>
            <a:off x="3265712" y="3123512"/>
            <a:ext cx="809897" cy="369332"/>
          </a:xfrm>
          <a:prstGeom prst="rect">
            <a:avLst/>
          </a:prstGeom>
          <a:noFill/>
        </p:spPr>
        <p:txBody>
          <a:bodyPr wrap="square" rtlCol="0">
            <a:spAutoFit/>
          </a:bodyPr>
          <a:lstStyle/>
          <a:p>
            <a:r>
              <a:rPr lang="en-US" b="1" dirty="0">
                <a:solidFill>
                  <a:srgbClr val="FF0000"/>
                </a:solidFill>
              </a:rPr>
              <a:t>A+</a:t>
            </a:r>
          </a:p>
        </p:txBody>
      </p:sp>
    </p:spTree>
    <p:extLst>
      <p:ext uri="{BB962C8B-B14F-4D97-AF65-F5344CB8AC3E}">
        <p14:creationId xmlns:p14="http://schemas.microsoft.com/office/powerpoint/2010/main" val="21355629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TotalTime>
  <Words>483</Words>
  <Application>Microsoft Office PowerPoint</Application>
  <PresentationFormat>Widescreen</PresentationFormat>
  <Paragraphs>65</Paragraphs>
  <Slides>11</Slides>
  <Notes>10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11</cp:revision>
  <dcterms:created xsi:type="dcterms:W3CDTF">2017-06-16T13:06:21Z</dcterms:created>
  <dcterms:modified xsi:type="dcterms:W3CDTF">2019-05-27T17:11:40Z</dcterms:modified>
</cp:coreProperties>
</file>