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257" r:id="rId4"/>
    <p:sldId id="279" r:id="rId5"/>
    <p:sldId id="280" r:id="rId6"/>
    <p:sldId id="281" r:id="rId7"/>
    <p:sldId id="282" r:id="rId8"/>
    <p:sldId id="283" r:id="rId9"/>
    <p:sldId id="284" r:id="rId10"/>
    <p:sldId id="285" r:id="rId11"/>
    <p:sldId id="286" r:id="rId12"/>
    <p:sldId id="288" r:id="rId13"/>
    <p:sldId id="287" r:id="rId14"/>
    <p:sldId id="289"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2726" autoAdjust="0"/>
  </p:normalViewPr>
  <p:slideViewPr>
    <p:cSldViewPr snapToGrid="0">
      <p:cViewPr varScale="1">
        <p:scale>
          <a:sx n="55" d="100"/>
          <a:sy n="55" d="100"/>
        </p:scale>
        <p:origin x="1096" y="4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5/27/2019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dirty="0"/>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Classical conditioning involves learning to associate stimuli and anticipate events.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dirty="0"/>
          </a:p>
        </p:txBody>
      </p:sp>
    </p:spTree>
    <p:extLst>
      <p:ext uri="{BB962C8B-B14F-4D97-AF65-F5344CB8AC3E}">
        <p14:creationId xmlns:p14="http://schemas.microsoft.com/office/powerpoint/2010/main" val="3253087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Responses to conditioned stimuli can also generalize, meaning that an organism can make the same response to similar stimuli.  If Pavlov trained the dogs with a bell, they might respond to bells of different sounds, generalizing the response to them all.</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10</a:t>
            </a:fld>
            <a:endParaRPr lang="en-US" dirty="0"/>
          </a:p>
        </p:txBody>
      </p:sp>
    </p:spTree>
    <p:extLst>
      <p:ext uri="{BB962C8B-B14F-4D97-AF65-F5344CB8AC3E}">
        <p14:creationId xmlns:p14="http://schemas.microsoft.com/office/powerpoint/2010/main" val="27288992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 the other hand, sometimes the learning is specific to one particular stimulus.  If Pavlov tried to use different bell sounds but the dogs only salivated to the original, stimulus discrimination would have occurred.</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11</a:t>
            </a:fld>
            <a:endParaRPr lang="en-US" dirty="0"/>
          </a:p>
        </p:txBody>
      </p:sp>
    </p:spTree>
    <p:extLst>
      <p:ext uri="{BB962C8B-B14F-4D97-AF65-F5344CB8AC3E}">
        <p14:creationId xmlns:p14="http://schemas.microsoft.com/office/powerpoint/2010/main" val="32642608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John B. Watson applied Pavlov’s experiment to classically condition fear in a child.  He presented a child, Little Albert</a:t>
            </a:r>
            <a:r>
              <a:rPr lang="en-US" sz="1200" kern="1200">
                <a:solidFill>
                  <a:schemeClr val="tx1"/>
                </a:solidFill>
                <a:effectLst/>
                <a:latin typeface="+mn-lt"/>
                <a:ea typeface="+mn-ea"/>
                <a:cs typeface="+mn-cs"/>
              </a:rPr>
              <a:t>, with </a:t>
            </a:r>
            <a:r>
              <a:rPr lang="en-US" sz="1200" kern="1200" dirty="0">
                <a:solidFill>
                  <a:schemeClr val="tx1"/>
                </a:solidFill>
                <a:effectLst/>
                <a:latin typeface="+mn-lt"/>
                <a:ea typeface="+mn-ea"/>
                <a:cs typeface="+mn-cs"/>
              </a:rPr>
              <a:t>a rat which started as a neutral stimulus.  After pairing the rat with a loud noise, however, Little Albert began to show fear responses to the rat.</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12</a:t>
            </a:fld>
            <a:endParaRPr lang="en-US" dirty="0"/>
          </a:p>
        </p:txBody>
      </p:sp>
    </p:spTree>
    <p:extLst>
      <p:ext uri="{BB962C8B-B14F-4D97-AF65-F5344CB8AC3E}">
        <p14:creationId xmlns:p14="http://schemas.microsoft.com/office/powerpoint/2010/main" val="24122868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case, the unconditioned stimulus was the noise which caused fear in Albert.  Over time, the rat was associated with the noise, becoming a conditioned stimulus which led to a conditioned response of fear.</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13</a:t>
            </a:fld>
            <a:endParaRPr lang="en-US" dirty="0"/>
          </a:p>
        </p:txBody>
      </p:sp>
    </p:spTree>
    <p:extLst>
      <p:ext uri="{BB962C8B-B14F-4D97-AF65-F5344CB8AC3E}">
        <p14:creationId xmlns:p14="http://schemas.microsoft.com/office/powerpoint/2010/main" val="2605999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Ivan Pavlov discovered the phenomenon when he surgically implanted dogs with tubes to collect saliva.  During his work, he noticed that dogs began to excrete saliva in the absence of food in their mouths.  For example, they might salivate to the sight of food, an empty food bowl, or even the researcher’s footsteps.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dirty="0"/>
          </a:p>
        </p:txBody>
      </p:sp>
    </p:spTree>
    <p:extLst>
      <p:ext uri="{BB962C8B-B14F-4D97-AF65-F5344CB8AC3E}">
        <p14:creationId xmlns:p14="http://schemas.microsoft.com/office/powerpoint/2010/main" val="20817561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classical conditioning, there is a stimulus and response that are unlearned or unconditioned.  An unconditioned stimulus is one that automatically results in an unconditioned response.  For example, a dog with food in its mouth will salivate automatically.  Being stuck with a needle at the doctor makes people flinch automatically.</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dirty="0"/>
          </a:p>
        </p:txBody>
      </p:sp>
    </p:spTree>
    <p:extLst>
      <p:ext uri="{BB962C8B-B14F-4D97-AF65-F5344CB8AC3E}">
        <p14:creationId xmlns:p14="http://schemas.microsoft.com/office/powerpoint/2010/main" val="4927118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These unconditioned responses can be trained to new stimuli, stimuli that are now known as conditioned.  A bell can elicit salivation if the animal is trained to anticipate food after.  If a nurse says “This won’t hurt a bit!” you may flinch for this statement even before the needle jab.</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dirty="0"/>
          </a:p>
        </p:txBody>
      </p:sp>
    </p:spTree>
    <p:extLst>
      <p:ext uri="{BB962C8B-B14F-4D97-AF65-F5344CB8AC3E}">
        <p14:creationId xmlns:p14="http://schemas.microsoft.com/office/powerpoint/2010/main" val="11779837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consider Pavlov’s experiment.  When a dog was presented with meat powder (an unconditioned stimulus), he excreted saliva (unconditioned response).  The dog does not need to learn to salivate in response to food.  It happens automatically.  Therefore, it is unconditioned.</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dirty="0"/>
          </a:p>
        </p:txBody>
      </p:sp>
    </p:spTree>
    <p:extLst>
      <p:ext uri="{BB962C8B-B14F-4D97-AF65-F5344CB8AC3E}">
        <p14:creationId xmlns:p14="http://schemas.microsoft.com/office/powerpoint/2010/main" val="22662068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Pavlov paired the presentation of meat powder with a neutral stimulus, such as ringing a bell.  A bell does not cause a dog to salivate.  Therefore it is neutral.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dirty="0"/>
          </a:p>
        </p:txBody>
      </p:sp>
    </p:spTree>
    <p:extLst>
      <p:ext uri="{BB962C8B-B14F-4D97-AF65-F5344CB8AC3E}">
        <p14:creationId xmlns:p14="http://schemas.microsoft.com/office/powerpoint/2010/main" val="27399954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However, with repeat pairings, the bell begins to help the dog anticipate the food.  Therefore the dog salivates to the bell in the absence of meat powder.  Now, the bell is a conditioned stimulus leading to a conditioned response.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7</a:t>
            </a:fld>
            <a:endParaRPr lang="en-US" dirty="0"/>
          </a:p>
        </p:txBody>
      </p:sp>
    </p:spTree>
    <p:extLst>
      <p:ext uri="{BB962C8B-B14F-4D97-AF65-F5344CB8AC3E}">
        <p14:creationId xmlns:p14="http://schemas.microsoft.com/office/powerpoint/2010/main" val="9858805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Acquisition occurs when an organism learns the association.  In contrast, if a previously paired conditioned stimulus is no longer paired with an unconditioned stimulus, the organism will stop responding, an experience known as extinction.  Why would a dog still salivate to a bell if it no longer means food?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8</a:t>
            </a:fld>
            <a:endParaRPr lang="en-US" dirty="0"/>
          </a:p>
        </p:txBody>
      </p:sp>
    </p:spTree>
    <p:extLst>
      <p:ext uri="{BB962C8B-B14F-4D97-AF65-F5344CB8AC3E}">
        <p14:creationId xmlns:p14="http://schemas.microsoft.com/office/powerpoint/2010/main" val="34052260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However, extinction does not last forever.  If Pavlov waited awhile, a few weeks perhaps, and then rang the bell again, the dogs would salivate.  Spontaneous recovery occurs when the previously learned response returns after a break period.</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9</a:t>
            </a:fld>
            <a:endParaRPr lang="en-US" dirty="0"/>
          </a:p>
        </p:txBody>
      </p:sp>
    </p:spTree>
    <p:extLst>
      <p:ext uri="{BB962C8B-B14F-4D97-AF65-F5344CB8AC3E}">
        <p14:creationId xmlns:p14="http://schemas.microsoft.com/office/powerpoint/2010/main" val="38775523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5/27/2019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5/27/2019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5/27/2019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5/27/2019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5/27/2019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5/27/2019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5/27/2019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5/27/2019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2.sv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2.sv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2.svg"/></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2.svg"/></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12.xml"/><Relationship Id="rId5" Type="http://schemas.openxmlformats.org/officeDocument/2006/relationships/image" Target="../media/image20.png"/><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1.png"/><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1.png"/><Relationship Id="rId7"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2.svg"/><Relationship Id="rId9" Type="http://schemas.openxmlformats.org/officeDocument/2006/relationships/image" Target="../media/image1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2.svg"/></Relationships>
</file>

<file path=ppt/slides/_rels/slide7.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2.sv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12.sv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Classical Conditioning</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Generalization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Water">
            <a:extLst>
              <a:ext uri="{FF2B5EF4-FFF2-40B4-BE49-F238E27FC236}">
                <a16:creationId xmlns:a16="http://schemas.microsoft.com/office/drawing/2014/main" id="{AC63B861-86E6-4814-9FEC-1C94D83D26A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33015" y="4668104"/>
            <a:ext cx="1725970" cy="1725970"/>
          </a:xfrm>
          <a:prstGeom prst="rect">
            <a:avLst/>
          </a:prstGeom>
        </p:spPr>
      </p:pic>
      <p:sp>
        <p:nvSpPr>
          <p:cNvPr id="7" name="Arrow: Right 6">
            <a:extLst>
              <a:ext uri="{FF2B5EF4-FFF2-40B4-BE49-F238E27FC236}">
                <a16:creationId xmlns:a16="http://schemas.microsoft.com/office/drawing/2014/main" id="{F843EC0A-59CA-4437-9846-819F862411F1}"/>
              </a:ext>
            </a:extLst>
          </p:cNvPr>
          <p:cNvSpPr/>
          <p:nvPr/>
        </p:nvSpPr>
        <p:spPr>
          <a:xfrm rot="5400000">
            <a:off x="5583281" y="3858735"/>
            <a:ext cx="1025438" cy="427698"/>
          </a:xfrm>
          <a:prstGeom prst="rightArrow">
            <a:avLst>
              <a:gd name="adj1" fmla="val 50000"/>
              <a:gd name="adj2" fmla="val 85633"/>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dirty="0"/>
          </a:p>
        </p:txBody>
      </p:sp>
      <p:pic>
        <p:nvPicPr>
          <p:cNvPr id="8" name="Graphic 7" descr="Volume">
            <a:extLst>
              <a:ext uri="{FF2B5EF4-FFF2-40B4-BE49-F238E27FC236}">
                <a16:creationId xmlns:a16="http://schemas.microsoft.com/office/drawing/2014/main" id="{4310DCDF-F3A1-4E75-A271-8534C938C27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4701801">
            <a:off x="3507045" y="1880014"/>
            <a:ext cx="1725970" cy="1725970"/>
          </a:xfrm>
          <a:prstGeom prst="rect">
            <a:avLst/>
          </a:prstGeom>
        </p:spPr>
      </p:pic>
      <p:pic>
        <p:nvPicPr>
          <p:cNvPr id="9" name="Graphic 8" descr="Volume">
            <a:extLst>
              <a:ext uri="{FF2B5EF4-FFF2-40B4-BE49-F238E27FC236}">
                <a16:creationId xmlns:a16="http://schemas.microsoft.com/office/drawing/2014/main" id="{D8B48F62-4D74-41AE-B8A6-441F3A79600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5400000">
            <a:off x="5233015" y="1778789"/>
            <a:ext cx="1725970" cy="1725970"/>
          </a:xfrm>
          <a:prstGeom prst="rect">
            <a:avLst/>
          </a:prstGeom>
        </p:spPr>
      </p:pic>
      <p:pic>
        <p:nvPicPr>
          <p:cNvPr id="10" name="Graphic 9" descr="Volume">
            <a:extLst>
              <a:ext uri="{FF2B5EF4-FFF2-40B4-BE49-F238E27FC236}">
                <a16:creationId xmlns:a16="http://schemas.microsoft.com/office/drawing/2014/main" id="{21254AD2-D1DD-49F8-BC20-8B6503E8423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5957412">
            <a:off x="6930653" y="1910978"/>
            <a:ext cx="1725970" cy="1725970"/>
          </a:xfrm>
          <a:prstGeom prst="rect">
            <a:avLst/>
          </a:prstGeom>
        </p:spPr>
      </p:pic>
      <p:sp>
        <p:nvSpPr>
          <p:cNvPr id="11" name="Arrow: Right 10">
            <a:extLst>
              <a:ext uri="{FF2B5EF4-FFF2-40B4-BE49-F238E27FC236}">
                <a16:creationId xmlns:a16="http://schemas.microsoft.com/office/drawing/2014/main" id="{B8CBDC9E-BA81-4334-9003-5C76D97456C5}"/>
              </a:ext>
            </a:extLst>
          </p:cNvPr>
          <p:cNvSpPr/>
          <p:nvPr/>
        </p:nvSpPr>
        <p:spPr>
          <a:xfrm rot="4213359">
            <a:off x="4345575" y="3816618"/>
            <a:ext cx="1025438" cy="427698"/>
          </a:xfrm>
          <a:prstGeom prst="rightArrow">
            <a:avLst>
              <a:gd name="adj1" fmla="val 50000"/>
              <a:gd name="adj2" fmla="val 85633"/>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dirty="0"/>
          </a:p>
        </p:txBody>
      </p:sp>
      <p:sp>
        <p:nvSpPr>
          <p:cNvPr id="12" name="Arrow: Right 11">
            <a:extLst>
              <a:ext uri="{FF2B5EF4-FFF2-40B4-BE49-F238E27FC236}">
                <a16:creationId xmlns:a16="http://schemas.microsoft.com/office/drawing/2014/main" id="{AB1E7ED2-D208-4F11-9C0F-BC6EE634CB36}"/>
              </a:ext>
            </a:extLst>
          </p:cNvPr>
          <p:cNvSpPr/>
          <p:nvPr/>
        </p:nvSpPr>
        <p:spPr>
          <a:xfrm rot="6566839">
            <a:off x="6818618" y="3816449"/>
            <a:ext cx="1025438" cy="427698"/>
          </a:xfrm>
          <a:prstGeom prst="rightArrow">
            <a:avLst>
              <a:gd name="adj1" fmla="val 50000"/>
              <a:gd name="adj2" fmla="val 85633"/>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3D41BC81-1AE0-49EE-A285-8ED3ABE9D236}"/>
              </a:ext>
            </a:extLst>
          </p:cNvPr>
          <p:cNvSpPr txBox="1"/>
          <p:nvPr/>
        </p:nvSpPr>
        <p:spPr>
          <a:xfrm>
            <a:off x="7557810" y="2258165"/>
            <a:ext cx="528320" cy="461665"/>
          </a:xfrm>
          <a:prstGeom prst="rect">
            <a:avLst/>
          </a:prstGeom>
          <a:noFill/>
        </p:spPr>
        <p:txBody>
          <a:bodyPr wrap="square" rtlCol="0">
            <a:spAutoFit/>
          </a:bodyPr>
          <a:lstStyle/>
          <a:p>
            <a:pPr algn="ctr"/>
            <a:r>
              <a:rPr lang="en-US" sz="2400" b="1" dirty="0"/>
              <a:t>C</a:t>
            </a:r>
          </a:p>
        </p:txBody>
      </p:sp>
      <p:sp>
        <p:nvSpPr>
          <p:cNvPr id="14" name="TextBox 13">
            <a:extLst>
              <a:ext uri="{FF2B5EF4-FFF2-40B4-BE49-F238E27FC236}">
                <a16:creationId xmlns:a16="http://schemas.microsoft.com/office/drawing/2014/main" id="{7AFB40E3-96DD-4CB3-A653-C70147DD98D7}"/>
              </a:ext>
            </a:extLst>
          </p:cNvPr>
          <p:cNvSpPr txBox="1"/>
          <p:nvPr/>
        </p:nvSpPr>
        <p:spPr>
          <a:xfrm>
            <a:off x="4105870" y="2258166"/>
            <a:ext cx="528320" cy="461665"/>
          </a:xfrm>
          <a:prstGeom prst="rect">
            <a:avLst/>
          </a:prstGeom>
          <a:noFill/>
        </p:spPr>
        <p:txBody>
          <a:bodyPr wrap="square" rtlCol="0">
            <a:spAutoFit/>
          </a:bodyPr>
          <a:lstStyle/>
          <a:p>
            <a:pPr algn="ctr"/>
            <a:r>
              <a:rPr lang="en-US" sz="2400" b="1" dirty="0"/>
              <a:t>B</a:t>
            </a:r>
          </a:p>
        </p:txBody>
      </p:sp>
      <p:sp>
        <p:nvSpPr>
          <p:cNvPr id="15" name="TextBox 14">
            <a:extLst>
              <a:ext uri="{FF2B5EF4-FFF2-40B4-BE49-F238E27FC236}">
                <a16:creationId xmlns:a16="http://schemas.microsoft.com/office/drawing/2014/main" id="{346A800B-8318-4398-B5E8-EC894850DAB9}"/>
              </a:ext>
            </a:extLst>
          </p:cNvPr>
          <p:cNvSpPr txBox="1"/>
          <p:nvPr/>
        </p:nvSpPr>
        <p:spPr>
          <a:xfrm>
            <a:off x="5831840" y="2150056"/>
            <a:ext cx="528320" cy="461665"/>
          </a:xfrm>
          <a:prstGeom prst="rect">
            <a:avLst/>
          </a:prstGeom>
          <a:noFill/>
        </p:spPr>
        <p:txBody>
          <a:bodyPr wrap="square" rtlCol="0">
            <a:spAutoFit/>
          </a:bodyPr>
          <a:lstStyle/>
          <a:p>
            <a:pPr algn="ctr"/>
            <a:r>
              <a:rPr lang="en-US" sz="2400" b="1" dirty="0"/>
              <a:t>A</a:t>
            </a:r>
          </a:p>
        </p:txBody>
      </p:sp>
    </p:spTree>
    <p:extLst>
      <p:ext uri="{BB962C8B-B14F-4D97-AF65-F5344CB8AC3E}">
        <p14:creationId xmlns:p14="http://schemas.microsoft.com/office/powerpoint/2010/main" val="808172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Discrimination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Water">
            <a:extLst>
              <a:ext uri="{FF2B5EF4-FFF2-40B4-BE49-F238E27FC236}">
                <a16:creationId xmlns:a16="http://schemas.microsoft.com/office/drawing/2014/main" id="{AC63B861-86E6-4814-9FEC-1C94D83D26A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33015" y="4668104"/>
            <a:ext cx="1725970" cy="1725970"/>
          </a:xfrm>
          <a:prstGeom prst="rect">
            <a:avLst/>
          </a:prstGeom>
        </p:spPr>
      </p:pic>
      <p:sp>
        <p:nvSpPr>
          <p:cNvPr id="7" name="Arrow: Right 6">
            <a:extLst>
              <a:ext uri="{FF2B5EF4-FFF2-40B4-BE49-F238E27FC236}">
                <a16:creationId xmlns:a16="http://schemas.microsoft.com/office/drawing/2014/main" id="{F843EC0A-59CA-4437-9846-819F862411F1}"/>
              </a:ext>
            </a:extLst>
          </p:cNvPr>
          <p:cNvSpPr/>
          <p:nvPr/>
        </p:nvSpPr>
        <p:spPr>
          <a:xfrm rot="5400000">
            <a:off x="5583281" y="3858735"/>
            <a:ext cx="1025438" cy="427698"/>
          </a:xfrm>
          <a:prstGeom prst="rightArrow">
            <a:avLst>
              <a:gd name="adj1" fmla="val 50000"/>
              <a:gd name="adj2" fmla="val 85633"/>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dirty="0"/>
          </a:p>
        </p:txBody>
      </p:sp>
      <p:pic>
        <p:nvPicPr>
          <p:cNvPr id="8" name="Graphic 7" descr="Volume">
            <a:extLst>
              <a:ext uri="{FF2B5EF4-FFF2-40B4-BE49-F238E27FC236}">
                <a16:creationId xmlns:a16="http://schemas.microsoft.com/office/drawing/2014/main" id="{4310DCDF-F3A1-4E75-A271-8534C938C27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4701801">
            <a:off x="3507045" y="1880014"/>
            <a:ext cx="1725970" cy="1725970"/>
          </a:xfrm>
          <a:prstGeom prst="rect">
            <a:avLst/>
          </a:prstGeom>
        </p:spPr>
      </p:pic>
      <p:pic>
        <p:nvPicPr>
          <p:cNvPr id="9" name="Graphic 8" descr="Volume">
            <a:extLst>
              <a:ext uri="{FF2B5EF4-FFF2-40B4-BE49-F238E27FC236}">
                <a16:creationId xmlns:a16="http://schemas.microsoft.com/office/drawing/2014/main" id="{D8B48F62-4D74-41AE-B8A6-441F3A79600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5400000">
            <a:off x="5233015" y="1778789"/>
            <a:ext cx="1725970" cy="1725970"/>
          </a:xfrm>
          <a:prstGeom prst="rect">
            <a:avLst/>
          </a:prstGeom>
        </p:spPr>
      </p:pic>
      <p:pic>
        <p:nvPicPr>
          <p:cNvPr id="10" name="Graphic 9" descr="Volume">
            <a:extLst>
              <a:ext uri="{FF2B5EF4-FFF2-40B4-BE49-F238E27FC236}">
                <a16:creationId xmlns:a16="http://schemas.microsoft.com/office/drawing/2014/main" id="{21254AD2-D1DD-49F8-BC20-8B6503E8423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5957412">
            <a:off x="6930653" y="1910978"/>
            <a:ext cx="1725970" cy="1725970"/>
          </a:xfrm>
          <a:prstGeom prst="rect">
            <a:avLst/>
          </a:prstGeom>
        </p:spPr>
      </p:pic>
      <p:sp>
        <p:nvSpPr>
          <p:cNvPr id="3" name="TextBox 2">
            <a:extLst>
              <a:ext uri="{FF2B5EF4-FFF2-40B4-BE49-F238E27FC236}">
                <a16:creationId xmlns:a16="http://schemas.microsoft.com/office/drawing/2014/main" id="{3D41BC81-1AE0-49EE-A285-8ED3ABE9D236}"/>
              </a:ext>
            </a:extLst>
          </p:cNvPr>
          <p:cNvSpPr txBox="1"/>
          <p:nvPr/>
        </p:nvSpPr>
        <p:spPr>
          <a:xfrm>
            <a:off x="7557810" y="2258165"/>
            <a:ext cx="528320" cy="461665"/>
          </a:xfrm>
          <a:prstGeom prst="rect">
            <a:avLst/>
          </a:prstGeom>
          <a:noFill/>
        </p:spPr>
        <p:txBody>
          <a:bodyPr wrap="square" rtlCol="0">
            <a:spAutoFit/>
          </a:bodyPr>
          <a:lstStyle/>
          <a:p>
            <a:pPr algn="ctr"/>
            <a:r>
              <a:rPr lang="en-US" sz="2400" b="1" dirty="0"/>
              <a:t>C</a:t>
            </a:r>
          </a:p>
        </p:txBody>
      </p:sp>
      <p:sp>
        <p:nvSpPr>
          <p:cNvPr id="14" name="TextBox 13">
            <a:extLst>
              <a:ext uri="{FF2B5EF4-FFF2-40B4-BE49-F238E27FC236}">
                <a16:creationId xmlns:a16="http://schemas.microsoft.com/office/drawing/2014/main" id="{7AFB40E3-96DD-4CB3-A653-C70147DD98D7}"/>
              </a:ext>
            </a:extLst>
          </p:cNvPr>
          <p:cNvSpPr txBox="1"/>
          <p:nvPr/>
        </p:nvSpPr>
        <p:spPr>
          <a:xfrm>
            <a:off x="4105870" y="2258166"/>
            <a:ext cx="528320" cy="461665"/>
          </a:xfrm>
          <a:prstGeom prst="rect">
            <a:avLst/>
          </a:prstGeom>
          <a:noFill/>
        </p:spPr>
        <p:txBody>
          <a:bodyPr wrap="square" rtlCol="0">
            <a:spAutoFit/>
          </a:bodyPr>
          <a:lstStyle/>
          <a:p>
            <a:pPr algn="ctr"/>
            <a:r>
              <a:rPr lang="en-US" sz="2400" b="1" dirty="0"/>
              <a:t>B</a:t>
            </a:r>
          </a:p>
        </p:txBody>
      </p:sp>
      <p:sp>
        <p:nvSpPr>
          <p:cNvPr id="15" name="TextBox 14">
            <a:extLst>
              <a:ext uri="{FF2B5EF4-FFF2-40B4-BE49-F238E27FC236}">
                <a16:creationId xmlns:a16="http://schemas.microsoft.com/office/drawing/2014/main" id="{346A800B-8318-4398-B5E8-EC894850DAB9}"/>
              </a:ext>
            </a:extLst>
          </p:cNvPr>
          <p:cNvSpPr txBox="1"/>
          <p:nvPr/>
        </p:nvSpPr>
        <p:spPr>
          <a:xfrm>
            <a:off x="5831840" y="2150056"/>
            <a:ext cx="528320" cy="461665"/>
          </a:xfrm>
          <a:prstGeom prst="rect">
            <a:avLst/>
          </a:prstGeom>
          <a:noFill/>
        </p:spPr>
        <p:txBody>
          <a:bodyPr wrap="square" rtlCol="0">
            <a:spAutoFit/>
          </a:bodyPr>
          <a:lstStyle/>
          <a:p>
            <a:pPr algn="ctr"/>
            <a:r>
              <a:rPr lang="en-US" sz="2400" b="1" dirty="0"/>
              <a:t>A</a:t>
            </a:r>
          </a:p>
        </p:txBody>
      </p:sp>
    </p:spTree>
    <p:extLst>
      <p:ext uri="{BB962C8B-B14F-4D97-AF65-F5344CB8AC3E}">
        <p14:creationId xmlns:p14="http://schemas.microsoft.com/office/powerpoint/2010/main" val="2878020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Little Albert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Volume">
            <a:extLst>
              <a:ext uri="{FF2B5EF4-FFF2-40B4-BE49-F238E27FC236}">
                <a16:creationId xmlns:a16="http://schemas.microsoft.com/office/drawing/2014/main" id="{4FC700CA-0AA6-4733-8F2E-AF0913A2907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265632" y="1866836"/>
            <a:ext cx="2183168" cy="2183168"/>
          </a:xfrm>
          <a:prstGeom prst="rect">
            <a:avLst/>
          </a:prstGeom>
        </p:spPr>
      </p:pic>
      <p:sp>
        <p:nvSpPr>
          <p:cNvPr id="7" name="Cross 6">
            <a:extLst>
              <a:ext uri="{FF2B5EF4-FFF2-40B4-BE49-F238E27FC236}">
                <a16:creationId xmlns:a16="http://schemas.microsoft.com/office/drawing/2014/main" id="{099A0B84-6642-4E41-B86A-6E13E0161E7C}"/>
              </a:ext>
            </a:extLst>
          </p:cNvPr>
          <p:cNvSpPr/>
          <p:nvPr/>
        </p:nvSpPr>
        <p:spPr>
          <a:xfrm>
            <a:off x="5700160" y="2611134"/>
            <a:ext cx="791679" cy="817866"/>
          </a:xfrm>
          <a:prstGeom prst="plus">
            <a:avLst>
              <a:gd name="adj" fmla="val 37834"/>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pic>
        <p:nvPicPr>
          <p:cNvPr id="5" name="Graphic 4" descr="Rat">
            <a:extLst>
              <a:ext uri="{FF2B5EF4-FFF2-40B4-BE49-F238E27FC236}">
                <a16:creationId xmlns:a16="http://schemas.microsoft.com/office/drawing/2014/main" id="{8B7D2F94-4609-4915-8A51-11931D7C5F7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743200" y="1866836"/>
            <a:ext cx="2183168" cy="2183168"/>
          </a:xfrm>
          <a:prstGeom prst="rect">
            <a:avLst/>
          </a:prstGeom>
        </p:spPr>
      </p:pic>
      <p:sp>
        <p:nvSpPr>
          <p:cNvPr id="10" name="Arrow: Right 9">
            <a:extLst>
              <a:ext uri="{FF2B5EF4-FFF2-40B4-BE49-F238E27FC236}">
                <a16:creationId xmlns:a16="http://schemas.microsoft.com/office/drawing/2014/main" id="{786CE634-67AC-473B-AAEC-FD6F9B1307E1}"/>
              </a:ext>
            </a:extLst>
          </p:cNvPr>
          <p:cNvSpPr/>
          <p:nvPr/>
        </p:nvSpPr>
        <p:spPr>
          <a:xfrm rot="2937214">
            <a:off x="3955628" y="4198759"/>
            <a:ext cx="2064640" cy="427698"/>
          </a:xfrm>
          <a:prstGeom prst="rightArrow">
            <a:avLst>
              <a:gd name="adj1" fmla="val 50000"/>
              <a:gd name="adj2" fmla="val 85633"/>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5F8F206D-6D96-42CE-8C81-B08E0AE95F79}"/>
              </a:ext>
            </a:extLst>
          </p:cNvPr>
          <p:cNvSpPr/>
          <p:nvPr/>
        </p:nvSpPr>
        <p:spPr>
          <a:xfrm>
            <a:off x="5131416" y="5301636"/>
            <a:ext cx="1929168" cy="890904"/>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44C411D7-1D82-4B12-9B9D-571C1AD4AD46}"/>
              </a:ext>
            </a:extLst>
          </p:cNvPr>
          <p:cNvSpPr txBox="1"/>
          <p:nvPr/>
        </p:nvSpPr>
        <p:spPr>
          <a:xfrm>
            <a:off x="5131416" y="5331589"/>
            <a:ext cx="1929168" cy="830997"/>
          </a:xfrm>
          <a:prstGeom prst="rect">
            <a:avLst/>
          </a:prstGeom>
          <a:noFill/>
        </p:spPr>
        <p:txBody>
          <a:bodyPr wrap="square" rtlCol="0">
            <a:spAutoFit/>
          </a:bodyPr>
          <a:lstStyle/>
          <a:p>
            <a:pPr algn="ctr"/>
            <a:r>
              <a:rPr lang="en-US" sz="4800" b="1" dirty="0"/>
              <a:t>FEAR</a:t>
            </a:r>
            <a:endParaRPr lang="en-US" b="1" dirty="0"/>
          </a:p>
        </p:txBody>
      </p:sp>
    </p:spTree>
    <p:extLst>
      <p:ext uri="{BB962C8B-B14F-4D97-AF65-F5344CB8AC3E}">
        <p14:creationId xmlns:p14="http://schemas.microsoft.com/office/powerpoint/2010/main" val="15797874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Little Albert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Volume">
            <a:extLst>
              <a:ext uri="{FF2B5EF4-FFF2-40B4-BE49-F238E27FC236}">
                <a16:creationId xmlns:a16="http://schemas.microsoft.com/office/drawing/2014/main" id="{4071E5C7-3E56-4E2C-9614-6D99F83E21F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31694" y="2358214"/>
            <a:ext cx="1662403" cy="1662403"/>
          </a:xfrm>
          <a:prstGeom prst="rect">
            <a:avLst/>
          </a:prstGeom>
        </p:spPr>
      </p:pic>
      <p:pic>
        <p:nvPicPr>
          <p:cNvPr id="7" name="Graphic 6" descr="Rat">
            <a:extLst>
              <a:ext uri="{FF2B5EF4-FFF2-40B4-BE49-F238E27FC236}">
                <a16:creationId xmlns:a16="http://schemas.microsoft.com/office/drawing/2014/main" id="{F7A30867-4243-4009-B864-592725F0408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828599" y="4555517"/>
            <a:ext cx="1662403" cy="1662403"/>
          </a:xfrm>
          <a:prstGeom prst="rect">
            <a:avLst/>
          </a:prstGeom>
        </p:spPr>
      </p:pic>
      <p:sp>
        <p:nvSpPr>
          <p:cNvPr id="8" name="Rectangle 7">
            <a:extLst>
              <a:ext uri="{FF2B5EF4-FFF2-40B4-BE49-F238E27FC236}">
                <a16:creationId xmlns:a16="http://schemas.microsoft.com/office/drawing/2014/main" id="{1A0DC024-E1D1-4C7A-A4D4-38D3C65AFD6D}"/>
              </a:ext>
            </a:extLst>
          </p:cNvPr>
          <p:cNvSpPr/>
          <p:nvPr/>
        </p:nvSpPr>
        <p:spPr>
          <a:xfrm>
            <a:off x="7497905" y="2678168"/>
            <a:ext cx="1929168" cy="890904"/>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7FF66001-70FF-4FE5-927B-C1178148A839}"/>
              </a:ext>
            </a:extLst>
          </p:cNvPr>
          <p:cNvSpPr txBox="1"/>
          <p:nvPr/>
        </p:nvSpPr>
        <p:spPr>
          <a:xfrm>
            <a:off x="7497905" y="2708121"/>
            <a:ext cx="1929168" cy="830997"/>
          </a:xfrm>
          <a:prstGeom prst="rect">
            <a:avLst/>
          </a:prstGeom>
          <a:noFill/>
        </p:spPr>
        <p:txBody>
          <a:bodyPr wrap="square" rtlCol="0">
            <a:spAutoFit/>
          </a:bodyPr>
          <a:lstStyle/>
          <a:p>
            <a:pPr algn="ctr"/>
            <a:r>
              <a:rPr lang="en-US" sz="4800" b="1" dirty="0"/>
              <a:t>FEAR</a:t>
            </a:r>
            <a:endParaRPr lang="en-US" b="1" dirty="0"/>
          </a:p>
        </p:txBody>
      </p:sp>
      <p:sp>
        <p:nvSpPr>
          <p:cNvPr id="10" name="TextBox 9">
            <a:extLst>
              <a:ext uri="{FF2B5EF4-FFF2-40B4-BE49-F238E27FC236}">
                <a16:creationId xmlns:a16="http://schemas.microsoft.com/office/drawing/2014/main" id="{BD04DD99-8925-4E86-AF46-5EE6A5E6E0F7}"/>
              </a:ext>
            </a:extLst>
          </p:cNvPr>
          <p:cNvSpPr txBox="1"/>
          <p:nvPr/>
        </p:nvSpPr>
        <p:spPr>
          <a:xfrm>
            <a:off x="2776066" y="1986375"/>
            <a:ext cx="1746720" cy="400110"/>
          </a:xfrm>
          <a:prstGeom prst="rect">
            <a:avLst/>
          </a:prstGeom>
          <a:noFill/>
        </p:spPr>
        <p:txBody>
          <a:bodyPr wrap="square" rtlCol="0">
            <a:spAutoFit/>
          </a:bodyPr>
          <a:lstStyle/>
          <a:p>
            <a:pPr algn="ctr"/>
            <a:r>
              <a:rPr lang="en-US" sz="2000" b="1" dirty="0"/>
              <a:t>Stimulus</a:t>
            </a:r>
            <a:endParaRPr lang="en-US" sz="1400" b="1" dirty="0"/>
          </a:p>
        </p:txBody>
      </p:sp>
      <p:sp>
        <p:nvSpPr>
          <p:cNvPr id="12" name="TextBox 11">
            <a:extLst>
              <a:ext uri="{FF2B5EF4-FFF2-40B4-BE49-F238E27FC236}">
                <a16:creationId xmlns:a16="http://schemas.microsoft.com/office/drawing/2014/main" id="{C51DC26F-6A95-421C-9295-2FDD4B8FA680}"/>
              </a:ext>
            </a:extLst>
          </p:cNvPr>
          <p:cNvSpPr txBox="1"/>
          <p:nvPr/>
        </p:nvSpPr>
        <p:spPr>
          <a:xfrm>
            <a:off x="2454193" y="1675564"/>
            <a:ext cx="2411216" cy="400110"/>
          </a:xfrm>
          <a:prstGeom prst="rect">
            <a:avLst/>
          </a:prstGeom>
          <a:noFill/>
        </p:spPr>
        <p:txBody>
          <a:bodyPr wrap="square" rtlCol="0">
            <a:spAutoFit/>
          </a:bodyPr>
          <a:lstStyle/>
          <a:p>
            <a:pPr algn="ctr"/>
            <a:r>
              <a:rPr lang="en-US" sz="2000" b="1" dirty="0"/>
              <a:t>Unconditioned</a:t>
            </a:r>
          </a:p>
        </p:txBody>
      </p:sp>
      <p:sp>
        <p:nvSpPr>
          <p:cNvPr id="14" name="TextBox 13">
            <a:extLst>
              <a:ext uri="{FF2B5EF4-FFF2-40B4-BE49-F238E27FC236}">
                <a16:creationId xmlns:a16="http://schemas.microsoft.com/office/drawing/2014/main" id="{8AFB5A6A-12E0-4C91-8003-7DE0635E32EB}"/>
              </a:ext>
            </a:extLst>
          </p:cNvPr>
          <p:cNvSpPr txBox="1"/>
          <p:nvPr/>
        </p:nvSpPr>
        <p:spPr>
          <a:xfrm>
            <a:off x="2700467" y="4331428"/>
            <a:ext cx="1746720" cy="400110"/>
          </a:xfrm>
          <a:prstGeom prst="rect">
            <a:avLst/>
          </a:prstGeom>
          <a:noFill/>
        </p:spPr>
        <p:txBody>
          <a:bodyPr wrap="square" rtlCol="0">
            <a:spAutoFit/>
          </a:bodyPr>
          <a:lstStyle/>
          <a:p>
            <a:pPr algn="ctr"/>
            <a:r>
              <a:rPr lang="en-US" sz="2000" b="1" dirty="0"/>
              <a:t>Stimulus</a:t>
            </a:r>
            <a:endParaRPr lang="en-US" sz="1400" b="1" dirty="0"/>
          </a:p>
        </p:txBody>
      </p:sp>
      <p:sp>
        <p:nvSpPr>
          <p:cNvPr id="15" name="TextBox 14">
            <a:extLst>
              <a:ext uri="{FF2B5EF4-FFF2-40B4-BE49-F238E27FC236}">
                <a16:creationId xmlns:a16="http://schemas.microsoft.com/office/drawing/2014/main" id="{F59F5D66-3EB1-445B-96C4-09D5E82D3275}"/>
              </a:ext>
            </a:extLst>
          </p:cNvPr>
          <p:cNvSpPr txBox="1"/>
          <p:nvPr/>
        </p:nvSpPr>
        <p:spPr>
          <a:xfrm>
            <a:off x="2378594" y="4020617"/>
            <a:ext cx="2411216" cy="400110"/>
          </a:xfrm>
          <a:prstGeom prst="rect">
            <a:avLst/>
          </a:prstGeom>
          <a:noFill/>
        </p:spPr>
        <p:txBody>
          <a:bodyPr wrap="square" rtlCol="0">
            <a:spAutoFit/>
          </a:bodyPr>
          <a:lstStyle/>
          <a:p>
            <a:pPr algn="ctr"/>
            <a:r>
              <a:rPr lang="en-US" sz="2000" b="1" dirty="0"/>
              <a:t>Conditioned</a:t>
            </a:r>
          </a:p>
        </p:txBody>
      </p:sp>
      <p:sp>
        <p:nvSpPr>
          <p:cNvPr id="16" name="TextBox 15">
            <a:extLst>
              <a:ext uri="{FF2B5EF4-FFF2-40B4-BE49-F238E27FC236}">
                <a16:creationId xmlns:a16="http://schemas.microsoft.com/office/drawing/2014/main" id="{68339E76-F786-4C4C-A19F-651C701CBDE6}"/>
              </a:ext>
            </a:extLst>
          </p:cNvPr>
          <p:cNvSpPr txBox="1"/>
          <p:nvPr/>
        </p:nvSpPr>
        <p:spPr>
          <a:xfrm>
            <a:off x="7547296" y="2019086"/>
            <a:ext cx="1746720" cy="400110"/>
          </a:xfrm>
          <a:prstGeom prst="rect">
            <a:avLst/>
          </a:prstGeom>
          <a:noFill/>
        </p:spPr>
        <p:txBody>
          <a:bodyPr wrap="square" rtlCol="0">
            <a:spAutoFit/>
          </a:bodyPr>
          <a:lstStyle/>
          <a:p>
            <a:pPr algn="ctr"/>
            <a:r>
              <a:rPr lang="en-US" sz="2000" b="1" dirty="0"/>
              <a:t>Response</a:t>
            </a:r>
            <a:endParaRPr lang="en-US" sz="1400" b="1" dirty="0"/>
          </a:p>
        </p:txBody>
      </p:sp>
      <p:sp>
        <p:nvSpPr>
          <p:cNvPr id="17" name="TextBox 16">
            <a:extLst>
              <a:ext uri="{FF2B5EF4-FFF2-40B4-BE49-F238E27FC236}">
                <a16:creationId xmlns:a16="http://schemas.microsoft.com/office/drawing/2014/main" id="{A8E3A572-D508-46FA-8561-43629B3C8B52}"/>
              </a:ext>
            </a:extLst>
          </p:cNvPr>
          <p:cNvSpPr txBox="1"/>
          <p:nvPr/>
        </p:nvSpPr>
        <p:spPr>
          <a:xfrm>
            <a:off x="7204673" y="1699140"/>
            <a:ext cx="2411216" cy="400110"/>
          </a:xfrm>
          <a:prstGeom prst="rect">
            <a:avLst/>
          </a:prstGeom>
          <a:noFill/>
        </p:spPr>
        <p:txBody>
          <a:bodyPr wrap="square" rtlCol="0">
            <a:spAutoFit/>
          </a:bodyPr>
          <a:lstStyle/>
          <a:p>
            <a:pPr algn="ctr"/>
            <a:r>
              <a:rPr lang="en-US" sz="2000" b="1" dirty="0"/>
              <a:t>Unconditioned</a:t>
            </a:r>
          </a:p>
        </p:txBody>
      </p:sp>
      <p:sp>
        <p:nvSpPr>
          <p:cNvPr id="18" name="Rectangle 17">
            <a:extLst>
              <a:ext uri="{FF2B5EF4-FFF2-40B4-BE49-F238E27FC236}">
                <a16:creationId xmlns:a16="http://schemas.microsoft.com/office/drawing/2014/main" id="{59EE6509-1FBD-4D6B-997F-22C333FD1ED5}"/>
              </a:ext>
            </a:extLst>
          </p:cNvPr>
          <p:cNvSpPr/>
          <p:nvPr/>
        </p:nvSpPr>
        <p:spPr>
          <a:xfrm>
            <a:off x="7497905" y="4980705"/>
            <a:ext cx="1929168" cy="890904"/>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18AF7F99-AC8F-4257-B879-CBD98ACC67C0}"/>
              </a:ext>
            </a:extLst>
          </p:cNvPr>
          <p:cNvSpPr txBox="1"/>
          <p:nvPr/>
        </p:nvSpPr>
        <p:spPr>
          <a:xfrm>
            <a:off x="7497905" y="5010658"/>
            <a:ext cx="1929168" cy="830997"/>
          </a:xfrm>
          <a:prstGeom prst="rect">
            <a:avLst/>
          </a:prstGeom>
          <a:noFill/>
        </p:spPr>
        <p:txBody>
          <a:bodyPr wrap="square" rtlCol="0">
            <a:spAutoFit/>
          </a:bodyPr>
          <a:lstStyle/>
          <a:p>
            <a:pPr algn="ctr"/>
            <a:r>
              <a:rPr lang="en-US" sz="4800" b="1" dirty="0"/>
              <a:t>FEAR</a:t>
            </a:r>
            <a:endParaRPr lang="en-US" b="1" dirty="0"/>
          </a:p>
        </p:txBody>
      </p:sp>
      <p:sp>
        <p:nvSpPr>
          <p:cNvPr id="20" name="TextBox 19">
            <a:extLst>
              <a:ext uri="{FF2B5EF4-FFF2-40B4-BE49-F238E27FC236}">
                <a16:creationId xmlns:a16="http://schemas.microsoft.com/office/drawing/2014/main" id="{21459E03-2833-4AAC-8AC0-718BBC2EE668}"/>
              </a:ext>
            </a:extLst>
          </p:cNvPr>
          <p:cNvSpPr txBox="1"/>
          <p:nvPr/>
        </p:nvSpPr>
        <p:spPr>
          <a:xfrm>
            <a:off x="7622893" y="4340563"/>
            <a:ext cx="1746720" cy="400110"/>
          </a:xfrm>
          <a:prstGeom prst="rect">
            <a:avLst/>
          </a:prstGeom>
          <a:noFill/>
        </p:spPr>
        <p:txBody>
          <a:bodyPr wrap="square" rtlCol="0">
            <a:spAutoFit/>
          </a:bodyPr>
          <a:lstStyle/>
          <a:p>
            <a:pPr algn="ctr"/>
            <a:r>
              <a:rPr lang="en-US" sz="2000" b="1" dirty="0"/>
              <a:t>Response</a:t>
            </a:r>
            <a:endParaRPr lang="en-US" sz="1400" b="1" dirty="0"/>
          </a:p>
        </p:txBody>
      </p:sp>
      <p:sp>
        <p:nvSpPr>
          <p:cNvPr id="21" name="TextBox 20">
            <a:extLst>
              <a:ext uri="{FF2B5EF4-FFF2-40B4-BE49-F238E27FC236}">
                <a16:creationId xmlns:a16="http://schemas.microsoft.com/office/drawing/2014/main" id="{98D40071-A384-4069-984E-C41EAA473485}"/>
              </a:ext>
            </a:extLst>
          </p:cNvPr>
          <p:cNvSpPr txBox="1"/>
          <p:nvPr/>
        </p:nvSpPr>
        <p:spPr>
          <a:xfrm>
            <a:off x="7280270" y="4020617"/>
            <a:ext cx="2411216" cy="400110"/>
          </a:xfrm>
          <a:prstGeom prst="rect">
            <a:avLst/>
          </a:prstGeom>
          <a:noFill/>
        </p:spPr>
        <p:txBody>
          <a:bodyPr wrap="square" rtlCol="0">
            <a:spAutoFit/>
          </a:bodyPr>
          <a:lstStyle/>
          <a:p>
            <a:pPr algn="ctr"/>
            <a:r>
              <a:rPr lang="en-US" sz="2000" b="1" dirty="0"/>
              <a:t>Conditioned</a:t>
            </a:r>
          </a:p>
        </p:txBody>
      </p:sp>
    </p:spTree>
    <p:extLst>
      <p:ext uri="{BB962C8B-B14F-4D97-AF65-F5344CB8AC3E}">
        <p14:creationId xmlns:p14="http://schemas.microsoft.com/office/powerpoint/2010/main" val="8081385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Ivan Pavlov</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Water">
            <a:extLst>
              <a:ext uri="{FF2B5EF4-FFF2-40B4-BE49-F238E27FC236}">
                <a16:creationId xmlns:a16="http://schemas.microsoft.com/office/drawing/2014/main" id="{3DFE147F-9274-4E96-A668-CC4CEB403A6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82159" y="2265279"/>
            <a:ext cx="1941361" cy="1941361"/>
          </a:xfrm>
          <a:prstGeom prst="rect">
            <a:avLst/>
          </a:prstGeom>
        </p:spPr>
      </p:pic>
      <p:pic>
        <p:nvPicPr>
          <p:cNvPr id="7" name="Graphic 6" descr="Chicken leg">
            <a:extLst>
              <a:ext uri="{FF2B5EF4-FFF2-40B4-BE49-F238E27FC236}">
                <a16:creationId xmlns:a16="http://schemas.microsoft.com/office/drawing/2014/main" id="{E27444BC-CBAE-4BEC-A024-649461CE6FB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444799" y="2265279"/>
            <a:ext cx="1941361" cy="1941361"/>
          </a:xfrm>
          <a:prstGeom prst="rect">
            <a:avLst/>
          </a:prstGeom>
        </p:spPr>
      </p:pic>
      <p:pic>
        <p:nvPicPr>
          <p:cNvPr id="9" name="Graphic 8" descr="Plate">
            <a:extLst>
              <a:ext uri="{FF2B5EF4-FFF2-40B4-BE49-F238E27FC236}">
                <a16:creationId xmlns:a16="http://schemas.microsoft.com/office/drawing/2014/main" id="{C813F801-CD70-48EB-861D-23300B9F154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319520" y="2265279"/>
            <a:ext cx="1941361" cy="1941361"/>
          </a:xfrm>
          <a:prstGeom prst="rect">
            <a:avLst/>
          </a:prstGeom>
        </p:spPr>
      </p:pic>
      <p:pic>
        <p:nvPicPr>
          <p:cNvPr id="11" name="Graphic 10" descr="Walk">
            <a:extLst>
              <a:ext uri="{FF2B5EF4-FFF2-40B4-BE49-F238E27FC236}">
                <a16:creationId xmlns:a16="http://schemas.microsoft.com/office/drawing/2014/main" id="{D847DC75-568A-48EC-B3AA-85C59B99900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926959" y="2265279"/>
            <a:ext cx="1941361" cy="1941361"/>
          </a:xfrm>
          <a:prstGeom prst="rect">
            <a:avLst/>
          </a:prstGeom>
        </p:spPr>
      </p:pic>
      <p:sp>
        <p:nvSpPr>
          <p:cNvPr id="12" name="Arrow: Right 11">
            <a:extLst>
              <a:ext uri="{FF2B5EF4-FFF2-40B4-BE49-F238E27FC236}">
                <a16:creationId xmlns:a16="http://schemas.microsoft.com/office/drawing/2014/main" id="{3BA6B8D0-1D3B-4D17-B500-49527DD4372C}"/>
              </a:ext>
            </a:extLst>
          </p:cNvPr>
          <p:cNvSpPr/>
          <p:nvPr/>
        </p:nvSpPr>
        <p:spPr>
          <a:xfrm rot="19816318">
            <a:off x="7381507" y="4369783"/>
            <a:ext cx="1482559" cy="274320"/>
          </a:xfrm>
          <a:prstGeom prst="rightArrow">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Unconditioned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Water">
            <a:extLst>
              <a:ext uri="{FF2B5EF4-FFF2-40B4-BE49-F238E27FC236}">
                <a16:creationId xmlns:a16="http://schemas.microsoft.com/office/drawing/2014/main" id="{F2801842-5ED1-43C7-BB92-35E874F2665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01041" y="2409891"/>
            <a:ext cx="2435201" cy="2435201"/>
          </a:xfrm>
          <a:prstGeom prst="rect">
            <a:avLst/>
          </a:prstGeom>
        </p:spPr>
      </p:pic>
      <p:pic>
        <p:nvPicPr>
          <p:cNvPr id="7" name="Graphic 6" descr="Chicken leg">
            <a:extLst>
              <a:ext uri="{FF2B5EF4-FFF2-40B4-BE49-F238E27FC236}">
                <a16:creationId xmlns:a16="http://schemas.microsoft.com/office/drawing/2014/main" id="{E9B93583-5876-4A17-B395-517FEA98918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755759" y="2409890"/>
            <a:ext cx="2435201" cy="2435201"/>
          </a:xfrm>
          <a:prstGeom prst="rect">
            <a:avLst/>
          </a:prstGeom>
        </p:spPr>
      </p:pic>
      <p:sp>
        <p:nvSpPr>
          <p:cNvPr id="3" name="TextBox 2">
            <a:extLst>
              <a:ext uri="{FF2B5EF4-FFF2-40B4-BE49-F238E27FC236}">
                <a16:creationId xmlns:a16="http://schemas.microsoft.com/office/drawing/2014/main" id="{52239123-47C6-4300-9A50-DC33EB7D3B61}"/>
              </a:ext>
            </a:extLst>
          </p:cNvPr>
          <p:cNvSpPr txBox="1"/>
          <p:nvPr/>
        </p:nvSpPr>
        <p:spPr>
          <a:xfrm>
            <a:off x="3100000" y="1869440"/>
            <a:ext cx="1746720" cy="523220"/>
          </a:xfrm>
          <a:prstGeom prst="rect">
            <a:avLst/>
          </a:prstGeom>
          <a:noFill/>
        </p:spPr>
        <p:txBody>
          <a:bodyPr wrap="square" rtlCol="0">
            <a:spAutoFit/>
          </a:bodyPr>
          <a:lstStyle/>
          <a:p>
            <a:pPr algn="ctr"/>
            <a:r>
              <a:rPr lang="en-US" sz="2800" b="1" dirty="0"/>
              <a:t>Stimulus</a:t>
            </a:r>
            <a:endParaRPr lang="en-US" b="1" dirty="0"/>
          </a:p>
        </p:txBody>
      </p:sp>
      <p:sp>
        <p:nvSpPr>
          <p:cNvPr id="9" name="TextBox 8">
            <a:extLst>
              <a:ext uri="{FF2B5EF4-FFF2-40B4-BE49-F238E27FC236}">
                <a16:creationId xmlns:a16="http://schemas.microsoft.com/office/drawing/2014/main" id="{B80FF23B-E52F-4865-99FC-2B43A7AA7478}"/>
              </a:ext>
            </a:extLst>
          </p:cNvPr>
          <p:cNvSpPr txBox="1"/>
          <p:nvPr/>
        </p:nvSpPr>
        <p:spPr>
          <a:xfrm>
            <a:off x="7345281" y="1869440"/>
            <a:ext cx="1746720" cy="523220"/>
          </a:xfrm>
          <a:prstGeom prst="rect">
            <a:avLst/>
          </a:prstGeom>
          <a:noFill/>
        </p:spPr>
        <p:txBody>
          <a:bodyPr wrap="square" rtlCol="0">
            <a:spAutoFit/>
          </a:bodyPr>
          <a:lstStyle/>
          <a:p>
            <a:pPr algn="ctr"/>
            <a:r>
              <a:rPr lang="en-US" sz="2800" b="1" dirty="0"/>
              <a:t>Response</a:t>
            </a:r>
            <a:endParaRPr lang="en-US" b="1" dirty="0"/>
          </a:p>
        </p:txBody>
      </p:sp>
      <p:pic>
        <p:nvPicPr>
          <p:cNvPr id="8" name="Graphic 7" descr="Crying face with no fill">
            <a:extLst>
              <a:ext uri="{FF2B5EF4-FFF2-40B4-BE49-F238E27FC236}">
                <a16:creationId xmlns:a16="http://schemas.microsoft.com/office/drawing/2014/main" id="{99C412B6-8E9F-4C8C-AEFB-B6F4A6106E4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761441" y="5262892"/>
            <a:ext cx="914400" cy="914400"/>
          </a:xfrm>
          <a:prstGeom prst="rect">
            <a:avLst/>
          </a:prstGeom>
        </p:spPr>
      </p:pic>
      <p:sp>
        <p:nvSpPr>
          <p:cNvPr id="10" name="Rectangle 9">
            <a:extLst>
              <a:ext uri="{FF2B5EF4-FFF2-40B4-BE49-F238E27FC236}">
                <a16:creationId xmlns:a16="http://schemas.microsoft.com/office/drawing/2014/main" id="{77E231B1-8737-42B5-A329-12F15F5238D6}"/>
              </a:ext>
            </a:extLst>
          </p:cNvPr>
          <p:cNvSpPr/>
          <p:nvPr/>
        </p:nvSpPr>
        <p:spPr>
          <a:xfrm>
            <a:off x="3281680" y="5429641"/>
            <a:ext cx="1565040" cy="628415"/>
          </a:xfrm>
          <a:prstGeom prst="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C55A1E25-120B-48C2-BC92-382A8BF2ADC0}"/>
              </a:ext>
            </a:extLst>
          </p:cNvPr>
          <p:cNvSpPr txBox="1"/>
          <p:nvPr/>
        </p:nvSpPr>
        <p:spPr>
          <a:xfrm>
            <a:off x="3281680" y="5489260"/>
            <a:ext cx="1645120" cy="461665"/>
          </a:xfrm>
          <a:prstGeom prst="rect">
            <a:avLst/>
          </a:prstGeom>
          <a:noFill/>
        </p:spPr>
        <p:txBody>
          <a:bodyPr wrap="square" rtlCol="0">
            <a:spAutoFit/>
          </a:bodyPr>
          <a:lstStyle/>
          <a:p>
            <a:pPr algn="ctr"/>
            <a:r>
              <a:rPr lang="en-US" sz="2400" b="1" dirty="0">
                <a:solidFill>
                  <a:srgbClr val="FF0000"/>
                </a:solidFill>
              </a:rPr>
              <a:t>Needle</a:t>
            </a:r>
            <a:endParaRPr lang="en-US" b="1" dirty="0">
              <a:solidFill>
                <a:srgbClr val="FF0000"/>
              </a:solidFill>
            </a:endParaRPr>
          </a:p>
        </p:txBody>
      </p:sp>
    </p:spTree>
    <p:extLst>
      <p:ext uri="{BB962C8B-B14F-4D97-AF65-F5344CB8AC3E}">
        <p14:creationId xmlns:p14="http://schemas.microsoft.com/office/powerpoint/2010/main" val="3012195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Conditioned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Water">
            <a:extLst>
              <a:ext uri="{FF2B5EF4-FFF2-40B4-BE49-F238E27FC236}">
                <a16:creationId xmlns:a16="http://schemas.microsoft.com/office/drawing/2014/main" id="{7224EE95-847B-4CA2-A4D4-F24B417F5F3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641124" y="2824881"/>
            <a:ext cx="1208238" cy="1208238"/>
          </a:xfrm>
          <a:prstGeom prst="rect">
            <a:avLst/>
          </a:prstGeom>
        </p:spPr>
      </p:pic>
      <p:sp>
        <p:nvSpPr>
          <p:cNvPr id="7" name="TextBox 6">
            <a:extLst>
              <a:ext uri="{FF2B5EF4-FFF2-40B4-BE49-F238E27FC236}">
                <a16:creationId xmlns:a16="http://schemas.microsoft.com/office/drawing/2014/main" id="{5E6BD806-156E-41D5-BDEF-32FDB3EFEC46}"/>
              </a:ext>
            </a:extLst>
          </p:cNvPr>
          <p:cNvSpPr txBox="1"/>
          <p:nvPr/>
        </p:nvSpPr>
        <p:spPr>
          <a:xfrm>
            <a:off x="3100000" y="1869440"/>
            <a:ext cx="1746720" cy="523220"/>
          </a:xfrm>
          <a:prstGeom prst="rect">
            <a:avLst/>
          </a:prstGeom>
          <a:noFill/>
        </p:spPr>
        <p:txBody>
          <a:bodyPr wrap="square" rtlCol="0">
            <a:spAutoFit/>
          </a:bodyPr>
          <a:lstStyle/>
          <a:p>
            <a:pPr algn="ctr"/>
            <a:r>
              <a:rPr lang="en-US" sz="2800" b="1" dirty="0"/>
              <a:t>Stimulus</a:t>
            </a:r>
            <a:endParaRPr lang="en-US" b="1" dirty="0"/>
          </a:p>
        </p:txBody>
      </p:sp>
      <p:sp>
        <p:nvSpPr>
          <p:cNvPr id="8" name="TextBox 7">
            <a:extLst>
              <a:ext uri="{FF2B5EF4-FFF2-40B4-BE49-F238E27FC236}">
                <a16:creationId xmlns:a16="http://schemas.microsoft.com/office/drawing/2014/main" id="{30ED1015-55C5-4423-81C3-08028A9A125A}"/>
              </a:ext>
            </a:extLst>
          </p:cNvPr>
          <p:cNvSpPr txBox="1"/>
          <p:nvPr/>
        </p:nvSpPr>
        <p:spPr>
          <a:xfrm>
            <a:off x="7345281" y="1869440"/>
            <a:ext cx="1746720" cy="523220"/>
          </a:xfrm>
          <a:prstGeom prst="rect">
            <a:avLst/>
          </a:prstGeom>
          <a:noFill/>
        </p:spPr>
        <p:txBody>
          <a:bodyPr wrap="square" rtlCol="0">
            <a:spAutoFit/>
          </a:bodyPr>
          <a:lstStyle/>
          <a:p>
            <a:pPr algn="ctr"/>
            <a:r>
              <a:rPr lang="en-US" sz="2800" b="1" dirty="0"/>
              <a:t>Response</a:t>
            </a:r>
            <a:endParaRPr lang="en-US" b="1" dirty="0"/>
          </a:p>
        </p:txBody>
      </p:sp>
      <p:pic>
        <p:nvPicPr>
          <p:cNvPr id="9" name="Graphic 8" descr="Crying face with no fill">
            <a:extLst>
              <a:ext uri="{FF2B5EF4-FFF2-40B4-BE49-F238E27FC236}">
                <a16:creationId xmlns:a16="http://schemas.microsoft.com/office/drawing/2014/main" id="{1A9F7596-F800-43D7-9004-F65A1C88879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626283" y="4511854"/>
            <a:ext cx="1208238" cy="1208238"/>
          </a:xfrm>
          <a:prstGeom prst="rect">
            <a:avLst/>
          </a:prstGeom>
        </p:spPr>
      </p:pic>
      <p:pic>
        <p:nvPicPr>
          <p:cNvPr id="5" name="Graphic 4" descr="Volume">
            <a:extLst>
              <a:ext uri="{FF2B5EF4-FFF2-40B4-BE49-F238E27FC236}">
                <a16:creationId xmlns:a16="http://schemas.microsoft.com/office/drawing/2014/main" id="{A44687FF-360B-4B64-B7BC-6C139E6C5D1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5400000">
            <a:off x="3342640" y="2824881"/>
            <a:ext cx="1208238" cy="1208238"/>
          </a:xfrm>
          <a:prstGeom prst="rect">
            <a:avLst/>
          </a:prstGeom>
        </p:spPr>
      </p:pic>
      <p:pic>
        <p:nvPicPr>
          <p:cNvPr id="11" name="Graphic 10" descr="Female Profile">
            <a:extLst>
              <a:ext uri="{FF2B5EF4-FFF2-40B4-BE49-F238E27FC236}">
                <a16:creationId xmlns:a16="http://schemas.microsoft.com/office/drawing/2014/main" id="{2CAA2F71-8945-4BE3-A5BD-05D860E0012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369241" y="4511854"/>
            <a:ext cx="1208238" cy="1208238"/>
          </a:xfrm>
          <a:prstGeom prst="rect">
            <a:avLst/>
          </a:prstGeom>
        </p:spPr>
      </p:pic>
      <p:sp>
        <p:nvSpPr>
          <p:cNvPr id="12" name="Speech Bubble: Rectangle 11">
            <a:extLst>
              <a:ext uri="{FF2B5EF4-FFF2-40B4-BE49-F238E27FC236}">
                <a16:creationId xmlns:a16="http://schemas.microsoft.com/office/drawing/2014/main" id="{ABB58E31-05CF-419B-988C-E1271CF23CD7}"/>
              </a:ext>
            </a:extLst>
          </p:cNvPr>
          <p:cNvSpPr/>
          <p:nvPr/>
        </p:nvSpPr>
        <p:spPr>
          <a:xfrm>
            <a:off x="4328160" y="4059327"/>
            <a:ext cx="883920" cy="599440"/>
          </a:xfrm>
          <a:prstGeom prst="wedgeRectCallout">
            <a:avLst>
              <a:gd name="adj1" fmla="val -49569"/>
              <a:gd name="adj2" fmla="val 72669"/>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372756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Experiment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Water">
            <a:extLst>
              <a:ext uri="{FF2B5EF4-FFF2-40B4-BE49-F238E27FC236}">
                <a16:creationId xmlns:a16="http://schemas.microsoft.com/office/drawing/2014/main" id="{E4DD20DC-56CD-4FF0-980B-62670586298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24190" y="1966576"/>
            <a:ext cx="1919010" cy="1919010"/>
          </a:xfrm>
          <a:prstGeom prst="rect">
            <a:avLst/>
          </a:prstGeom>
        </p:spPr>
      </p:pic>
      <p:pic>
        <p:nvPicPr>
          <p:cNvPr id="7" name="Graphic 6" descr="Chicken leg">
            <a:extLst>
              <a:ext uri="{FF2B5EF4-FFF2-40B4-BE49-F238E27FC236}">
                <a16:creationId xmlns:a16="http://schemas.microsoft.com/office/drawing/2014/main" id="{C4E83CBB-D265-4355-BFD3-18380A17480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948800" y="1966576"/>
            <a:ext cx="1919010" cy="1919010"/>
          </a:xfrm>
          <a:prstGeom prst="rect">
            <a:avLst/>
          </a:prstGeom>
        </p:spPr>
      </p:pic>
      <p:sp>
        <p:nvSpPr>
          <p:cNvPr id="8" name="Arrow: Right 7">
            <a:extLst>
              <a:ext uri="{FF2B5EF4-FFF2-40B4-BE49-F238E27FC236}">
                <a16:creationId xmlns:a16="http://schemas.microsoft.com/office/drawing/2014/main" id="{371D832B-9F5A-4A4C-B4BE-6BD28FC00F3A}"/>
              </a:ext>
            </a:extLst>
          </p:cNvPr>
          <p:cNvSpPr/>
          <p:nvPr/>
        </p:nvSpPr>
        <p:spPr>
          <a:xfrm>
            <a:off x="5143792" y="2712232"/>
            <a:ext cx="1904416" cy="427698"/>
          </a:xfrm>
          <a:prstGeom prst="rightArrow">
            <a:avLst>
              <a:gd name="adj1" fmla="val 50000"/>
              <a:gd name="adj2" fmla="val 85633"/>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dirty="0"/>
          </a:p>
        </p:txBody>
      </p:sp>
      <p:sp>
        <p:nvSpPr>
          <p:cNvPr id="3" name="Minus Sign 2">
            <a:extLst>
              <a:ext uri="{FF2B5EF4-FFF2-40B4-BE49-F238E27FC236}">
                <a16:creationId xmlns:a16="http://schemas.microsoft.com/office/drawing/2014/main" id="{C00A2D6B-0762-424C-9CCA-5CF5EFA1B795}"/>
              </a:ext>
            </a:extLst>
          </p:cNvPr>
          <p:cNvSpPr/>
          <p:nvPr/>
        </p:nvSpPr>
        <p:spPr>
          <a:xfrm>
            <a:off x="2092960" y="5011832"/>
            <a:ext cx="3738880" cy="359587"/>
          </a:xfrm>
          <a:prstGeom prst="mathMinus">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dirty="0"/>
          </a:p>
        </p:txBody>
      </p:sp>
      <p:sp>
        <p:nvSpPr>
          <p:cNvPr id="10" name="Minus Sign 9">
            <a:extLst>
              <a:ext uri="{FF2B5EF4-FFF2-40B4-BE49-F238E27FC236}">
                <a16:creationId xmlns:a16="http://schemas.microsoft.com/office/drawing/2014/main" id="{B0A7CA9B-E16C-4775-998A-DD2B805ACF7C}"/>
              </a:ext>
            </a:extLst>
          </p:cNvPr>
          <p:cNvSpPr/>
          <p:nvPr/>
        </p:nvSpPr>
        <p:spPr>
          <a:xfrm>
            <a:off x="6468352" y="5011832"/>
            <a:ext cx="3738880" cy="359587"/>
          </a:xfrm>
          <a:prstGeom prst="mathMinus">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841C35A9-1DE3-4565-9E92-084796D04FBE}"/>
              </a:ext>
            </a:extLst>
          </p:cNvPr>
          <p:cNvSpPr txBox="1"/>
          <p:nvPr/>
        </p:nvSpPr>
        <p:spPr>
          <a:xfrm>
            <a:off x="3034945" y="5325117"/>
            <a:ext cx="1746720" cy="523220"/>
          </a:xfrm>
          <a:prstGeom prst="rect">
            <a:avLst/>
          </a:prstGeom>
          <a:noFill/>
        </p:spPr>
        <p:txBody>
          <a:bodyPr wrap="square" rtlCol="0">
            <a:spAutoFit/>
          </a:bodyPr>
          <a:lstStyle/>
          <a:p>
            <a:pPr algn="ctr"/>
            <a:r>
              <a:rPr lang="en-US" sz="2800" b="1" dirty="0"/>
              <a:t>Stimulus</a:t>
            </a:r>
            <a:endParaRPr lang="en-US" b="1" dirty="0"/>
          </a:p>
        </p:txBody>
      </p:sp>
      <p:sp>
        <p:nvSpPr>
          <p:cNvPr id="12" name="TextBox 11">
            <a:extLst>
              <a:ext uri="{FF2B5EF4-FFF2-40B4-BE49-F238E27FC236}">
                <a16:creationId xmlns:a16="http://schemas.microsoft.com/office/drawing/2014/main" id="{095F0B46-42CE-4370-8505-30DDAF9D594E}"/>
              </a:ext>
            </a:extLst>
          </p:cNvPr>
          <p:cNvSpPr txBox="1"/>
          <p:nvPr/>
        </p:nvSpPr>
        <p:spPr>
          <a:xfrm>
            <a:off x="7496480" y="5325117"/>
            <a:ext cx="1746720" cy="523220"/>
          </a:xfrm>
          <a:prstGeom prst="rect">
            <a:avLst/>
          </a:prstGeom>
          <a:noFill/>
        </p:spPr>
        <p:txBody>
          <a:bodyPr wrap="square" rtlCol="0">
            <a:spAutoFit/>
          </a:bodyPr>
          <a:lstStyle/>
          <a:p>
            <a:pPr algn="ctr"/>
            <a:r>
              <a:rPr lang="en-US" sz="2800" b="1" dirty="0"/>
              <a:t>Response</a:t>
            </a:r>
            <a:endParaRPr lang="en-US" b="1" dirty="0"/>
          </a:p>
        </p:txBody>
      </p:sp>
      <p:sp>
        <p:nvSpPr>
          <p:cNvPr id="5" name="TextBox 4">
            <a:extLst>
              <a:ext uri="{FF2B5EF4-FFF2-40B4-BE49-F238E27FC236}">
                <a16:creationId xmlns:a16="http://schemas.microsoft.com/office/drawing/2014/main" id="{D7ED7FDA-09B0-4D5B-9FA9-FFDDC404B5A8}"/>
              </a:ext>
            </a:extLst>
          </p:cNvPr>
          <p:cNvSpPr txBox="1"/>
          <p:nvPr/>
        </p:nvSpPr>
        <p:spPr>
          <a:xfrm>
            <a:off x="2748800" y="4488612"/>
            <a:ext cx="2411216" cy="523220"/>
          </a:xfrm>
          <a:prstGeom prst="rect">
            <a:avLst/>
          </a:prstGeom>
          <a:noFill/>
        </p:spPr>
        <p:txBody>
          <a:bodyPr wrap="square" rtlCol="0">
            <a:spAutoFit/>
          </a:bodyPr>
          <a:lstStyle/>
          <a:p>
            <a:r>
              <a:rPr lang="en-US" sz="2800" b="1" dirty="0"/>
              <a:t>Unconditioned</a:t>
            </a:r>
          </a:p>
        </p:txBody>
      </p:sp>
      <p:sp>
        <p:nvSpPr>
          <p:cNvPr id="14" name="TextBox 13">
            <a:extLst>
              <a:ext uri="{FF2B5EF4-FFF2-40B4-BE49-F238E27FC236}">
                <a16:creationId xmlns:a16="http://schemas.microsoft.com/office/drawing/2014/main" id="{D1229484-F675-42AC-93BC-9F51ECED9016}"/>
              </a:ext>
            </a:extLst>
          </p:cNvPr>
          <p:cNvSpPr txBox="1"/>
          <p:nvPr/>
        </p:nvSpPr>
        <p:spPr>
          <a:xfrm>
            <a:off x="7078087" y="4492166"/>
            <a:ext cx="2411216" cy="523220"/>
          </a:xfrm>
          <a:prstGeom prst="rect">
            <a:avLst/>
          </a:prstGeom>
          <a:noFill/>
        </p:spPr>
        <p:txBody>
          <a:bodyPr wrap="square" rtlCol="0">
            <a:spAutoFit/>
          </a:bodyPr>
          <a:lstStyle/>
          <a:p>
            <a:r>
              <a:rPr lang="en-US" sz="2800" b="1" dirty="0"/>
              <a:t>Unconditioned</a:t>
            </a:r>
          </a:p>
        </p:txBody>
      </p:sp>
    </p:spTree>
    <p:extLst>
      <p:ext uri="{BB962C8B-B14F-4D97-AF65-F5344CB8AC3E}">
        <p14:creationId xmlns:p14="http://schemas.microsoft.com/office/powerpoint/2010/main" val="713274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Experiment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Water">
            <a:extLst>
              <a:ext uri="{FF2B5EF4-FFF2-40B4-BE49-F238E27FC236}">
                <a16:creationId xmlns:a16="http://schemas.microsoft.com/office/drawing/2014/main" id="{DAC52444-86A4-4B29-9C49-6ACFAC407FD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59335" y="4391105"/>
            <a:ext cx="1725970" cy="1725970"/>
          </a:xfrm>
          <a:prstGeom prst="rect">
            <a:avLst/>
          </a:prstGeom>
        </p:spPr>
      </p:pic>
      <p:pic>
        <p:nvPicPr>
          <p:cNvPr id="7" name="Graphic 6" descr="Volume">
            <a:extLst>
              <a:ext uri="{FF2B5EF4-FFF2-40B4-BE49-F238E27FC236}">
                <a16:creationId xmlns:a16="http://schemas.microsoft.com/office/drawing/2014/main" id="{8E44F1D9-99E2-475D-A787-809BBBBF80F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5400000">
            <a:off x="3657600" y="2111963"/>
            <a:ext cx="1725970" cy="1725970"/>
          </a:xfrm>
          <a:prstGeom prst="rect">
            <a:avLst/>
          </a:prstGeom>
        </p:spPr>
      </p:pic>
      <p:pic>
        <p:nvPicPr>
          <p:cNvPr id="8" name="Graphic 7" descr="Chicken leg">
            <a:extLst>
              <a:ext uri="{FF2B5EF4-FFF2-40B4-BE49-F238E27FC236}">
                <a16:creationId xmlns:a16="http://schemas.microsoft.com/office/drawing/2014/main" id="{87AC6409-CFC1-43D8-BD16-C64B45CE001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08432" y="2111962"/>
            <a:ext cx="1725971" cy="1725971"/>
          </a:xfrm>
          <a:prstGeom prst="rect">
            <a:avLst/>
          </a:prstGeom>
        </p:spPr>
      </p:pic>
      <p:sp>
        <p:nvSpPr>
          <p:cNvPr id="3" name="Cross 2">
            <a:extLst>
              <a:ext uri="{FF2B5EF4-FFF2-40B4-BE49-F238E27FC236}">
                <a16:creationId xmlns:a16="http://schemas.microsoft.com/office/drawing/2014/main" id="{4EF4630B-CD78-4D52-A498-D1A7F958107E}"/>
              </a:ext>
            </a:extLst>
          </p:cNvPr>
          <p:cNvSpPr/>
          <p:nvPr/>
        </p:nvSpPr>
        <p:spPr>
          <a:xfrm>
            <a:off x="5700160" y="2611134"/>
            <a:ext cx="791679" cy="817866"/>
          </a:xfrm>
          <a:prstGeom prst="plus">
            <a:avLst>
              <a:gd name="adj" fmla="val 37834"/>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10" name="Arrow: Right 9">
            <a:extLst>
              <a:ext uri="{FF2B5EF4-FFF2-40B4-BE49-F238E27FC236}">
                <a16:creationId xmlns:a16="http://schemas.microsoft.com/office/drawing/2014/main" id="{BBF8407E-8DDF-4DD6-80C9-54D5DCA120D2}"/>
              </a:ext>
            </a:extLst>
          </p:cNvPr>
          <p:cNvSpPr/>
          <p:nvPr/>
        </p:nvSpPr>
        <p:spPr>
          <a:xfrm rot="7402343">
            <a:off x="3547242" y="4052326"/>
            <a:ext cx="1025438" cy="427698"/>
          </a:xfrm>
          <a:prstGeom prst="rightArrow">
            <a:avLst>
              <a:gd name="adj1" fmla="val 50000"/>
              <a:gd name="adj2" fmla="val 85633"/>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dirty="0"/>
          </a:p>
        </p:txBody>
      </p:sp>
      <p:sp>
        <p:nvSpPr>
          <p:cNvPr id="11" name="Cross 10">
            <a:extLst>
              <a:ext uri="{FF2B5EF4-FFF2-40B4-BE49-F238E27FC236}">
                <a16:creationId xmlns:a16="http://schemas.microsoft.com/office/drawing/2014/main" id="{6E6AFC4C-10DC-4DD0-AED7-8F89BD770CDC}"/>
              </a:ext>
            </a:extLst>
          </p:cNvPr>
          <p:cNvSpPr/>
          <p:nvPr/>
        </p:nvSpPr>
        <p:spPr>
          <a:xfrm rot="2536569">
            <a:off x="2789257" y="4828951"/>
            <a:ext cx="1066126" cy="1115977"/>
          </a:xfrm>
          <a:prstGeom prst="plus">
            <a:avLst>
              <a:gd name="adj" fmla="val 37834"/>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9E491D68-7D15-4EF8-95BE-BB09574DE0C5}"/>
              </a:ext>
            </a:extLst>
          </p:cNvPr>
          <p:cNvSpPr txBox="1"/>
          <p:nvPr/>
        </p:nvSpPr>
        <p:spPr>
          <a:xfrm>
            <a:off x="5567383" y="4685116"/>
            <a:ext cx="3261360" cy="584775"/>
          </a:xfrm>
          <a:prstGeom prst="rect">
            <a:avLst/>
          </a:prstGeom>
          <a:noFill/>
        </p:spPr>
        <p:txBody>
          <a:bodyPr wrap="square" rtlCol="0">
            <a:spAutoFit/>
          </a:bodyPr>
          <a:lstStyle/>
          <a:p>
            <a:r>
              <a:rPr lang="en-US" sz="3200" b="1" dirty="0"/>
              <a:t>Neutral Stimulus</a:t>
            </a:r>
          </a:p>
        </p:txBody>
      </p:sp>
    </p:spTree>
    <p:extLst>
      <p:ext uri="{BB962C8B-B14F-4D97-AF65-F5344CB8AC3E}">
        <p14:creationId xmlns:p14="http://schemas.microsoft.com/office/powerpoint/2010/main" val="2068928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Experiment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Water">
            <a:extLst>
              <a:ext uri="{FF2B5EF4-FFF2-40B4-BE49-F238E27FC236}">
                <a16:creationId xmlns:a16="http://schemas.microsoft.com/office/drawing/2014/main" id="{EC723347-531F-45C3-83BE-F9FAA0359C8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08433" y="3560293"/>
            <a:ext cx="1725970" cy="1725970"/>
          </a:xfrm>
          <a:prstGeom prst="rect">
            <a:avLst/>
          </a:prstGeom>
        </p:spPr>
      </p:pic>
      <p:pic>
        <p:nvPicPr>
          <p:cNvPr id="7" name="Graphic 6" descr="Volume">
            <a:extLst>
              <a:ext uri="{FF2B5EF4-FFF2-40B4-BE49-F238E27FC236}">
                <a16:creationId xmlns:a16="http://schemas.microsoft.com/office/drawing/2014/main" id="{740BFDFD-B4A1-4EB6-B191-F9E39BDC171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5400000">
            <a:off x="3657600" y="1723255"/>
            <a:ext cx="1725970" cy="1725970"/>
          </a:xfrm>
          <a:prstGeom prst="rect">
            <a:avLst/>
          </a:prstGeom>
        </p:spPr>
      </p:pic>
      <p:pic>
        <p:nvPicPr>
          <p:cNvPr id="8" name="Graphic 7" descr="Chicken leg">
            <a:extLst>
              <a:ext uri="{FF2B5EF4-FFF2-40B4-BE49-F238E27FC236}">
                <a16:creationId xmlns:a16="http://schemas.microsoft.com/office/drawing/2014/main" id="{A47AC8F0-53EF-44B7-9F51-667B9F63DC0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08432" y="1723254"/>
            <a:ext cx="1725971" cy="1725971"/>
          </a:xfrm>
          <a:prstGeom prst="rect">
            <a:avLst/>
          </a:prstGeom>
        </p:spPr>
      </p:pic>
      <p:sp>
        <p:nvSpPr>
          <p:cNvPr id="9" name="Cross 8">
            <a:extLst>
              <a:ext uri="{FF2B5EF4-FFF2-40B4-BE49-F238E27FC236}">
                <a16:creationId xmlns:a16="http://schemas.microsoft.com/office/drawing/2014/main" id="{352D858F-789F-43B1-AAA3-2A589579484E}"/>
              </a:ext>
            </a:extLst>
          </p:cNvPr>
          <p:cNvSpPr/>
          <p:nvPr/>
        </p:nvSpPr>
        <p:spPr>
          <a:xfrm>
            <a:off x="5700160" y="2222426"/>
            <a:ext cx="791679" cy="817866"/>
          </a:xfrm>
          <a:prstGeom prst="plus">
            <a:avLst>
              <a:gd name="adj" fmla="val 37834"/>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10" name="Arrow: Right 9">
            <a:extLst>
              <a:ext uri="{FF2B5EF4-FFF2-40B4-BE49-F238E27FC236}">
                <a16:creationId xmlns:a16="http://schemas.microsoft.com/office/drawing/2014/main" id="{8313FC87-9125-435B-9827-2AC691B701B9}"/>
              </a:ext>
            </a:extLst>
          </p:cNvPr>
          <p:cNvSpPr/>
          <p:nvPr/>
        </p:nvSpPr>
        <p:spPr>
          <a:xfrm>
            <a:off x="5700160" y="4209429"/>
            <a:ext cx="1025438" cy="427698"/>
          </a:xfrm>
          <a:prstGeom prst="rightArrow">
            <a:avLst>
              <a:gd name="adj1" fmla="val 50000"/>
              <a:gd name="adj2" fmla="val 85633"/>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dirty="0"/>
          </a:p>
        </p:txBody>
      </p:sp>
      <p:pic>
        <p:nvPicPr>
          <p:cNvPr id="11" name="Graphic 10" descr="Volume">
            <a:extLst>
              <a:ext uri="{FF2B5EF4-FFF2-40B4-BE49-F238E27FC236}">
                <a16:creationId xmlns:a16="http://schemas.microsoft.com/office/drawing/2014/main" id="{AD7BD859-FDDC-4A70-8B8B-9953A649A9E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5400000">
            <a:off x="3657600" y="3560293"/>
            <a:ext cx="1725970" cy="1725970"/>
          </a:xfrm>
          <a:prstGeom prst="rect">
            <a:avLst/>
          </a:prstGeom>
        </p:spPr>
      </p:pic>
      <p:sp>
        <p:nvSpPr>
          <p:cNvPr id="12" name="TextBox 11">
            <a:extLst>
              <a:ext uri="{FF2B5EF4-FFF2-40B4-BE49-F238E27FC236}">
                <a16:creationId xmlns:a16="http://schemas.microsoft.com/office/drawing/2014/main" id="{306A92F9-1006-450A-A721-53BEBB0BAC10}"/>
              </a:ext>
            </a:extLst>
          </p:cNvPr>
          <p:cNvSpPr txBox="1"/>
          <p:nvPr/>
        </p:nvSpPr>
        <p:spPr>
          <a:xfrm>
            <a:off x="3636850" y="5716965"/>
            <a:ext cx="1746720" cy="400110"/>
          </a:xfrm>
          <a:prstGeom prst="rect">
            <a:avLst/>
          </a:prstGeom>
          <a:noFill/>
        </p:spPr>
        <p:txBody>
          <a:bodyPr wrap="square" rtlCol="0">
            <a:spAutoFit/>
          </a:bodyPr>
          <a:lstStyle/>
          <a:p>
            <a:pPr algn="ctr"/>
            <a:r>
              <a:rPr lang="en-US" sz="2000" b="1" dirty="0"/>
              <a:t>Stimulus</a:t>
            </a:r>
            <a:endParaRPr lang="en-US" sz="1400" b="1" dirty="0"/>
          </a:p>
        </p:txBody>
      </p:sp>
      <p:sp>
        <p:nvSpPr>
          <p:cNvPr id="13" name="TextBox 12">
            <a:extLst>
              <a:ext uri="{FF2B5EF4-FFF2-40B4-BE49-F238E27FC236}">
                <a16:creationId xmlns:a16="http://schemas.microsoft.com/office/drawing/2014/main" id="{28AA3D0C-4842-4456-8225-9775B0AEBE26}"/>
              </a:ext>
            </a:extLst>
          </p:cNvPr>
          <p:cNvSpPr txBox="1"/>
          <p:nvPr/>
        </p:nvSpPr>
        <p:spPr>
          <a:xfrm>
            <a:off x="6808432" y="5726100"/>
            <a:ext cx="1746720" cy="400110"/>
          </a:xfrm>
          <a:prstGeom prst="rect">
            <a:avLst/>
          </a:prstGeom>
          <a:noFill/>
        </p:spPr>
        <p:txBody>
          <a:bodyPr wrap="square" rtlCol="0">
            <a:spAutoFit/>
          </a:bodyPr>
          <a:lstStyle/>
          <a:p>
            <a:pPr algn="ctr"/>
            <a:r>
              <a:rPr lang="en-US" sz="2000" b="1" dirty="0"/>
              <a:t>Response</a:t>
            </a:r>
            <a:endParaRPr lang="en-US" sz="1400" b="1" dirty="0"/>
          </a:p>
        </p:txBody>
      </p:sp>
      <p:sp>
        <p:nvSpPr>
          <p:cNvPr id="14" name="TextBox 13">
            <a:extLst>
              <a:ext uri="{FF2B5EF4-FFF2-40B4-BE49-F238E27FC236}">
                <a16:creationId xmlns:a16="http://schemas.microsoft.com/office/drawing/2014/main" id="{5FEB53D8-1E53-4CB7-9F6E-38A335A43B57}"/>
              </a:ext>
            </a:extLst>
          </p:cNvPr>
          <p:cNvSpPr txBox="1"/>
          <p:nvPr/>
        </p:nvSpPr>
        <p:spPr>
          <a:xfrm>
            <a:off x="3314977" y="5406154"/>
            <a:ext cx="2411216" cy="400110"/>
          </a:xfrm>
          <a:prstGeom prst="rect">
            <a:avLst/>
          </a:prstGeom>
          <a:noFill/>
        </p:spPr>
        <p:txBody>
          <a:bodyPr wrap="square" rtlCol="0">
            <a:spAutoFit/>
          </a:bodyPr>
          <a:lstStyle/>
          <a:p>
            <a:pPr algn="ctr"/>
            <a:r>
              <a:rPr lang="en-US" sz="2000" b="1" dirty="0"/>
              <a:t>Unconditioned</a:t>
            </a:r>
          </a:p>
        </p:txBody>
      </p:sp>
      <p:sp>
        <p:nvSpPr>
          <p:cNvPr id="15" name="TextBox 14">
            <a:extLst>
              <a:ext uri="{FF2B5EF4-FFF2-40B4-BE49-F238E27FC236}">
                <a16:creationId xmlns:a16="http://schemas.microsoft.com/office/drawing/2014/main" id="{B803CEB1-0F12-4B53-B88A-CDD2E55E99A9}"/>
              </a:ext>
            </a:extLst>
          </p:cNvPr>
          <p:cNvSpPr txBox="1"/>
          <p:nvPr/>
        </p:nvSpPr>
        <p:spPr>
          <a:xfrm>
            <a:off x="6465809" y="5406154"/>
            <a:ext cx="2411216" cy="400110"/>
          </a:xfrm>
          <a:prstGeom prst="rect">
            <a:avLst/>
          </a:prstGeom>
          <a:noFill/>
        </p:spPr>
        <p:txBody>
          <a:bodyPr wrap="square" rtlCol="0">
            <a:spAutoFit/>
          </a:bodyPr>
          <a:lstStyle/>
          <a:p>
            <a:pPr algn="ctr"/>
            <a:r>
              <a:rPr lang="en-US" sz="2000" b="1" dirty="0"/>
              <a:t>Unconditioned</a:t>
            </a:r>
          </a:p>
        </p:txBody>
      </p:sp>
    </p:spTree>
    <p:extLst>
      <p:ext uri="{BB962C8B-B14F-4D97-AF65-F5344CB8AC3E}">
        <p14:creationId xmlns:p14="http://schemas.microsoft.com/office/powerpoint/2010/main" val="3901517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Acquisition and Extinction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7" name="Graphic 6" descr="Volume">
            <a:extLst>
              <a:ext uri="{FF2B5EF4-FFF2-40B4-BE49-F238E27FC236}">
                <a16:creationId xmlns:a16="http://schemas.microsoft.com/office/drawing/2014/main" id="{2A0A780C-D50F-4D70-A834-DAF638FFE38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3657600" y="2111963"/>
            <a:ext cx="1725970" cy="1725970"/>
          </a:xfrm>
          <a:prstGeom prst="rect">
            <a:avLst/>
          </a:prstGeom>
        </p:spPr>
      </p:pic>
      <p:pic>
        <p:nvPicPr>
          <p:cNvPr id="8" name="Graphic 7" descr="Chicken leg">
            <a:extLst>
              <a:ext uri="{FF2B5EF4-FFF2-40B4-BE49-F238E27FC236}">
                <a16:creationId xmlns:a16="http://schemas.microsoft.com/office/drawing/2014/main" id="{E9278E7F-D3CB-4092-AFD9-0CBC2B7CB50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08432" y="2111962"/>
            <a:ext cx="1725971" cy="1725971"/>
          </a:xfrm>
          <a:prstGeom prst="rect">
            <a:avLst/>
          </a:prstGeom>
        </p:spPr>
      </p:pic>
      <p:sp>
        <p:nvSpPr>
          <p:cNvPr id="9" name="Cross 8">
            <a:extLst>
              <a:ext uri="{FF2B5EF4-FFF2-40B4-BE49-F238E27FC236}">
                <a16:creationId xmlns:a16="http://schemas.microsoft.com/office/drawing/2014/main" id="{EDD5FB99-5F5B-4145-9554-F7948238CE86}"/>
              </a:ext>
            </a:extLst>
          </p:cNvPr>
          <p:cNvSpPr/>
          <p:nvPr/>
        </p:nvSpPr>
        <p:spPr>
          <a:xfrm>
            <a:off x="5700160" y="2611134"/>
            <a:ext cx="791679" cy="817866"/>
          </a:xfrm>
          <a:prstGeom prst="plus">
            <a:avLst>
              <a:gd name="adj" fmla="val 37834"/>
            </a:avLst>
          </a:prstGeom>
          <a:ln/>
        </p:spPr>
        <p:style>
          <a:lnRef idx="3">
            <a:schemeClr val="lt1"/>
          </a:lnRef>
          <a:fillRef idx="1">
            <a:schemeClr val="accent6"/>
          </a:fillRef>
          <a:effectRef idx="1">
            <a:schemeClr val="accent6"/>
          </a:effectRef>
          <a:fontRef idx="minor">
            <a:schemeClr val="lt1"/>
          </a:fontRef>
        </p:style>
        <p:txBody>
          <a:bodyPr rtlCol="0" anchor="ctr"/>
          <a:lstStyle/>
          <a:p>
            <a:pPr algn="ctr"/>
            <a:endParaRPr lang="en-US" dirty="0"/>
          </a:p>
        </p:txBody>
      </p:sp>
      <p:sp>
        <p:nvSpPr>
          <p:cNvPr id="10" name="Cross 9">
            <a:extLst>
              <a:ext uri="{FF2B5EF4-FFF2-40B4-BE49-F238E27FC236}">
                <a16:creationId xmlns:a16="http://schemas.microsoft.com/office/drawing/2014/main" id="{22E814F9-66CD-472C-AFAA-E4002FFB6312}"/>
              </a:ext>
            </a:extLst>
          </p:cNvPr>
          <p:cNvSpPr/>
          <p:nvPr/>
        </p:nvSpPr>
        <p:spPr>
          <a:xfrm rot="2536569">
            <a:off x="5756414" y="2653639"/>
            <a:ext cx="679169" cy="732855"/>
          </a:xfrm>
          <a:prstGeom prst="plus">
            <a:avLst>
              <a:gd name="adj" fmla="val 37834"/>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pic>
        <p:nvPicPr>
          <p:cNvPr id="11" name="Graphic 10" descr="Volume">
            <a:extLst>
              <a:ext uri="{FF2B5EF4-FFF2-40B4-BE49-F238E27FC236}">
                <a16:creationId xmlns:a16="http://schemas.microsoft.com/office/drawing/2014/main" id="{A740CE78-7633-462B-85D4-165960C0391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5233013" y="4357541"/>
            <a:ext cx="1725970" cy="1725970"/>
          </a:xfrm>
          <a:prstGeom prst="rect">
            <a:avLst/>
          </a:prstGeom>
        </p:spPr>
      </p:pic>
      <p:sp>
        <p:nvSpPr>
          <p:cNvPr id="3" name="TextBox 2">
            <a:extLst>
              <a:ext uri="{FF2B5EF4-FFF2-40B4-BE49-F238E27FC236}">
                <a16:creationId xmlns:a16="http://schemas.microsoft.com/office/drawing/2014/main" id="{38384F07-528B-47AC-96FB-6D9AEFE076D2}"/>
              </a:ext>
            </a:extLst>
          </p:cNvPr>
          <p:cNvSpPr txBox="1"/>
          <p:nvPr/>
        </p:nvSpPr>
        <p:spPr>
          <a:xfrm>
            <a:off x="5730774" y="4357541"/>
            <a:ext cx="1725970" cy="1569660"/>
          </a:xfrm>
          <a:prstGeom prst="rect">
            <a:avLst/>
          </a:prstGeom>
          <a:noFill/>
        </p:spPr>
        <p:txBody>
          <a:bodyPr wrap="square" rtlCol="0">
            <a:spAutoFit/>
          </a:bodyPr>
          <a:lstStyle/>
          <a:p>
            <a:r>
              <a:rPr lang="en-US" sz="9600" dirty="0">
                <a:solidFill>
                  <a:srgbClr val="FF0000"/>
                </a:solidFill>
              </a:rPr>
              <a:t>?</a:t>
            </a:r>
            <a:endParaRPr lang="en-US" sz="2000" dirty="0">
              <a:solidFill>
                <a:srgbClr val="FF0000"/>
              </a:solidFill>
            </a:endParaRPr>
          </a:p>
        </p:txBody>
      </p:sp>
    </p:spTree>
    <p:extLst>
      <p:ext uri="{BB962C8B-B14F-4D97-AF65-F5344CB8AC3E}">
        <p14:creationId xmlns:p14="http://schemas.microsoft.com/office/powerpoint/2010/main" val="1498668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Post-Extinction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Water">
            <a:extLst>
              <a:ext uri="{FF2B5EF4-FFF2-40B4-BE49-F238E27FC236}">
                <a16:creationId xmlns:a16="http://schemas.microsoft.com/office/drawing/2014/main" id="{7CE2C6D5-6C56-477A-9607-EAB98FFAC08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54150" y="2410755"/>
            <a:ext cx="1725970" cy="1725970"/>
          </a:xfrm>
          <a:prstGeom prst="rect">
            <a:avLst/>
          </a:prstGeom>
        </p:spPr>
      </p:pic>
      <p:sp>
        <p:nvSpPr>
          <p:cNvPr id="7" name="Arrow: Right 6">
            <a:extLst>
              <a:ext uri="{FF2B5EF4-FFF2-40B4-BE49-F238E27FC236}">
                <a16:creationId xmlns:a16="http://schemas.microsoft.com/office/drawing/2014/main" id="{B52CDF8E-8355-488C-B6A0-C0D81B6308DB}"/>
              </a:ext>
            </a:extLst>
          </p:cNvPr>
          <p:cNvSpPr/>
          <p:nvPr/>
        </p:nvSpPr>
        <p:spPr>
          <a:xfrm>
            <a:off x="5583281" y="3034406"/>
            <a:ext cx="1025438" cy="427698"/>
          </a:xfrm>
          <a:prstGeom prst="rightArrow">
            <a:avLst>
              <a:gd name="adj1" fmla="val 50000"/>
              <a:gd name="adj2" fmla="val 85633"/>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dirty="0"/>
          </a:p>
        </p:txBody>
      </p:sp>
      <p:pic>
        <p:nvPicPr>
          <p:cNvPr id="8" name="Graphic 7" descr="Volume">
            <a:extLst>
              <a:ext uri="{FF2B5EF4-FFF2-40B4-BE49-F238E27FC236}">
                <a16:creationId xmlns:a16="http://schemas.microsoft.com/office/drawing/2014/main" id="{E8C739CE-A801-41F4-BD6C-53F9EBE1CF7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5400000">
            <a:off x="3611880" y="2413211"/>
            <a:ext cx="1725970" cy="1725970"/>
          </a:xfrm>
          <a:prstGeom prst="rect">
            <a:avLst/>
          </a:prstGeom>
        </p:spPr>
      </p:pic>
      <p:sp>
        <p:nvSpPr>
          <p:cNvPr id="5" name="TextBox 4">
            <a:extLst>
              <a:ext uri="{FF2B5EF4-FFF2-40B4-BE49-F238E27FC236}">
                <a16:creationId xmlns:a16="http://schemas.microsoft.com/office/drawing/2014/main" id="{3CEA8675-116B-45DC-9615-E1D35B4FE6A5}"/>
              </a:ext>
            </a:extLst>
          </p:cNvPr>
          <p:cNvSpPr txBox="1"/>
          <p:nvPr/>
        </p:nvSpPr>
        <p:spPr>
          <a:xfrm>
            <a:off x="3611880" y="4542124"/>
            <a:ext cx="4968240" cy="584775"/>
          </a:xfrm>
          <a:prstGeom prst="rect">
            <a:avLst/>
          </a:prstGeom>
          <a:noFill/>
        </p:spPr>
        <p:txBody>
          <a:bodyPr wrap="square" rtlCol="0">
            <a:spAutoFit/>
          </a:bodyPr>
          <a:lstStyle/>
          <a:p>
            <a:pPr algn="ctr"/>
            <a:r>
              <a:rPr lang="en-US" sz="3200" b="1" dirty="0"/>
              <a:t>Spontaneous recovery</a:t>
            </a:r>
          </a:p>
        </p:txBody>
      </p:sp>
    </p:spTree>
    <p:extLst>
      <p:ext uri="{BB962C8B-B14F-4D97-AF65-F5344CB8AC3E}">
        <p14:creationId xmlns:p14="http://schemas.microsoft.com/office/powerpoint/2010/main" val="37974953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TotalTime>
  <Words>683</Words>
  <Application>Microsoft Office PowerPoint</Application>
  <PresentationFormat>Widescreen</PresentationFormat>
  <Paragraphs>86</Paragraphs>
  <Slides>14</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10</cp:revision>
  <dcterms:created xsi:type="dcterms:W3CDTF">2017-06-16T13:06:21Z</dcterms:created>
  <dcterms:modified xsi:type="dcterms:W3CDTF">2019-05-27T17:30:38Z</dcterms:modified>
</cp:coreProperties>
</file>