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84" r:id="rId15"/>
    <p:sldId id="285" r:id="rId16"/>
    <p:sldId id="286" r:id="rId17"/>
    <p:sldId id="287" r:id="rId18"/>
    <p:sldId id="288" r:id="rId19"/>
    <p:sldId id="289"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DF2995"/>
    <a:srgbClr val="FF0066"/>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operant conditioning, organisms learn to associate a behavior and its consequence. Let’s explore more about this type of learning.</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important aspect of operant conditioning with animals is shaping. Instead of rewarding only the target behavior, we reward successive approximations of the target behavior. For example, if you wanted your dog to jump through a hoop, you would wait forever for the dog to complete this behavior spontaneously. You need to, instead, reward for small steps towards the behavior.</a:t>
            </a:r>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5085771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important factor to operant conditioning is the type of reinforcers used. Primary reinforcers have innate reinforcing qualities, such as water, food, sleep, shelter, touch, and pleasure. A secondary reinforce has no inherent value. For example, money is only useful for buying primary reinforcers. It has no value in and of itself.</a:t>
            </a:r>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2684450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 has repeatedly shown that the best way to teach a person or animal a behavior is through positive reinforcement. If an animal or person is continuously reinforced, the behavior is learned quickly. However, we sometimes want to reward more sporadically than every time a behavior is performed. In those cases, there are various schedules of partial reinforcement that can be used. To understand the partial reinforcement schedules, we again must understand some specific terminology. </a:t>
            </a:r>
            <a:r>
              <a:rPr lang="en-US" sz="1200" i="1" kern="1200" dirty="0">
                <a:solidFill>
                  <a:schemeClr val="tx1"/>
                </a:solidFill>
                <a:effectLst/>
                <a:latin typeface="+mn-lt"/>
                <a:ea typeface="+mn-ea"/>
                <a:cs typeface="+mn-cs"/>
              </a:rPr>
              <a:t>Fixed</a:t>
            </a:r>
            <a:r>
              <a:rPr lang="en-US" sz="1200" kern="1200" dirty="0">
                <a:solidFill>
                  <a:schemeClr val="tx1"/>
                </a:solidFill>
                <a:effectLst/>
                <a:latin typeface="+mn-lt"/>
                <a:ea typeface="+mn-ea"/>
                <a:cs typeface="+mn-cs"/>
              </a:rPr>
              <a:t> refers to a set number of responses between reinforcements, compared to variable, where the number of responses will vary. Schedules can also be intervals, referring to the amount of time between reinforcements, or ratios, referring to the number of responses between reinforcements.</a:t>
            </a:r>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2580834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can combine these terms into four different schedules of reinforcement: fixed interval, variable interval, fixed ratio, and variable ratio.</a:t>
            </a:r>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1032811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fixed interval occurs when a behavior is rewarded after a set amount of time has passed. Some examples of a fixed interval would be receiving a paycheck every week or getting another pain reliever after the dosage time has passed.</a:t>
            </a:r>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19495121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variable interval occurs when the reinforcement is based on varying amounts of time which are unpredictable. Surprise inspections, pop quizzes, and checking email for important messages are all examples of a variable interval. You cannot predict when these events will occur.</a:t>
            </a:r>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20567053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fixed ratio schedule refers to a reinforcement that occurs after a set number of responses has occurred. Many of us have customer appreciation cards where we earn free items once we buy a certain number. Have you ever gotten a free ice cream after buying 5? You were just rewarded on a fixed ratio schedule.</a:t>
            </a:r>
          </a:p>
        </p:txBody>
      </p:sp>
      <p:sp>
        <p:nvSpPr>
          <p:cNvPr id="4" name="Slide Number Placeholder 3"/>
          <p:cNvSpPr>
            <a:spLocks noGrp="1"/>
          </p:cNvSpPr>
          <p:nvPr>
            <p:ph type="sldNum" sz="quarter" idx="5"/>
          </p:nvPr>
        </p:nvSpPr>
        <p:spPr/>
        <p:txBody>
          <a:bodyPr/>
          <a:lstStyle/>
          <a:p>
            <a:fld id="{1CECA16C-4484-4DC5-9042-A6FC683A1C55}" type="slidenum">
              <a:rPr lang="en-US" smtClean="0"/>
              <a:t>16</a:t>
            </a:fld>
            <a:endParaRPr lang="en-US"/>
          </a:p>
        </p:txBody>
      </p:sp>
    </p:spTree>
    <p:extLst>
      <p:ext uri="{BB962C8B-B14F-4D97-AF65-F5344CB8AC3E}">
        <p14:creationId xmlns:p14="http://schemas.microsoft.com/office/powerpoint/2010/main" val="1275034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schedule is a variable ratio. Here, the number of responses for a reward vary. This schedule is actually a powerful one in that it creates persistent behavior. Imagine if every time you performed a behavior, you could get a reward. The possible occurrence of a reward makes us more likely to perform the behavior in question. This logic is exactly the reason why so many people gamble. They could strike it rich on the next play, and if they don’t, maybe it is the next play, or the next.</a:t>
            </a:r>
          </a:p>
        </p:txBody>
      </p:sp>
      <p:sp>
        <p:nvSpPr>
          <p:cNvPr id="4" name="Slide Number Placeholder 3"/>
          <p:cNvSpPr>
            <a:spLocks noGrp="1"/>
          </p:cNvSpPr>
          <p:nvPr>
            <p:ph type="sldNum" sz="quarter" idx="5"/>
          </p:nvPr>
        </p:nvSpPr>
        <p:spPr/>
        <p:txBody>
          <a:bodyPr/>
          <a:lstStyle/>
          <a:p>
            <a:fld id="{1CECA16C-4484-4DC5-9042-A6FC683A1C55}" type="slidenum">
              <a:rPr lang="en-US" smtClean="0"/>
              <a:t>17</a:t>
            </a:fld>
            <a:endParaRPr lang="en-US"/>
          </a:p>
        </p:txBody>
      </p:sp>
    </p:spTree>
    <p:extLst>
      <p:ext uri="{BB962C8B-B14F-4D97-AF65-F5344CB8AC3E}">
        <p14:creationId xmlns:p14="http://schemas.microsoft.com/office/powerpoint/2010/main" val="1148476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branch of research on latent learning helped to expand our knowledge of operant conditioning. Edward Tolman conducted research in which hungry rats were placed in a maze with no food reward. During their explorations, these animals were generating a cognitive map of the maze. When he put them in the maze again, this time with food, they knew exactly how to solve the maze. This experiment demonstrated that organisms learn, even in the absence of immediate reinforcement. This type of learning was actually coined </a:t>
            </a:r>
            <a:r>
              <a:rPr lang="en-US" sz="1200" i="1" kern="1200" dirty="0">
                <a:solidFill>
                  <a:schemeClr val="tx1"/>
                </a:solidFill>
                <a:effectLst/>
                <a:latin typeface="+mn-lt"/>
                <a:ea typeface="+mn-ea"/>
                <a:cs typeface="+mn-cs"/>
              </a:rPr>
              <a:t>latent learning:</a:t>
            </a:r>
            <a:r>
              <a:rPr lang="en-US" sz="1200" kern="1200" dirty="0">
                <a:solidFill>
                  <a:schemeClr val="tx1"/>
                </a:solidFill>
                <a:effectLst/>
                <a:latin typeface="+mn-lt"/>
                <a:ea typeface="+mn-ea"/>
                <a:cs typeface="+mn-cs"/>
              </a:rPr>
              <a:t> learning that occurs but is not observable in behavior until there is a reason to demonstrate it.</a:t>
            </a:r>
          </a:p>
        </p:txBody>
      </p:sp>
      <p:sp>
        <p:nvSpPr>
          <p:cNvPr id="4" name="Slide Number Placeholder 3"/>
          <p:cNvSpPr>
            <a:spLocks noGrp="1"/>
          </p:cNvSpPr>
          <p:nvPr>
            <p:ph type="sldNum" sz="quarter" idx="5"/>
          </p:nvPr>
        </p:nvSpPr>
        <p:spPr/>
        <p:txBody>
          <a:bodyPr/>
          <a:lstStyle/>
          <a:p>
            <a:fld id="{1CECA16C-4484-4DC5-9042-A6FC683A1C55}" type="slidenum">
              <a:rPr lang="en-US" smtClean="0"/>
              <a:t>18</a:t>
            </a:fld>
            <a:endParaRPr lang="en-US"/>
          </a:p>
        </p:txBody>
      </p:sp>
    </p:spTree>
    <p:extLst>
      <p:ext uri="{BB962C8B-B14F-4D97-AF65-F5344CB8AC3E}">
        <p14:creationId xmlns:p14="http://schemas.microsoft.com/office/powerpoint/2010/main" val="1005388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Operant conditioning </a:t>
            </a:r>
            <a:r>
              <a:rPr lang="en-US" sz="1200" kern="1200">
                <a:solidFill>
                  <a:schemeClr val="tx1"/>
                </a:solidFill>
                <a:effectLst/>
                <a:latin typeface="+mn-lt"/>
                <a:ea typeface="+mn-ea"/>
                <a:cs typeface="+mn-cs"/>
              </a:rPr>
              <a:t>is based </a:t>
            </a:r>
            <a:r>
              <a:rPr lang="en-US" sz="1200" kern="1200" dirty="0">
                <a:solidFill>
                  <a:schemeClr val="tx1"/>
                </a:solidFill>
                <a:effectLst/>
                <a:latin typeface="+mn-lt"/>
                <a:ea typeface="+mn-ea"/>
                <a:cs typeface="+mn-cs"/>
              </a:rPr>
              <a:t>on the law of effect, which states that behaviors that are followed by satisfying consequences are more likely to be repeated. For example, you go to work because you get paid. If you were suddenly no longer being paid, you would probably stop going.</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 F. Skinner used this idea of law of effect to determine how organisms learn through operant conditioning. He placed animals inside of an operant conditioning chamber, called a Skinner box, in which animals could press buttons or levers for a food reward.</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understand operant conditioning, we must first discuss some of the common terminology, such as the use of </a:t>
            </a:r>
            <a:r>
              <a:rPr lang="en-US" sz="1200" i="1" kern="1200" dirty="0">
                <a:solidFill>
                  <a:schemeClr val="tx1"/>
                </a:solidFill>
                <a:effectLst/>
                <a:latin typeface="+mn-lt"/>
                <a:ea typeface="+mn-ea"/>
                <a:cs typeface="+mn-cs"/>
              </a:rPr>
              <a:t>positive</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negative</a:t>
            </a:r>
            <a:r>
              <a:rPr lang="en-US" sz="1200" kern="1200" dirty="0">
                <a:solidFill>
                  <a:schemeClr val="tx1"/>
                </a:solidFill>
                <a:effectLst/>
                <a:latin typeface="+mn-lt"/>
                <a:ea typeface="+mn-ea"/>
                <a:cs typeface="+mn-cs"/>
              </a:rPr>
              <a:t>. These terms do not mean “good” and “bad.”  Instead, </a:t>
            </a:r>
            <a:r>
              <a:rPr lang="en-US" sz="1200" i="1" kern="1200" dirty="0">
                <a:solidFill>
                  <a:schemeClr val="tx1"/>
                </a:solidFill>
                <a:effectLst/>
                <a:latin typeface="+mn-lt"/>
                <a:ea typeface="+mn-ea"/>
                <a:cs typeface="+mn-cs"/>
              </a:rPr>
              <a:t>positive</a:t>
            </a:r>
            <a:r>
              <a:rPr lang="en-US" sz="1200" kern="1200" dirty="0">
                <a:solidFill>
                  <a:schemeClr val="tx1"/>
                </a:solidFill>
                <a:effectLst/>
                <a:latin typeface="+mn-lt"/>
                <a:ea typeface="+mn-ea"/>
                <a:cs typeface="+mn-cs"/>
              </a:rPr>
              <a:t> means “addition,” and </a:t>
            </a:r>
            <a:r>
              <a:rPr lang="en-US" sz="1200" i="1" kern="1200" dirty="0">
                <a:solidFill>
                  <a:schemeClr val="tx1"/>
                </a:solidFill>
                <a:effectLst/>
                <a:latin typeface="+mn-lt"/>
                <a:ea typeface="+mn-ea"/>
                <a:cs typeface="+mn-cs"/>
              </a:rPr>
              <a:t>negative</a:t>
            </a:r>
            <a:r>
              <a:rPr lang="en-US" sz="1200" kern="1200" dirty="0">
                <a:solidFill>
                  <a:schemeClr val="tx1"/>
                </a:solidFill>
                <a:effectLst/>
                <a:latin typeface="+mn-lt"/>
                <a:ea typeface="+mn-ea"/>
                <a:cs typeface="+mn-cs"/>
              </a:rPr>
              <a:t> means “subtraction. “ For example, if a child received a candy for a good behavior, this would be positive (addition).  If a child received a reduction in chore workload for a good behavior, this would be negative (subtraction).</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and negative apply to the idea of reinforcement, which means to increase the likelihood of the behavior happening in the future. A positive reinforcement would be to add something good, such as providing a child with a piece of candy for using good manners. A negative reinforcement would be taking away something bad, such as telling a child he doesn’t have to do chores this week due to good behavior.</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and negative also apply to punishment, which reduces the likelihood of a behavior in the future. A positive punishment would be to add something bad, such as points on a driving record for speeding. A negative punishment would be taking away something good, such as taking away a child’s privileges or toys for bad behavior.</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it may feel like bribery, we have to keep in mind that we get rewarded for good behavior all of the time. Pay checks, high grades, acceptance into our preferred schools, and praise for a job well done are all examples of reinforcement.</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people confuse negative reinforcement with punishment. Remember that reinforcement always has the goal of increasing the likelihood of a behavior. Punishment, in contrast, always has the goal of decreasing the target behavior.</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Punishment can decrease unwanted behavior, especially if the punishment is immediate. However, spanking has been shown to have negative impacts, such as fear of the stimulus that resulted in the spanking, fear of the disciplinarian, and increased levels of aggression and antisocial behaviors.</a:t>
            </a:r>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3235968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39.svg"/></Relationships>
</file>

<file path=ppt/slides/_rels/slide11.xml.rels><?xml version="1.0" encoding="UTF-8" standalone="yes"?>
<Relationships xmlns="http://schemas.openxmlformats.org/package/2006/relationships"><Relationship Id="rId8" Type="http://schemas.openxmlformats.org/officeDocument/2006/relationships/image" Target="../media/image47.svg"/><Relationship Id="rId3" Type="http://schemas.openxmlformats.org/officeDocument/2006/relationships/image" Target="../media/image42.png"/><Relationship Id="rId7" Type="http://schemas.openxmlformats.org/officeDocument/2006/relationships/image" Target="../media/image46.png"/><Relationship Id="rId12" Type="http://schemas.openxmlformats.org/officeDocument/2006/relationships/image" Target="../media/image6.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5.svg"/><Relationship Id="rId11" Type="http://schemas.openxmlformats.org/officeDocument/2006/relationships/image" Target="../media/image5.png"/><Relationship Id="rId5" Type="http://schemas.openxmlformats.org/officeDocument/2006/relationships/image" Target="../media/image44.png"/><Relationship Id="rId10" Type="http://schemas.openxmlformats.org/officeDocument/2006/relationships/image" Target="../media/image49.svg"/><Relationship Id="rId4" Type="http://schemas.openxmlformats.org/officeDocument/2006/relationships/image" Target="../media/image43.svg"/><Relationship Id="rId9" Type="http://schemas.openxmlformats.org/officeDocument/2006/relationships/image" Target="../media/image4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51.svg"/><Relationship Id="rId5" Type="http://schemas.openxmlformats.org/officeDocument/2006/relationships/image" Target="../media/image50.png"/><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8" Type="http://schemas.openxmlformats.org/officeDocument/2006/relationships/image" Target="../media/image57.svg"/><Relationship Id="rId3" Type="http://schemas.openxmlformats.org/officeDocument/2006/relationships/image" Target="../media/image52.png"/><Relationship Id="rId7" Type="http://schemas.openxmlformats.org/officeDocument/2006/relationships/image" Target="../media/image56.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55.svg"/><Relationship Id="rId5" Type="http://schemas.openxmlformats.org/officeDocument/2006/relationships/image" Target="../media/image54.png"/><Relationship Id="rId4" Type="http://schemas.openxmlformats.org/officeDocument/2006/relationships/image" Target="../media/image53.svg"/></Relationships>
</file>

<file path=ppt/slides/_rels/slide16.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61.svg"/><Relationship Id="rId5" Type="http://schemas.openxmlformats.org/officeDocument/2006/relationships/image" Target="../media/image60.png"/><Relationship Id="rId4" Type="http://schemas.openxmlformats.org/officeDocument/2006/relationships/image" Target="../media/image59.sv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63.svg"/><Relationship Id="rId5" Type="http://schemas.openxmlformats.org/officeDocument/2006/relationships/image" Target="../media/image62.png"/><Relationship Id="rId4" Type="http://schemas.openxmlformats.org/officeDocument/2006/relationships/image" Target="../media/image6.svg"/></Relationships>
</file>

<file path=ppt/slides/_rels/slide18.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66.jpg"/><Relationship Id="rId4" Type="http://schemas.openxmlformats.org/officeDocument/2006/relationships/image" Target="../media/image65.svg"/></Relationships>
</file>

<file path=ppt/slides/_rels/slide19.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image" Target="../media/image67.png"/><Relationship Id="rId1" Type="http://schemas.openxmlformats.org/officeDocument/2006/relationships/slideLayout" Target="../slideLayouts/slideLayout12.xml"/><Relationship Id="rId5" Type="http://schemas.openxmlformats.org/officeDocument/2006/relationships/image" Target="../media/image70.png"/><Relationship Id="rId4" Type="http://schemas.openxmlformats.org/officeDocument/2006/relationships/image" Target="../media/image69.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slides/_rels/slide6.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3.svg"/><Relationship Id="rId5" Type="http://schemas.openxmlformats.org/officeDocument/2006/relationships/image" Target="../media/image22.png"/><Relationship Id="rId10" Type="http://schemas.openxmlformats.org/officeDocument/2006/relationships/image" Target="../media/image27.svg"/><Relationship Id="rId4" Type="http://schemas.openxmlformats.org/officeDocument/2006/relationships/image" Target="../media/image21.svg"/><Relationship Id="rId9" Type="http://schemas.openxmlformats.org/officeDocument/2006/relationships/image" Target="../media/image26.png"/></Relationships>
</file>

<file path=ppt/slides/_rels/slide7.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5.png"/><Relationship Id="rId7" Type="http://schemas.openxmlformats.org/officeDocument/2006/relationships/image" Target="../media/image30.png"/><Relationship Id="rId12" Type="http://schemas.openxmlformats.org/officeDocument/2006/relationships/image" Target="../media/image35.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9.svg"/><Relationship Id="rId11" Type="http://schemas.openxmlformats.org/officeDocument/2006/relationships/image" Target="../media/image34.png"/><Relationship Id="rId5" Type="http://schemas.openxmlformats.org/officeDocument/2006/relationships/image" Target="../media/image28.png"/><Relationship Id="rId10" Type="http://schemas.openxmlformats.org/officeDocument/2006/relationships/image" Target="../media/image33.svg"/><Relationship Id="rId4" Type="http://schemas.openxmlformats.org/officeDocument/2006/relationships/image" Target="../media/image6.svg"/><Relationship Id="rId9" Type="http://schemas.openxmlformats.org/officeDocument/2006/relationships/image" Target="../media/image3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Operant Conditioning</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659A002-6DA8-4194-A45C-44DC2427EC31}"/>
              </a:ext>
            </a:extLst>
          </p:cNvPr>
          <p:cNvSpPr txBox="1"/>
          <p:nvPr/>
        </p:nvSpPr>
        <p:spPr>
          <a:xfrm>
            <a:off x="3231658" y="1819275"/>
            <a:ext cx="5728684" cy="707886"/>
          </a:xfrm>
          <a:prstGeom prst="rect">
            <a:avLst/>
          </a:prstGeom>
          <a:noFill/>
        </p:spPr>
        <p:txBody>
          <a:bodyPr wrap="none" rtlCol="0">
            <a:spAutoFit/>
          </a:bodyPr>
          <a:lstStyle/>
          <a:p>
            <a:r>
              <a:rPr lang="en-US" sz="4000" dirty="0"/>
              <a:t>Successive approximations</a:t>
            </a:r>
          </a:p>
        </p:txBody>
      </p:sp>
      <p:pic>
        <p:nvPicPr>
          <p:cNvPr id="4" name="Graphic 3" descr="Dog">
            <a:extLst>
              <a:ext uri="{FF2B5EF4-FFF2-40B4-BE49-F238E27FC236}">
                <a16:creationId xmlns:a16="http://schemas.microsoft.com/office/drawing/2014/main" id="{54A3CA35-9CE1-487E-BB93-D24777A0BD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86150" y="3826015"/>
            <a:ext cx="1771650" cy="1771650"/>
          </a:xfrm>
          <a:prstGeom prst="rect">
            <a:avLst/>
          </a:prstGeom>
        </p:spPr>
      </p:pic>
      <p:sp>
        <p:nvSpPr>
          <p:cNvPr id="5" name="Flowchart: Connector 4">
            <a:extLst>
              <a:ext uri="{FF2B5EF4-FFF2-40B4-BE49-F238E27FC236}">
                <a16:creationId xmlns:a16="http://schemas.microsoft.com/office/drawing/2014/main" id="{03D2554C-033A-473B-9E2B-47AFAABE6B19}"/>
              </a:ext>
            </a:extLst>
          </p:cNvPr>
          <p:cNvSpPr/>
          <p:nvPr/>
        </p:nvSpPr>
        <p:spPr>
          <a:xfrm>
            <a:off x="6017419" y="2844939"/>
            <a:ext cx="1590675" cy="2295525"/>
          </a:xfrm>
          <a:prstGeom prst="flowChartConnector">
            <a:avLst/>
          </a:pr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Line arrow: Clockwise curve">
            <a:extLst>
              <a:ext uri="{FF2B5EF4-FFF2-40B4-BE49-F238E27FC236}">
                <a16:creationId xmlns:a16="http://schemas.microsoft.com/office/drawing/2014/main" id="{78C06449-1776-4308-804C-7B5F8155927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5041107" y="2844939"/>
            <a:ext cx="1485901" cy="1485901"/>
          </a:xfrm>
          <a:prstGeom prst="rect">
            <a:avLst/>
          </a:prstGeom>
        </p:spPr>
      </p:pic>
    </p:spTree>
    <p:extLst>
      <p:ext uri="{BB962C8B-B14F-4D97-AF65-F5344CB8AC3E}">
        <p14:creationId xmlns:p14="http://schemas.microsoft.com/office/powerpoint/2010/main" val="3322610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Reinforcer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67A6797-23D1-4FDE-B65B-1BB1AEBDB989}"/>
              </a:ext>
            </a:extLst>
          </p:cNvPr>
          <p:cNvSpPr txBox="1"/>
          <p:nvPr/>
        </p:nvSpPr>
        <p:spPr>
          <a:xfrm>
            <a:off x="7444557" y="1762124"/>
            <a:ext cx="1924116" cy="584775"/>
          </a:xfrm>
          <a:prstGeom prst="rect">
            <a:avLst/>
          </a:prstGeom>
          <a:noFill/>
        </p:spPr>
        <p:txBody>
          <a:bodyPr wrap="none" rtlCol="0">
            <a:spAutoFit/>
          </a:bodyPr>
          <a:lstStyle/>
          <a:p>
            <a:r>
              <a:rPr lang="en-US" sz="3200" dirty="0"/>
              <a:t>Secondary</a:t>
            </a:r>
          </a:p>
        </p:txBody>
      </p:sp>
      <p:sp>
        <p:nvSpPr>
          <p:cNvPr id="5" name="TextBox 4">
            <a:extLst>
              <a:ext uri="{FF2B5EF4-FFF2-40B4-BE49-F238E27FC236}">
                <a16:creationId xmlns:a16="http://schemas.microsoft.com/office/drawing/2014/main" id="{F55AADCF-2215-4D56-B718-8DF220C8CC90}"/>
              </a:ext>
            </a:extLst>
          </p:cNvPr>
          <p:cNvSpPr txBox="1"/>
          <p:nvPr/>
        </p:nvSpPr>
        <p:spPr>
          <a:xfrm>
            <a:off x="3257550" y="1762125"/>
            <a:ext cx="1489895" cy="584775"/>
          </a:xfrm>
          <a:prstGeom prst="rect">
            <a:avLst/>
          </a:prstGeom>
          <a:noFill/>
        </p:spPr>
        <p:txBody>
          <a:bodyPr wrap="none" rtlCol="0">
            <a:spAutoFit/>
          </a:bodyPr>
          <a:lstStyle/>
          <a:p>
            <a:r>
              <a:rPr lang="en-US" sz="3200" dirty="0"/>
              <a:t>Primary</a:t>
            </a:r>
          </a:p>
        </p:txBody>
      </p:sp>
      <p:pic>
        <p:nvPicPr>
          <p:cNvPr id="4" name="Graphic 3" descr="Pizza">
            <a:extLst>
              <a:ext uri="{FF2B5EF4-FFF2-40B4-BE49-F238E27FC236}">
                <a16:creationId xmlns:a16="http://schemas.microsoft.com/office/drawing/2014/main" id="{1BF37142-462A-4E3D-A99B-537B944B2E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05088" y="2305050"/>
            <a:ext cx="1123950" cy="1123950"/>
          </a:xfrm>
          <a:prstGeom prst="rect">
            <a:avLst/>
          </a:prstGeom>
        </p:spPr>
      </p:pic>
      <p:pic>
        <p:nvPicPr>
          <p:cNvPr id="7" name="Graphic 6" descr="Coffee">
            <a:extLst>
              <a:ext uri="{FF2B5EF4-FFF2-40B4-BE49-F238E27FC236}">
                <a16:creationId xmlns:a16="http://schemas.microsoft.com/office/drawing/2014/main" id="{693A13AF-7E1A-45E3-B1CD-5D223BAF3A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29038" y="2305050"/>
            <a:ext cx="1123949" cy="1123949"/>
          </a:xfrm>
          <a:prstGeom prst="rect">
            <a:avLst/>
          </a:prstGeom>
        </p:spPr>
      </p:pic>
      <p:pic>
        <p:nvPicPr>
          <p:cNvPr id="9" name="Graphic 8" descr="Moon">
            <a:extLst>
              <a:ext uri="{FF2B5EF4-FFF2-40B4-BE49-F238E27FC236}">
                <a16:creationId xmlns:a16="http://schemas.microsoft.com/office/drawing/2014/main" id="{EC0EE74E-6EC3-4283-941F-9F7800BC21E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905088" y="3414600"/>
            <a:ext cx="914400" cy="914400"/>
          </a:xfrm>
          <a:prstGeom prst="rect">
            <a:avLst/>
          </a:prstGeom>
        </p:spPr>
      </p:pic>
      <p:pic>
        <p:nvPicPr>
          <p:cNvPr id="11" name="Graphic 10" descr="Smiling face with no fill">
            <a:extLst>
              <a:ext uri="{FF2B5EF4-FFF2-40B4-BE49-F238E27FC236}">
                <a16:creationId xmlns:a16="http://schemas.microsoft.com/office/drawing/2014/main" id="{CB7E7F06-BA98-4F93-9C36-7029E4A3CB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029038" y="3414600"/>
            <a:ext cx="914400" cy="914400"/>
          </a:xfrm>
          <a:prstGeom prst="rect">
            <a:avLst/>
          </a:prstGeom>
        </p:spPr>
      </p:pic>
      <p:pic>
        <p:nvPicPr>
          <p:cNvPr id="13" name="Graphic 12" descr="Money">
            <a:extLst>
              <a:ext uri="{FF2B5EF4-FFF2-40B4-BE49-F238E27FC236}">
                <a16:creationId xmlns:a16="http://schemas.microsoft.com/office/drawing/2014/main" id="{E7B0DE92-950B-4FAF-8E90-0357B9D1ABA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779928" y="2646316"/>
            <a:ext cx="1253373" cy="1253373"/>
          </a:xfrm>
          <a:prstGeom prst="rect">
            <a:avLst/>
          </a:prstGeom>
        </p:spPr>
      </p:pic>
      <p:cxnSp>
        <p:nvCxnSpPr>
          <p:cNvPr id="20" name="Straight Arrow Connector 19">
            <a:extLst>
              <a:ext uri="{FF2B5EF4-FFF2-40B4-BE49-F238E27FC236}">
                <a16:creationId xmlns:a16="http://schemas.microsoft.com/office/drawing/2014/main" id="{0725FADC-8E29-4D99-9538-4959FFEF5D4A}"/>
              </a:ext>
            </a:extLst>
          </p:cNvPr>
          <p:cNvCxnSpPr>
            <a:cxnSpLocks/>
          </p:cNvCxnSpPr>
          <p:nvPr/>
        </p:nvCxnSpPr>
        <p:spPr>
          <a:xfrm flipH="1">
            <a:off x="5481562" y="3378300"/>
            <a:ext cx="1757438" cy="0"/>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2240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Partial Schedules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67FEA533-0030-42A1-913B-B24F7EEAB398}"/>
              </a:ext>
            </a:extLst>
          </p:cNvPr>
          <p:cNvGrpSpPr/>
          <p:nvPr/>
        </p:nvGrpSpPr>
        <p:grpSpPr>
          <a:xfrm>
            <a:off x="3898776" y="1617739"/>
            <a:ext cx="2080340" cy="1617913"/>
            <a:chOff x="1149291" y="1753237"/>
            <a:chExt cx="2080340" cy="1617913"/>
          </a:xfrm>
          <a:solidFill>
            <a:srgbClr val="C7D4CB"/>
          </a:solidFill>
        </p:grpSpPr>
        <p:sp>
          <p:nvSpPr>
            <p:cNvPr id="5" name="Rectangle 4">
              <a:extLst>
                <a:ext uri="{FF2B5EF4-FFF2-40B4-BE49-F238E27FC236}">
                  <a16:creationId xmlns:a16="http://schemas.microsoft.com/office/drawing/2014/main" id="{3D1B58BE-F2B5-44D3-ACD6-A40573FCD90F}"/>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tx1"/>
                </a:solidFill>
              </a:endParaRPr>
            </a:p>
          </p:txBody>
        </p:sp>
        <p:sp>
          <p:nvSpPr>
            <p:cNvPr id="6" name="TextBox 5">
              <a:extLst>
                <a:ext uri="{FF2B5EF4-FFF2-40B4-BE49-F238E27FC236}">
                  <a16:creationId xmlns:a16="http://schemas.microsoft.com/office/drawing/2014/main" id="{DB585989-D8EE-4941-A0F3-10771C8B86BA}"/>
                </a:ext>
              </a:extLst>
            </p:cNvPr>
            <p:cNvSpPr txBox="1"/>
            <p:nvPr/>
          </p:nvSpPr>
          <p:spPr>
            <a:xfrm>
              <a:off x="1357203" y="2269805"/>
              <a:ext cx="1664514" cy="584775"/>
            </a:xfrm>
            <a:prstGeom prst="rect">
              <a:avLst/>
            </a:prstGeom>
            <a:grpFill/>
          </p:spPr>
          <p:txBody>
            <a:bodyPr wrap="square" rtlCol="0" anchor="ctr">
              <a:spAutoFit/>
            </a:bodyPr>
            <a:lstStyle/>
            <a:p>
              <a:pPr algn="ctr"/>
              <a:r>
                <a:rPr lang="en-US" sz="3200" dirty="0"/>
                <a:t>Fixed</a:t>
              </a:r>
            </a:p>
          </p:txBody>
        </p:sp>
      </p:grpSp>
      <p:grpSp>
        <p:nvGrpSpPr>
          <p:cNvPr id="7" name="Group 6">
            <a:extLst>
              <a:ext uri="{FF2B5EF4-FFF2-40B4-BE49-F238E27FC236}">
                <a16:creationId xmlns:a16="http://schemas.microsoft.com/office/drawing/2014/main" id="{093A7880-E38F-4372-9B2A-95CF3A782B04}"/>
              </a:ext>
            </a:extLst>
          </p:cNvPr>
          <p:cNvGrpSpPr/>
          <p:nvPr/>
        </p:nvGrpSpPr>
        <p:grpSpPr>
          <a:xfrm>
            <a:off x="3898775" y="3482030"/>
            <a:ext cx="2080340" cy="1617913"/>
            <a:chOff x="1149290" y="3617528"/>
            <a:chExt cx="2080340" cy="1617913"/>
          </a:xfrm>
          <a:solidFill>
            <a:srgbClr val="C7D4CB"/>
          </a:solidFill>
        </p:grpSpPr>
        <p:sp>
          <p:nvSpPr>
            <p:cNvPr id="8" name="Rectangle 7">
              <a:extLst>
                <a:ext uri="{FF2B5EF4-FFF2-40B4-BE49-F238E27FC236}">
                  <a16:creationId xmlns:a16="http://schemas.microsoft.com/office/drawing/2014/main" id="{C45CAC69-21A1-451D-BC52-9FE90F978D03}"/>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tx1"/>
                </a:solidFill>
              </a:endParaRPr>
            </a:p>
          </p:txBody>
        </p:sp>
        <p:sp>
          <p:nvSpPr>
            <p:cNvPr id="9" name="TextBox 8">
              <a:extLst>
                <a:ext uri="{FF2B5EF4-FFF2-40B4-BE49-F238E27FC236}">
                  <a16:creationId xmlns:a16="http://schemas.microsoft.com/office/drawing/2014/main" id="{3827F205-1BC0-49E8-9566-8E68E960B6D4}"/>
                </a:ext>
              </a:extLst>
            </p:cNvPr>
            <p:cNvSpPr txBox="1"/>
            <p:nvPr/>
          </p:nvSpPr>
          <p:spPr>
            <a:xfrm>
              <a:off x="1357203" y="4136072"/>
              <a:ext cx="1664514" cy="584775"/>
            </a:xfrm>
            <a:prstGeom prst="rect">
              <a:avLst/>
            </a:prstGeom>
            <a:grpFill/>
          </p:spPr>
          <p:txBody>
            <a:bodyPr wrap="square" rtlCol="0" anchor="ctr">
              <a:spAutoFit/>
            </a:bodyPr>
            <a:lstStyle/>
            <a:p>
              <a:pPr algn="ctr"/>
              <a:r>
                <a:rPr lang="en-US" sz="3200" dirty="0"/>
                <a:t>Interval</a:t>
              </a:r>
            </a:p>
          </p:txBody>
        </p:sp>
      </p:grpSp>
      <p:grpSp>
        <p:nvGrpSpPr>
          <p:cNvPr id="10" name="Group 9">
            <a:extLst>
              <a:ext uri="{FF2B5EF4-FFF2-40B4-BE49-F238E27FC236}">
                <a16:creationId xmlns:a16="http://schemas.microsoft.com/office/drawing/2014/main" id="{113B2ECB-E71E-4601-A3B3-0FFFFF094B59}"/>
              </a:ext>
            </a:extLst>
          </p:cNvPr>
          <p:cNvGrpSpPr/>
          <p:nvPr/>
        </p:nvGrpSpPr>
        <p:grpSpPr>
          <a:xfrm>
            <a:off x="6281312" y="3480015"/>
            <a:ext cx="2080340" cy="1617913"/>
            <a:chOff x="3531827" y="3615513"/>
            <a:chExt cx="2080340" cy="1617913"/>
          </a:xfrm>
          <a:solidFill>
            <a:srgbClr val="C7D4CB"/>
          </a:solidFill>
        </p:grpSpPr>
        <p:sp>
          <p:nvSpPr>
            <p:cNvPr id="11" name="Rectangle 10">
              <a:extLst>
                <a:ext uri="{FF2B5EF4-FFF2-40B4-BE49-F238E27FC236}">
                  <a16:creationId xmlns:a16="http://schemas.microsoft.com/office/drawing/2014/main" id="{4050D7B8-0FBA-4108-BF9A-F421761B761F}"/>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tx1"/>
                </a:solidFill>
              </a:endParaRPr>
            </a:p>
          </p:txBody>
        </p:sp>
        <p:sp>
          <p:nvSpPr>
            <p:cNvPr id="12" name="TextBox 11">
              <a:extLst>
                <a:ext uri="{FF2B5EF4-FFF2-40B4-BE49-F238E27FC236}">
                  <a16:creationId xmlns:a16="http://schemas.microsoft.com/office/drawing/2014/main" id="{F475898C-5600-4D0B-BD9A-7BFE6A48859B}"/>
                </a:ext>
              </a:extLst>
            </p:cNvPr>
            <p:cNvSpPr txBox="1"/>
            <p:nvPr/>
          </p:nvSpPr>
          <p:spPr>
            <a:xfrm>
              <a:off x="3739740" y="4130790"/>
              <a:ext cx="1664514" cy="584775"/>
            </a:xfrm>
            <a:prstGeom prst="rect">
              <a:avLst/>
            </a:prstGeom>
            <a:grpFill/>
          </p:spPr>
          <p:txBody>
            <a:bodyPr wrap="square" rtlCol="0" anchor="ctr">
              <a:spAutoFit/>
            </a:bodyPr>
            <a:lstStyle/>
            <a:p>
              <a:pPr algn="ctr"/>
              <a:r>
                <a:rPr lang="en-US" sz="3200" dirty="0"/>
                <a:t>Ratio</a:t>
              </a:r>
            </a:p>
          </p:txBody>
        </p:sp>
      </p:grpSp>
      <p:grpSp>
        <p:nvGrpSpPr>
          <p:cNvPr id="13" name="Group 12">
            <a:extLst>
              <a:ext uri="{FF2B5EF4-FFF2-40B4-BE49-F238E27FC236}">
                <a16:creationId xmlns:a16="http://schemas.microsoft.com/office/drawing/2014/main" id="{46826B5F-C767-4F28-81E5-A50F0F12EDEE}"/>
              </a:ext>
            </a:extLst>
          </p:cNvPr>
          <p:cNvGrpSpPr/>
          <p:nvPr/>
        </p:nvGrpSpPr>
        <p:grpSpPr>
          <a:xfrm>
            <a:off x="6281312" y="1612192"/>
            <a:ext cx="2080340" cy="1617913"/>
            <a:chOff x="3531827" y="1747690"/>
            <a:chExt cx="2080340" cy="1617913"/>
          </a:xfrm>
          <a:solidFill>
            <a:srgbClr val="C7D4CB"/>
          </a:solidFill>
        </p:grpSpPr>
        <p:sp>
          <p:nvSpPr>
            <p:cNvPr id="14" name="Rectangle 13">
              <a:extLst>
                <a:ext uri="{FF2B5EF4-FFF2-40B4-BE49-F238E27FC236}">
                  <a16:creationId xmlns:a16="http://schemas.microsoft.com/office/drawing/2014/main" id="{5AEDE091-8FB0-4C5B-B53F-87DE068648C7}"/>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tx1"/>
                </a:solidFill>
              </a:endParaRPr>
            </a:p>
          </p:txBody>
        </p:sp>
        <p:sp>
          <p:nvSpPr>
            <p:cNvPr id="15" name="TextBox 14">
              <a:extLst>
                <a:ext uri="{FF2B5EF4-FFF2-40B4-BE49-F238E27FC236}">
                  <a16:creationId xmlns:a16="http://schemas.microsoft.com/office/drawing/2014/main" id="{84115D1F-77DE-43A5-BF81-A171ED167046}"/>
                </a:ext>
              </a:extLst>
            </p:cNvPr>
            <p:cNvSpPr txBox="1"/>
            <p:nvPr/>
          </p:nvSpPr>
          <p:spPr>
            <a:xfrm>
              <a:off x="3739740" y="2264258"/>
              <a:ext cx="1664514" cy="584775"/>
            </a:xfrm>
            <a:prstGeom prst="rect">
              <a:avLst/>
            </a:prstGeom>
            <a:grpFill/>
          </p:spPr>
          <p:txBody>
            <a:bodyPr wrap="square" rtlCol="0" anchor="ctr">
              <a:spAutoFit/>
            </a:bodyPr>
            <a:lstStyle/>
            <a:p>
              <a:pPr algn="ctr"/>
              <a:r>
                <a:rPr lang="en-US" sz="3200" dirty="0"/>
                <a:t>Variable</a:t>
              </a:r>
            </a:p>
          </p:txBody>
        </p:sp>
      </p:grpSp>
    </p:spTree>
    <p:extLst>
      <p:ext uri="{BB962C8B-B14F-4D97-AF65-F5344CB8AC3E}">
        <p14:creationId xmlns:p14="http://schemas.microsoft.com/office/powerpoint/2010/main" val="2212859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Schedules of Reinforcement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A375F9F2-A359-4DF3-BE02-E407E1AF30D6}"/>
              </a:ext>
            </a:extLst>
          </p:cNvPr>
          <p:cNvGrpSpPr/>
          <p:nvPr/>
        </p:nvGrpSpPr>
        <p:grpSpPr>
          <a:xfrm>
            <a:off x="3898776" y="1617739"/>
            <a:ext cx="2080340" cy="1617913"/>
            <a:chOff x="1149291" y="1753237"/>
            <a:chExt cx="2080340" cy="1617913"/>
          </a:xfrm>
          <a:solidFill>
            <a:schemeClr val="accent5">
              <a:lumMod val="50000"/>
            </a:schemeClr>
          </a:solidFill>
        </p:grpSpPr>
        <p:sp>
          <p:nvSpPr>
            <p:cNvPr id="5" name="Rectangle 4">
              <a:extLst>
                <a:ext uri="{FF2B5EF4-FFF2-40B4-BE49-F238E27FC236}">
                  <a16:creationId xmlns:a16="http://schemas.microsoft.com/office/drawing/2014/main" id="{86EDF3C0-6EEC-45EE-8EEF-9D260D72FA54}"/>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endParaRPr>
            </a:p>
          </p:txBody>
        </p:sp>
        <p:sp>
          <p:nvSpPr>
            <p:cNvPr id="6" name="TextBox 5">
              <a:extLst>
                <a:ext uri="{FF2B5EF4-FFF2-40B4-BE49-F238E27FC236}">
                  <a16:creationId xmlns:a16="http://schemas.microsoft.com/office/drawing/2014/main" id="{0BB491E4-F4D5-44B6-BEDB-50B6FBFDDEE5}"/>
                </a:ext>
              </a:extLst>
            </p:cNvPr>
            <p:cNvSpPr txBox="1"/>
            <p:nvPr/>
          </p:nvSpPr>
          <p:spPr>
            <a:xfrm>
              <a:off x="1357203" y="2023584"/>
              <a:ext cx="1664514" cy="1077218"/>
            </a:xfrm>
            <a:prstGeom prst="rect">
              <a:avLst/>
            </a:prstGeom>
            <a:grpFill/>
          </p:spPr>
          <p:txBody>
            <a:bodyPr wrap="square" rtlCol="0" anchor="ctr">
              <a:spAutoFit/>
            </a:bodyPr>
            <a:lstStyle/>
            <a:p>
              <a:pPr algn="ctr"/>
              <a:r>
                <a:rPr lang="en-US" sz="3200" dirty="0">
                  <a:solidFill>
                    <a:schemeClr val="bg1"/>
                  </a:solidFill>
                </a:rPr>
                <a:t>Fixed Interval</a:t>
              </a:r>
            </a:p>
          </p:txBody>
        </p:sp>
      </p:grpSp>
      <p:grpSp>
        <p:nvGrpSpPr>
          <p:cNvPr id="7" name="Group 6">
            <a:extLst>
              <a:ext uri="{FF2B5EF4-FFF2-40B4-BE49-F238E27FC236}">
                <a16:creationId xmlns:a16="http://schemas.microsoft.com/office/drawing/2014/main" id="{23B3D077-0A0A-4CF3-BAA3-929674EFC17C}"/>
              </a:ext>
            </a:extLst>
          </p:cNvPr>
          <p:cNvGrpSpPr/>
          <p:nvPr/>
        </p:nvGrpSpPr>
        <p:grpSpPr>
          <a:xfrm>
            <a:off x="3898775" y="3482030"/>
            <a:ext cx="2080340" cy="1617913"/>
            <a:chOff x="1149290" y="3617528"/>
            <a:chExt cx="2080340" cy="1617913"/>
          </a:xfrm>
          <a:solidFill>
            <a:schemeClr val="accent5">
              <a:lumMod val="50000"/>
            </a:schemeClr>
          </a:solidFill>
        </p:grpSpPr>
        <p:sp>
          <p:nvSpPr>
            <p:cNvPr id="8" name="Rectangle 7">
              <a:extLst>
                <a:ext uri="{FF2B5EF4-FFF2-40B4-BE49-F238E27FC236}">
                  <a16:creationId xmlns:a16="http://schemas.microsoft.com/office/drawing/2014/main" id="{D84166E7-A010-4E6C-8A31-120EF608AC81}"/>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endParaRPr>
            </a:p>
          </p:txBody>
        </p:sp>
        <p:sp>
          <p:nvSpPr>
            <p:cNvPr id="9" name="TextBox 8">
              <a:extLst>
                <a:ext uri="{FF2B5EF4-FFF2-40B4-BE49-F238E27FC236}">
                  <a16:creationId xmlns:a16="http://schemas.microsoft.com/office/drawing/2014/main" id="{5B9AF120-1441-45A5-B2BA-FB5967D020F9}"/>
                </a:ext>
              </a:extLst>
            </p:cNvPr>
            <p:cNvSpPr txBox="1"/>
            <p:nvPr/>
          </p:nvSpPr>
          <p:spPr>
            <a:xfrm>
              <a:off x="1357203" y="3889851"/>
              <a:ext cx="1664514" cy="1077218"/>
            </a:xfrm>
            <a:prstGeom prst="rect">
              <a:avLst/>
            </a:prstGeom>
            <a:grpFill/>
          </p:spPr>
          <p:txBody>
            <a:bodyPr wrap="square" rtlCol="0" anchor="ctr">
              <a:spAutoFit/>
            </a:bodyPr>
            <a:lstStyle/>
            <a:p>
              <a:pPr algn="ctr"/>
              <a:r>
                <a:rPr lang="en-US" sz="3200" dirty="0">
                  <a:solidFill>
                    <a:schemeClr val="bg1"/>
                  </a:solidFill>
                </a:rPr>
                <a:t>Fixed Ratio</a:t>
              </a:r>
            </a:p>
          </p:txBody>
        </p:sp>
      </p:grpSp>
      <p:grpSp>
        <p:nvGrpSpPr>
          <p:cNvPr id="10" name="Group 9">
            <a:extLst>
              <a:ext uri="{FF2B5EF4-FFF2-40B4-BE49-F238E27FC236}">
                <a16:creationId xmlns:a16="http://schemas.microsoft.com/office/drawing/2014/main" id="{7D4546E3-93E8-417B-8F2A-3761D1BED8E4}"/>
              </a:ext>
            </a:extLst>
          </p:cNvPr>
          <p:cNvGrpSpPr/>
          <p:nvPr/>
        </p:nvGrpSpPr>
        <p:grpSpPr>
          <a:xfrm>
            <a:off x="6281312" y="3480015"/>
            <a:ext cx="2080340" cy="1617913"/>
            <a:chOff x="3531827" y="3615513"/>
            <a:chExt cx="2080340" cy="1617913"/>
          </a:xfrm>
          <a:solidFill>
            <a:schemeClr val="accent5">
              <a:lumMod val="50000"/>
            </a:schemeClr>
          </a:solidFill>
        </p:grpSpPr>
        <p:sp>
          <p:nvSpPr>
            <p:cNvPr id="11" name="Rectangle 10">
              <a:extLst>
                <a:ext uri="{FF2B5EF4-FFF2-40B4-BE49-F238E27FC236}">
                  <a16:creationId xmlns:a16="http://schemas.microsoft.com/office/drawing/2014/main" id="{9DAB3D9B-B984-4936-BECD-3C5A58B922CC}"/>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endParaRPr>
            </a:p>
          </p:txBody>
        </p:sp>
        <p:sp>
          <p:nvSpPr>
            <p:cNvPr id="12" name="TextBox 11">
              <a:extLst>
                <a:ext uri="{FF2B5EF4-FFF2-40B4-BE49-F238E27FC236}">
                  <a16:creationId xmlns:a16="http://schemas.microsoft.com/office/drawing/2014/main" id="{5D5F1808-E811-436D-9363-5C6A2BADE6C7}"/>
                </a:ext>
              </a:extLst>
            </p:cNvPr>
            <p:cNvSpPr txBox="1"/>
            <p:nvPr/>
          </p:nvSpPr>
          <p:spPr>
            <a:xfrm>
              <a:off x="3739740" y="3884569"/>
              <a:ext cx="1664514" cy="1077218"/>
            </a:xfrm>
            <a:prstGeom prst="rect">
              <a:avLst/>
            </a:prstGeom>
            <a:grpFill/>
          </p:spPr>
          <p:txBody>
            <a:bodyPr wrap="square" rtlCol="0" anchor="ctr">
              <a:spAutoFit/>
            </a:bodyPr>
            <a:lstStyle/>
            <a:p>
              <a:pPr algn="ctr"/>
              <a:r>
                <a:rPr lang="en-US" sz="3200" dirty="0">
                  <a:solidFill>
                    <a:schemeClr val="bg1"/>
                  </a:solidFill>
                </a:rPr>
                <a:t>Variable Ratio</a:t>
              </a:r>
            </a:p>
          </p:txBody>
        </p:sp>
      </p:grpSp>
      <p:grpSp>
        <p:nvGrpSpPr>
          <p:cNvPr id="13" name="Group 12">
            <a:extLst>
              <a:ext uri="{FF2B5EF4-FFF2-40B4-BE49-F238E27FC236}">
                <a16:creationId xmlns:a16="http://schemas.microsoft.com/office/drawing/2014/main" id="{7ED041A4-05B4-4F8A-B316-178716C5757A}"/>
              </a:ext>
            </a:extLst>
          </p:cNvPr>
          <p:cNvGrpSpPr/>
          <p:nvPr/>
        </p:nvGrpSpPr>
        <p:grpSpPr>
          <a:xfrm>
            <a:off x="6281312" y="1612192"/>
            <a:ext cx="2080340" cy="1617913"/>
            <a:chOff x="3531827" y="1747690"/>
            <a:chExt cx="2080340" cy="1617913"/>
          </a:xfrm>
          <a:solidFill>
            <a:schemeClr val="accent5">
              <a:lumMod val="50000"/>
            </a:schemeClr>
          </a:solidFill>
        </p:grpSpPr>
        <p:sp>
          <p:nvSpPr>
            <p:cNvPr id="14" name="Rectangle 13">
              <a:extLst>
                <a:ext uri="{FF2B5EF4-FFF2-40B4-BE49-F238E27FC236}">
                  <a16:creationId xmlns:a16="http://schemas.microsoft.com/office/drawing/2014/main" id="{B547FE37-0D40-4549-AB1C-B5CFFCD7219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endParaRPr>
            </a:p>
          </p:txBody>
        </p:sp>
        <p:sp>
          <p:nvSpPr>
            <p:cNvPr id="15" name="TextBox 14">
              <a:extLst>
                <a:ext uri="{FF2B5EF4-FFF2-40B4-BE49-F238E27FC236}">
                  <a16:creationId xmlns:a16="http://schemas.microsoft.com/office/drawing/2014/main" id="{9BBBFA38-1730-487A-90D6-A57494011E57}"/>
                </a:ext>
              </a:extLst>
            </p:cNvPr>
            <p:cNvSpPr txBox="1"/>
            <p:nvPr/>
          </p:nvSpPr>
          <p:spPr>
            <a:xfrm>
              <a:off x="3739740" y="2018037"/>
              <a:ext cx="1664514" cy="1077218"/>
            </a:xfrm>
            <a:prstGeom prst="rect">
              <a:avLst/>
            </a:prstGeom>
            <a:grpFill/>
          </p:spPr>
          <p:txBody>
            <a:bodyPr wrap="square" rtlCol="0" anchor="ctr">
              <a:spAutoFit/>
            </a:bodyPr>
            <a:lstStyle/>
            <a:p>
              <a:pPr algn="ctr"/>
              <a:r>
                <a:rPr lang="en-US" sz="3200" dirty="0">
                  <a:solidFill>
                    <a:schemeClr val="bg1"/>
                  </a:solidFill>
                </a:rPr>
                <a:t>Variable Interval</a:t>
              </a:r>
            </a:p>
          </p:txBody>
        </p:sp>
      </p:grpSp>
    </p:spTree>
    <p:extLst>
      <p:ext uri="{BB962C8B-B14F-4D97-AF65-F5344CB8AC3E}">
        <p14:creationId xmlns:p14="http://schemas.microsoft.com/office/powerpoint/2010/main" val="685085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Fixed Interval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oney">
            <a:extLst>
              <a:ext uri="{FF2B5EF4-FFF2-40B4-BE49-F238E27FC236}">
                <a16:creationId xmlns:a16="http://schemas.microsoft.com/office/drawing/2014/main" id="{2C0A4A26-147B-4718-8DE9-C9F9F7CD14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81388" y="2247901"/>
            <a:ext cx="1800224" cy="1800224"/>
          </a:xfrm>
          <a:prstGeom prst="rect">
            <a:avLst/>
          </a:prstGeom>
        </p:spPr>
      </p:pic>
      <p:pic>
        <p:nvPicPr>
          <p:cNvPr id="7" name="Graphic 6" descr="Medicine">
            <a:extLst>
              <a:ext uri="{FF2B5EF4-FFF2-40B4-BE49-F238E27FC236}">
                <a16:creationId xmlns:a16="http://schemas.microsoft.com/office/drawing/2014/main" id="{A6725C2D-9500-4793-BFF0-C10769030B5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10390" y="2247901"/>
            <a:ext cx="1800224" cy="1800224"/>
          </a:xfrm>
          <a:prstGeom prst="rect">
            <a:avLst/>
          </a:prstGeom>
        </p:spPr>
      </p:pic>
    </p:spTree>
    <p:extLst>
      <p:ext uri="{BB962C8B-B14F-4D97-AF65-F5344CB8AC3E}">
        <p14:creationId xmlns:p14="http://schemas.microsoft.com/office/powerpoint/2010/main" val="3129624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Variable Interval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5D359CA-4583-4B58-A3D6-6BC19481C00F}"/>
              </a:ext>
            </a:extLst>
          </p:cNvPr>
          <p:cNvSpPr txBox="1"/>
          <p:nvPr/>
        </p:nvSpPr>
        <p:spPr>
          <a:xfrm>
            <a:off x="4591050" y="4057650"/>
            <a:ext cx="3009899" cy="646331"/>
          </a:xfrm>
          <a:prstGeom prst="rect">
            <a:avLst/>
          </a:prstGeom>
          <a:noFill/>
        </p:spPr>
        <p:txBody>
          <a:bodyPr wrap="square" rtlCol="0">
            <a:spAutoFit/>
          </a:bodyPr>
          <a:lstStyle/>
          <a:p>
            <a:pPr algn="ctr"/>
            <a:r>
              <a:rPr lang="en-US" sz="3600" dirty="0"/>
              <a:t>Unpredictable</a:t>
            </a:r>
          </a:p>
        </p:txBody>
      </p:sp>
      <p:pic>
        <p:nvPicPr>
          <p:cNvPr id="4" name="Graphic 3" descr="Magnifying glass">
            <a:extLst>
              <a:ext uri="{FF2B5EF4-FFF2-40B4-BE49-F238E27FC236}">
                <a16:creationId xmlns:a16="http://schemas.microsoft.com/office/drawing/2014/main" id="{F96E8183-1748-439D-B8C2-B75C013F2A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62300" y="2026425"/>
            <a:ext cx="1547850" cy="1547850"/>
          </a:xfrm>
          <a:prstGeom prst="rect">
            <a:avLst/>
          </a:prstGeom>
        </p:spPr>
      </p:pic>
      <p:pic>
        <p:nvPicPr>
          <p:cNvPr id="6" name="Graphic 5" descr="Document">
            <a:extLst>
              <a:ext uri="{FF2B5EF4-FFF2-40B4-BE49-F238E27FC236}">
                <a16:creationId xmlns:a16="http://schemas.microsoft.com/office/drawing/2014/main" id="{230C3521-8CAC-48E0-8183-464A3C75E3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22075" y="2026425"/>
            <a:ext cx="1547850" cy="1547850"/>
          </a:xfrm>
          <a:prstGeom prst="rect">
            <a:avLst/>
          </a:prstGeom>
        </p:spPr>
      </p:pic>
      <p:pic>
        <p:nvPicPr>
          <p:cNvPr id="8" name="Graphic 7" descr="Laptop">
            <a:extLst>
              <a:ext uri="{FF2B5EF4-FFF2-40B4-BE49-F238E27FC236}">
                <a16:creationId xmlns:a16="http://schemas.microsoft.com/office/drawing/2014/main" id="{38905A0E-60F2-4092-A066-70582FAA3E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481850" y="2026425"/>
            <a:ext cx="1547850" cy="1547850"/>
          </a:xfrm>
          <a:prstGeom prst="rect">
            <a:avLst/>
          </a:prstGeom>
        </p:spPr>
      </p:pic>
    </p:spTree>
    <p:extLst>
      <p:ext uri="{BB962C8B-B14F-4D97-AF65-F5344CB8AC3E}">
        <p14:creationId xmlns:p14="http://schemas.microsoft.com/office/powerpoint/2010/main" val="3142039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Fixed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Credit card">
            <a:extLst>
              <a:ext uri="{FF2B5EF4-FFF2-40B4-BE49-F238E27FC236}">
                <a16:creationId xmlns:a16="http://schemas.microsoft.com/office/drawing/2014/main" id="{65EC77AE-2A74-434F-BC64-8C203D00E2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452857">
            <a:off x="3036429" y="2028825"/>
            <a:ext cx="1781175" cy="1781175"/>
          </a:xfrm>
          <a:prstGeom prst="rect">
            <a:avLst/>
          </a:prstGeom>
        </p:spPr>
      </p:pic>
      <p:pic>
        <p:nvPicPr>
          <p:cNvPr id="5" name="Graphic 4" descr="Ice cream">
            <a:extLst>
              <a:ext uri="{FF2B5EF4-FFF2-40B4-BE49-F238E27FC236}">
                <a16:creationId xmlns:a16="http://schemas.microsoft.com/office/drawing/2014/main" id="{385516CC-5EAB-4604-A103-5C647FB3039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69293" y="2245320"/>
            <a:ext cx="971549" cy="971549"/>
          </a:xfrm>
          <a:prstGeom prst="rect">
            <a:avLst/>
          </a:prstGeom>
        </p:spPr>
      </p:pic>
      <p:sp>
        <p:nvSpPr>
          <p:cNvPr id="6" name="TextBox 5">
            <a:extLst>
              <a:ext uri="{FF2B5EF4-FFF2-40B4-BE49-F238E27FC236}">
                <a16:creationId xmlns:a16="http://schemas.microsoft.com/office/drawing/2014/main" id="{2CC731A4-8DF0-433F-B090-4796CA1ED157}"/>
              </a:ext>
            </a:extLst>
          </p:cNvPr>
          <p:cNvSpPr txBox="1"/>
          <p:nvPr/>
        </p:nvSpPr>
        <p:spPr>
          <a:xfrm rot="21235837">
            <a:off x="8683258" y="3790962"/>
            <a:ext cx="942950" cy="523220"/>
          </a:xfrm>
          <a:prstGeom prst="rect">
            <a:avLst/>
          </a:prstGeom>
          <a:noFill/>
        </p:spPr>
        <p:txBody>
          <a:bodyPr wrap="none" rtlCol="0">
            <a:spAutoFit/>
          </a:bodyPr>
          <a:lstStyle/>
          <a:p>
            <a:r>
              <a:rPr lang="en-US" sz="2800" dirty="0"/>
              <a:t>Free!</a:t>
            </a:r>
          </a:p>
        </p:txBody>
      </p:sp>
      <p:pic>
        <p:nvPicPr>
          <p:cNvPr id="9" name="Graphic 8" descr="Ice cream">
            <a:extLst>
              <a:ext uri="{FF2B5EF4-FFF2-40B4-BE49-F238E27FC236}">
                <a16:creationId xmlns:a16="http://schemas.microsoft.com/office/drawing/2014/main" id="{B4E5F23D-32C6-445E-A16D-233FBAB4888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364697" y="2245320"/>
            <a:ext cx="971549" cy="971549"/>
          </a:xfrm>
          <a:prstGeom prst="rect">
            <a:avLst/>
          </a:prstGeom>
        </p:spPr>
      </p:pic>
      <p:pic>
        <p:nvPicPr>
          <p:cNvPr id="10" name="Graphic 9" descr="Ice cream">
            <a:extLst>
              <a:ext uri="{FF2B5EF4-FFF2-40B4-BE49-F238E27FC236}">
                <a16:creationId xmlns:a16="http://schemas.microsoft.com/office/drawing/2014/main" id="{C553DD0C-DF38-4EE2-B990-657AD392523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16995" y="1504622"/>
            <a:ext cx="971549" cy="971549"/>
          </a:xfrm>
          <a:prstGeom prst="rect">
            <a:avLst/>
          </a:prstGeom>
        </p:spPr>
      </p:pic>
      <p:pic>
        <p:nvPicPr>
          <p:cNvPr id="11" name="Graphic 10" descr="Ice cream">
            <a:extLst>
              <a:ext uri="{FF2B5EF4-FFF2-40B4-BE49-F238E27FC236}">
                <a16:creationId xmlns:a16="http://schemas.microsoft.com/office/drawing/2014/main" id="{EE638426-0987-4088-9C0F-78E5AF6600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88711" y="1759546"/>
            <a:ext cx="971549" cy="971549"/>
          </a:xfrm>
          <a:prstGeom prst="rect">
            <a:avLst/>
          </a:prstGeom>
        </p:spPr>
      </p:pic>
      <p:pic>
        <p:nvPicPr>
          <p:cNvPr id="12" name="Graphic 11" descr="Ice cream">
            <a:extLst>
              <a:ext uri="{FF2B5EF4-FFF2-40B4-BE49-F238E27FC236}">
                <a16:creationId xmlns:a16="http://schemas.microsoft.com/office/drawing/2014/main" id="{586C1207-99D1-4E15-9993-ED0C4A6D9D2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79678" y="1759546"/>
            <a:ext cx="971549" cy="971549"/>
          </a:xfrm>
          <a:prstGeom prst="rect">
            <a:avLst/>
          </a:prstGeom>
        </p:spPr>
      </p:pic>
      <p:pic>
        <p:nvPicPr>
          <p:cNvPr id="13" name="Graphic 12" descr="Ice cream">
            <a:extLst>
              <a:ext uri="{FF2B5EF4-FFF2-40B4-BE49-F238E27FC236}">
                <a16:creationId xmlns:a16="http://schemas.microsoft.com/office/drawing/2014/main" id="{05852622-B327-4FD9-8D7E-B1F765B7C8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76570" y="3352601"/>
            <a:ext cx="1252397" cy="1252397"/>
          </a:xfrm>
          <a:prstGeom prst="rect">
            <a:avLst/>
          </a:prstGeom>
        </p:spPr>
      </p:pic>
    </p:spTree>
    <p:extLst>
      <p:ext uri="{BB962C8B-B14F-4D97-AF65-F5344CB8AC3E}">
        <p14:creationId xmlns:p14="http://schemas.microsoft.com/office/powerpoint/2010/main" val="1619165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Variable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68AC1D3-7A07-41A7-909B-7F917CED115C}"/>
              </a:ext>
            </a:extLst>
          </p:cNvPr>
          <p:cNvSpPr/>
          <p:nvPr/>
        </p:nvSpPr>
        <p:spPr>
          <a:xfrm>
            <a:off x="3576637" y="1539890"/>
            <a:ext cx="1657441" cy="584775"/>
          </a:xfrm>
          <a:prstGeom prst="rect">
            <a:avLst/>
          </a:prstGeom>
        </p:spPr>
        <p:txBody>
          <a:bodyPr wrap="none">
            <a:spAutoFit/>
          </a:bodyPr>
          <a:lstStyle/>
          <a:p>
            <a:r>
              <a:rPr lang="en-US" sz="3200" dirty="0"/>
              <a:t>Behavior</a:t>
            </a:r>
          </a:p>
        </p:txBody>
      </p:sp>
      <p:sp>
        <p:nvSpPr>
          <p:cNvPr id="5" name="Rectangle 4">
            <a:extLst>
              <a:ext uri="{FF2B5EF4-FFF2-40B4-BE49-F238E27FC236}">
                <a16:creationId xmlns:a16="http://schemas.microsoft.com/office/drawing/2014/main" id="{8B08B4A4-E0BE-422E-BE60-4B910907737D}"/>
              </a:ext>
            </a:extLst>
          </p:cNvPr>
          <p:cNvSpPr/>
          <p:nvPr/>
        </p:nvSpPr>
        <p:spPr>
          <a:xfrm>
            <a:off x="6883756" y="1539891"/>
            <a:ext cx="1574214" cy="584775"/>
          </a:xfrm>
          <a:prstGeom prst="rect">
            <a:avLst/>
          </a:prstGeom>
        </p:spPr>
        <p:txBody>
          <a:bodyPr wrap="none">
            <a:spAutoFit/>
          </a:bodyPr>
          <a:lstStyle/>
          <a:p>
            <a:r>
              <a:rPr lang="en-US" sz="3200" dirty="0"/>
              <a:t>Reward!</a:t>
            </a:r>
          </a:p>
        </p:txBody>
      </p:sp>
      <p:cxnSp>
        <p:nvCxnSpPr>
          <p:cNvPr id="6" name="Straight Arrow Connector 5">
            <a:extLst>
              <a:ext uri="{FF2B5EF4-FFF2-40B4-BE49-F238E27FC236}">
                <a16:creationId xmlns:a16="http://schemas.microsoft.com/office/drawing/2014/main" id="{EE45956C-3F58-4FD4-AA5B-93BC2593234E}"/>
              </a:ext>
            </a:extLst>
          </p:cNvPr>
          <p:cNvCxnSpPr>
            <a:cxnSpLocks/>
            <a:stCxn id="4" idx="3"/>
            <a:endCxn id="5" idx="1"/>
          </p:cNvCxnSpPr>
          <p:nvPr/>
        </p:nvCxnSpPr>
        <p:spPr>
          <a:xfrm>
            <a:off x="5234078" y="1832278"/>
            <a:ext cx="1649678" cy="1"/>
          </a:xfrm>
          <a:prstGeom prst="straightConnector1">
            <a:avLst/>
          </a:prstGeom>
          <a:ln w="762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pic>
        <p:nvPicPr>
          <p:cNvPr id="3" name="Graphic 2" descr="Money">
            <a:extLst>
              <a:ext uri="{FF2B5EF4-FFF2-40B4-BE49-F238E27FC236}">
                <a16:creationId xmlns:a16="http://schemas.microsoft.com/office/drawing/2014/main" id="{8D751E65-9CAE-4DD4-B746-411A68E660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81375" y="3114675"/>
            <a:ext cx="1371600" cy="1371600"/>
          </a:xfrm>
          <a:prstGeom prst="rect">
            <a:avLst/>
          </a:prstGeom>
        </p:spPr>
      </p:pic>
      <p:pic>
        <p:nvPicPr>
          <p:cNvPr id="8" name="Graphic 7" descr="Coins">
            <a:extLst>
              <a:ext uri="{FF2B5EF4-FFF2-40B4-BE49-F238E27FC236}">
                <a16:creationId xmlns:a16="http://schemas.microsoft.com/office/drawing/2014/main" id="{1B957C68-54C5-43A9-9E9B-CBF7F68A9C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0200" y="3114675"/>
            <a:ext cx="1371600" cy="1371600"/>
          </a:xfrm>
          <a:prstGeom prst="rect">
            <a:avLst/>
          </a:prstGeom>
        </p:spPr>
      </p:pic>
      <p:pic>
        <p:nvPicPr>
          <p:cNvPr id="11" name="Graphic 10" descr="Money">
            <a:extLst>
              <a:ext uri="{FF2B5EF4-FFF2-40B4-BE49-F238E27FC236}">
                <a16:creationId xmlns:a16="http://schemas.microsoft.com/office/drawing/2014/main" id="{E6AEA654-7C94-464F-B949-C370E398C4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39025" y="3114675"/>
            <a:ext cx="1371600" cy="1371600"/>
          </a:xfrm>
          <a:prstGeom prst="rect">
            <a:avLst/>
          </a:prstGeom>
        </p:spPr>
      </p:pic>
    </p:spTree>
    <p:extLst>
      <p:ext uri="{BB962C8B-B14F-4D97-AF65-F5344CB8AC3E}">
        <p14:creationId xmlns:p14="http://schemas.microsoft.com/office/powerpoint/2010/main" val="1842892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Latent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Rat">
            <a:extLst>
              <a:ext uri="{FF2B5EF4-FFF2-40B4-BE49-F238E27FC236}">
                <a16:creationId xmlns:a16="http://schemas.microsoft.com/office/drawing/2014/main" id="{70D618F7-28AA-42CE-BBA0-32D6A74494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21699" y="2359800"/>
            <a:ext cx="2193151" cy="2193151"/>
          </a:xfrm>
          <a:prstGeom prst="rect">
            <a:avLst/>
          </a:prstGeom>
        </p:spPr>
      </p:pic>
      <p:pic>
        <p:nvPicPr>
          <p:cNvPr id="7" name="Picture 6">
            <a:extLst>
              <a:ext uri="{FF2B5EF4-FFF2-40B4-BE49-F238E27FC236}">
                <a16:creationId xmlns:a16="http://schemas.microsoft.com/office/drawing/2014/main" id="{7570FBAA-5AF2-4E8F-8564-2E540DB5D5B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48315" y="1910337"/>
            <a:ext cx="4762498" cy="3419229"/>
          </a:xfrm>
          <a:prstGeom prst="rect">
            <a:avLst/>
          </a:prstGeom>
        </p:spPr>
      </p:pic>
      <p:sp>
        <p:nvSpPr>
          <p:cNvPr id="8" name="TextBox 7">
            <a:extLst>
              <a:ext uri="{FF2B5EF4-FFF2-40B4-BE49-F238E27FC236}">
                <a16:creationId xmlns:a16="http://schemas.microsoft.com/office/drawing/2014/main" id="{86E6DBAF-D62C-4373-9D95-FF8C65C031C9}"/>
              </a:ext>
            </a:extLst>
          </p:cNvPr>
          <p:cNvSpPr txBox="1"/>
          <p:nvPr/>
        </p:nvSpPr>
        <p:spPr>
          <a:xfrm>
            <a:off x="3225490" y="4744791"/>
            <a:ext cx="2578719" cy="584775"/>
          </a:xfrm>
          <a:prstGeom prst="rect">
            <a:avLst/>
          </a:prstGeom>
          <a:noFill/>
        </p:spPr>
        <p:txBody>
          <a:bodyPr wrap="none" rtlCol="0">
            <a:spAutoFit/>
          </a:bodyPr>
          <a:lstStyle/>
          <a:p>
            <a:r>
              <a:rPr lang="en-US" sz="3200" dirty="0">
                <a:solidFill>
                  <a:srgbClr val="FF9999"/>
                </a:solidFill>
              </a:rPr>
              <a:t>Cognitive map</a:t>
            </a:r>
          </a:p>
        </p:txBody>
      </p:sp>
    </p:spTree>
    <p:extLst>
      <p:ext uri="{BB962C8B-B14F-4D97-AF65-F5344CB8AC3E}">
        <p14:creationId xmlns:p14="http://schemas.microsoft.com/office/powerpoint/2010/main" val="1883680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Law of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8E1590C-950F-4D96-A9A6-B6F0C6107931}"/>
              </a:ext>
            </a:extLst>
          </p:cNvPr>
          <p:cNvSpPr/>
          <p:nvPr/>
        </p:nvSpPr>
        <p:spPr>
          <a:xfrm>
            <a:off x="2633662" y="1549415"/>
            <a:ext cx="1657441" cy="584775"/>
          </a:xfrm>
          <a:prstGeom prst="rect">
            <a:avLst/>
          </a:prstGeom>
        </p:spPr>
        <p:txBody>
          <a:bodyPr wrap="none">
            <a:spAutoFit/>
          </a:bodyPr>
          <a:lstStyle/>
          <a:p>
            <a:r>
              <a:rPr lang="en-US" sz="3200" dirty="0"/>
              <a:t>Behavior</a:t>
            </a:r>
          </a:p>
        </p:txBody>
      </p:sp>
      <p:sp>
        <p:nvSpPr>
          <p:cNvPr id="3" name="Rectangle 2">
            <a:extLst>
              <a:ext uri="{FF2B5EF4-FFF2-40B4-BE49-F238E27FC236}">
                <a16:creationId xmlns:a16="http://schemas.microsoft.com/office/drawing/2014/main" id="{2D364B39-F646-458B-989A-9131E76D35D6}"/>
              </a:ext>
            </a:extLst>
          </p:cNvPr>
          <p:cNvSpPr/>
          <p:nvPr/>
        </p:nvSpPr>
        <p:spPr>
          <a:xfrm>
            <a:off x="5940781" y="1549416"/>
            <a:ext cx="4112857" cy="584775"/>
          </a:xfrm>
          <a:prstGeom prst="rect">
            <a:avLst/>
          </a:prstGeom>
        </p:spPr>
        <p:txBody>
          <a:bodyPr wrap="none">
            <a:spAutoFit/>
          </a:bodyPr>
          <a:lstStyle/>
          <a:p>
            <a:r>
              <a:rPr lang="en-US" sz="3200" dirty="0"/>
              <a:t>Satisfying Consequence</a:t>
            </a:r>
          </a:p>
        </p:txBody>
      </p:sp>
      <p:cxnSp>
        <p:nvCxnSpPr>
          <p:cNvPr id="5" name="Straight Arrow Connector 4">
            <a:extLst>
              <a:ext uri="{FF2B5EF4-FFF2-40B4-BE49-F238E27FC236}">
                <a16:creationId xmlns:a16="http://schemas.microsoft.com/office/drawing/2014/main" id="{D9EEE9CE-B445-4AFE-8614-854B0831BB27}"/>
              </a:ext>
            </a:extLst>
          </p:cNvPr>
          <p:cNvCxnSpPr>
            <a:cxnSpLocks/>
            <a:stCxn id="2" idx="3"/>
            <a:endCxn id="3" idx="1"/>
          </p:cNvCxnSpPr>
          <p:nvPr/>
        </p:nvCxnSpPr>
        <p:spPr>
          <a:xfrm>
            <a:off x="4291103" y="1841803"/>
            <a:ext cx="1649678" cy="1"/>
          </a:xfrm>
          <a:prstGeom prst="straightConnector1">
            <a:avLst/>
          </a:prstGeom>
          <a:ln w="762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pic>
        <p:nvPicPr>
          <p:cNvPr id="14" name="Graphic 13" descr="City">
            <a:extLst>
              <a:ext uri="{FF2B5EF4-FFF2-40B4-BE49-F238E27FC236}">
                <a16:creationId xmlns:a16="http://schemas.microsoft.com/office/drawing/2014/main" id="{37A1F998-A91F-488F-B21D-666C2793B1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09887" y="3212287"/>
            <a:ext cx="2338388" cy="2338388"/>
          </a:xfrm>
          <a:prstGeom prst="rect">
            <a:avLst/>
          </a:prstGeom>
        </p:spPr>
      </p:pic>
      <p:pic>
        <p:nvPicPr>
          <p:cNvPr id="16" name="Graphic 15" descr="Schoolhouse">
            <a:extLst>
              <a:ext uri="{FF2B5EF4-FFF2-40B4-BE49-F238E27FC236}">
                <a16:creationId xmlns:a16="http://schemas.microsoft.com/office/drawing/2014/main" id="{6F947672-C28F-4397-9938-47D9B1C559D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80394" y="3319463"/>
            <a:ext cx="2231212" cy="2231212"/>
          </a:xfrm>
          <a:prstGeom prst="rect">
            <a:avLst/>
          </a:prstGeom>
        </p:spPr>
      </p:pic>
      <p:pic>
        <p:nvPicPr>
          <p:cNvPr id="18" name="Graphic 17" descr="Money">
            <a:extLst>
              <a:ext uri="{FF2B5EF4-FFF2-40B4-BE49-F238E27FC236}">
                <a16:creationId xmlns:a16="http://schemas.microsoft.com/office/drawing/2014/main" id="{1B315E6C-BEDE-43BA-9191-174149CFF0D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457112">
            <a:off x="7859701" y="3222944"/>
            <a:ext cx="1775658" cy="1775658"/>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Skinner Box</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Picture 2">
            <a:extLst>
              <a:ext uri="{FF2B5EF4-FFF2-40B4-BE49-F238E27FC236}">
                <a16:creationId xmlns:a16="http://schemas.microsoft.com/office/drawing/2014/main" id="{908C9B10-BB18-4DD3-A77E-0CC716A4F3E6}"/>
              </a:ext>
            </a:extLst>
          </p:cNvPr>
          <p:cNvPicPr>
            <a:picLocks noChangeAspect="1"/>
          </p:cNvPicPr>
          <p:nvPr/>
        </p:nvPicPr>
        <p:blipFill rotWithShape="1">
          <a:blip r:embed="rId3">
            <a:extLst>
              <a:ext uri="{28A0092B-C50C-407E-A947-70E740481C1C}">
                <a14:useLocalDpi xmlns:a14="http://schemas.microsoft.com/office/drawing/2010/main" val="0"/>
              </a:ext>
            </a:extLst>
          </a:blip>
          <a:srcRect l="34110" b="10784"/>
          <a:stretch/>
        </p:blipFill>
        <p:spPr>
          <a:xfrm>
            <a:off x="2900361" y="1905214"/>
            <a:ext cx="6391277" cy="3400212"/>
          </a:xfrm>
          <a:prstGeom prst="rect">
            <a:avLst/>
          </a:prstGeom>
        </p:spPr>
      </p:pic>
      <p:cxnSp>
        <p:nvCxnSpPr>
          <p:cNvPr id="6" name="Straight Arrow Connector 5">
            <a:extLst>
              <a:ext uri="{FF2B5EF4-FFF2-40B4-BE49-F238E27FC236}">
                <a16:creationId xmlns:a16="http://schemas.microsoft.com/office/drawing/2014/main" id="{105278D0-E394-49D8-91C0-A8B4F2FBA572}"/>
              </a:ext>
            </a:extLst>
          </p:cNvPr>
          <p:cNvCxnSpPr>
            <a:cxnSpLocks/>
          </p:cNvCxnSpPr>
          <p:nvPr/>
        </p:nvCxnSpPr>
        <p:spPr>
          <a:xfrm flipH="1">
            <a:off x="7458075" y="3333750"/>
            <a:ext cx="1943100" cy="504825"/>
          </a:xfrm>
          <a:prstGeom prst="straightConnector1">
            <a:avLst/>
          </a:prstGeom>
          <a:ln w="76200">
            <a:solidFill>
              <a:srgbClr val="DF2995"/>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9EE8412-1710-4CD3-B7AF-65971EB497AE}"/>
              </a:ext>
            </a:extLst>
          </p:cNvPr>
          <p:cNvCxnSpPr>
            <a:cxnSpLocks/>
          </p:cNvCxnSpPr>
          <p:nvPr/>
        </p:nvCxnSpPr>
        <p:spPr>
          <a:xfrm flipH="1" flipV="1">
            <a:off x="7353301" y="4448175"/>
            <a:ext cx="1181099" cy="1400175"/>
          </a:xfrm>
          <a:prstGeom prst="straightConnector1">
            <a:avLst/>
          </a:prstGeom>
          <a:ln w="76200">
            <a:solidFill>
              <a:srgbClr val="DF2995"/>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Positive vs. Negative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B0AB5F40-8B23-44D7-809F-EE156B95F1B1}"/>
              </a:ext>
            </a:extLst>
          </p:cNvPr>
          <p:cNvSpPr txBox="1"/>
          <p:nvPr/>
        </p:nvSpPr>
        <p:spPr>
          <a:xfrm>
            <a:off x="3327705" y="1676398"/>
            <a:ext cx="1477264" cy="584775"/>
          </a:xfrm>
          <a:prstGeom prst="rect">
            <a:avLst/>
          </a:prstGeom>
          <a:noFill/>
        </p:spPr>
        <p:txBody>
          <a:bodyPr wrap="none" rtlCol="0">
            <a:spAutoFit/>
          </a:bodyPr>
          <a:lstStyle/>
          <a:p>
            <a:pPr algn="ctr"/>
            <a:r>
              <a:rPr lang="en-US" sz="3200" dirty="0"/>
              <a:t>Positive</a:t>
            </a:r>
          </a:p>
        </p:txBody>
      </p:sp>
      <p:sp>
        <p:nvSpPr>
          <p:cNvPr id="6" name="TextBox 5">
            <a:extLst>
              <a:ext uri="{FF2B5EF4-FFF2-40B4-BE49-F238E27FC236}">
                <a16:creationId xmlns:a16="http://schemas.microsoft.com/office/drawing/2014/main" id="{247374E1-A494-48D0-BAD5-0DB0C085B973}"/>
              </a:ext>
            </a:extLst>
          </p:cNvPr>
          <p:cNvSpPr txBox="1"/>
          <p:nvPr/>
        </p:nvSpPr>
        <p:spPr>
          <a:xfrm>
            <a:off x="7387033" y="1676397"/>
            <a:ext cx="1650388" cy="584775"/>
          </a:xfrm>
          <a:prstGeom prst="rect">
            <a:avLst/>
          </a:prstGeom>
          <a:noFill/>
        </p:spPr>
        <p:txBody>
          <a:bodyPr wrap="none" rtlCol="0">
            <a:spAutoFit/>
          </a:bodyPr>
          <a:lstStyle/>
          <a:p>
            <a:pPr algn="ctr"/>
            <a:r>
              <a:rPr lang="en-US" sz="3200" dirty="0"/>
              <a:t>Negative</a:t>
            </a:r>
          </a:p>
        </p:txBody>
      </p:sp>
      <p:pic>
        <p:nvPicPr>
          <p:cNvPr id="5" name="Graphic 4" descr="Add">
            <a:extLst>
              <a:ext uri="{FF2B5EF4-FFF2-40B4-BE49-F238E27FC236}">
                <a16:creationId xmlns:a16="http://schemas.microsoft.com/office/drawing/2014/main" id="{F14935F7-A1BF-4408-844B-FB9A28ACB60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90309" y="2261172"/>
            <a:ext cx="952056" cy="952056"/>
          </a:xfrm>
          <a:prstGeom prst="rect">
            <a:avLst/>
          </a:prstGeom>
        </p:spPr>
      </p:pic>
      <p:pic>
        <p:nvPicPr>
          <p:cNvPr id="8" name="Graphic 7" descr="Eject">
            <a:extLst>
              <a:ext uri="{FF2B5EF4-FFF2-40B4-BE49-F238E27FC236}">
                <a16:creationId xmlns:a16="http://schemas.microsoft.com/office/drawing/2014/main" id="{0D64FB75-F222-4FCF-ACC9-91A3936EF84A}"/>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t="60679"/>
          <a:stretch/>
        </p:blipFill>
        <p:spPr>
          <a:xfrm>
            <a:off x="7755027" y="2557425"/>
            <a:ext cx="914400" cy="359549"/>
          </a:xfrm>
          <a:prstGeom prst="rect">
            <a:avLst/>
          </a:prstGeom>
        </p:spPr>
      </p:pic>
      <p:pic>
        <p:nvPicPr>
          <p:cNvPr id="10" name="Graphic 9" descr="Candy">
            <a:extLst>
              <a:ext uri="{FF2B5EF4-FFF2-40B4-BE49-F238E27FC236}">
                <a16:creationId xmlns:a16="http://schemas.microsoft.com/office/drawing/2014/main" id="{CFCF5AF5-1995-4AAB-9E86-4073EC4F404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76651" y="3510722"/>
            <a:ext cx="1314806" cy="1314806"/>
          </a:xfrm>
          <a:prstGeom prst="rect">
            <a:avLst/>
          </a:prstGeom>
        </p:spPr>
      </p:pic>
      <p:pic>
        <p:nvPicPr>
          <p:cNvPr id="12" name="Graphic 11" descr="Table setting">
            <a:extLst>
              <a:ext uri="{FF2B5EF4-FFF2-40B4-BE49-F238E27FC236}">
                <a16:creationId xmlns:a16="http://schemas.microsoft.com/office/drawing/2014/main" id="{7C144504-2FFB-412D-AA31-C6F10C0B750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14489" y="3370387"/>
            <a:ext cx="1595475" cy="1595475"/>
          </a:xfrm>
          <a:prstGeom prst="rect">
            <a:avLst/>
          </a:prstGeom>
        </p:spPr>
      </p:pic>
      <p:pic>
        <p:nvPicPr>
          <p:cNvPr id="16" name="Graphic 15" descr="Close">
            <a:extLst>
              <a:ext uri="{FF2B5EF4-FFF2-40B4-BE49-F238E27FC236}">
                <a16:creationId xmlns:a16="http://schemas.microsoft.com/office/drawing/2014/main" id="{ECFDE8C5-A53D-4AAA-BD67-CCD0C4155A2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366421" y="3370387"/>
            <a:ext cx="1595474" cy="1595474"/>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Reinforcement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6C2C9D6-E397-4838-A5B5-D4831B8269C8}"/>
              </a:ext>
            </a:extLst>
          </p:cNvPr>
          <p:cNvSpPr txBox="1"/>
          <p:nvPr/>
        </p:nvSpPr>
        <p:spPr>
          <a:xfrm>
            <a:off x="2698300" y="1383374"/>
            <a:ext cx="2562946" cy="1077218"/>
          </a:xfrm>
          <a:prstGeom prst="rect">
            <a:avLst/>
          </a:prstGeom>
          <a:noFill/>
        </p:spPr>
        <p:txBody>
          <a:bodyPr wrap="none" rtlCol="0">
            <a:spAutoFit/>
          </a:bodyPr>
          <a:lstStyle/>
          <a:p>
            <a:pPr algn="ctr"/>
            <a:r>
              <a:rPr lang="en-US" sz="3200" dirty="0"/>
              <a:t>Positive</a:t>
            </a:r>
          </a:p>
          <a:p>
            <a:pPr algn="ctr"/>
            <a:r>
              <a:rPr lang="en-US" sz="3200" dirty="0"/>
              <a:t>reinforcement</a:t>
            </a:r>
          </a:p>
        </p:txBody>
      </p:sp>
      <p:sp>
        <p:nvSpPr>
          <p:cNvPr id="5" name="TextBox 4">
            <a:extLst>
              <a:ext uri="{FF2B5EF4-FFF2-40B4-BE49-F238E27FC236}">
                <a16:creationId xmlns:a16="http://schemas.microsoft.com/office/drawing/2014/main" id="{DDE25447-96C8-43E2-A60E-52E58B276D29}"/>
              </a:ext>
            </a:extLst>
          </p:cNvPr>
          <p:cNvSpPr txBox="1"/>
          <p:nvPr/>
        </p:nvSpPr>
        <p:spPr>
          <a:xfrm>
            <a:off x="6930754" y="1383374"/>
            <a:ext cx="2562946" cy="1077218"/>
          </a:xfrm>
          <a:prstGeom prst="rect">
            <a:avLst/>
          </a:prstGeom>
          <a:noFill/>
        </p:spPr>
        <p:txBody>
          <a:bodyPr wrap="none" rtlCol="0">
            <a:spAutoFit/>
          </a:bodyPr>
          <a:lstStyle/>
          <a:p>
            <a:pPr algn="ctr"/>
            <a:r>
              <a:rPr lang="en-US" sz="3200" dirty="0"/>
              <a:t>Negative</a:t>
            </a:r>
          </a:p>
          <a:p>
            <a:pPr algn="ctr"/>
            <a:r>
              <a:rPr lang="en-US" sz="3200" dirty="0"/>
              <a:t>reinforcement</a:t>
            </a:r>
          </a:p>
        </p:txBody>
      </p:sp>
      <p:pic>
        <p:nvPicPr>
          <p:cNvPr id="6" name="Graphic 5" descr="Add">
            <a:extLst>
              <a:ext uri="{FF2B5EF4-FFF2-40B4-BE49-F238E27FC236}">
                <a16:creationId xmlns:a16="http://schemas.microsoft.com/office/drawing/2014/main" id="{EC7197F9-754A-451E-B1F2-A875F980D8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03745" y="2523053"/>
            <a:ext cx="952056" cy="952056"/>
          </a:xfrm>
          <a:prstGeom prst="rect">
            <a:avLst/>
          </a:prstGeom>
        </p:spPr>
      </p:pic>
      <p:pic>
        <p:nvPicPr>
          <p:cNvPr id="7" name="Graphic 6" descr="Eject">
            <a:extLst>
              <a:ext uri="{FF2B5EF4-FFF2-40B4-BE49-F238E27FC236}">
                <a16:creationId xmlns:a16="http://schemas.microsoft.com/office/drawing/2014/main" id="{4C920745-B57B-4737-AA50-0E4DEBDDEA61}"/>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t="60679"/>
          <a:stretch/>
        </p:blipFill>
        <p:spPr>
          <a:xfrm>
            <a:off x="7755025" y="2819305"/>
            <a:ext cx="914400" cy="359549"/>
          </a:xfrm>
          <a:prstGeom prst="rect">
            <a:avLst/>
          </a:prstGeom>
        </p:spPr>
      </p:pic>
      <p:pic>
        <p:nvPicPr>
          <p:cNvPr id="8" name="Graphic 7" descr="Candy">
            <a:extLst>
              <a:ext uri="{FF2B5EF4-FFF2-40B4-BE49-F238E27FC236}">
                <a16:creationId xmlns:a16="http://schemas.microsoft.com/office/drawing/2014/main" id="{489BE1DA-2928-4372-BE99-583EFF9627C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22370" y="3475109"/>
            <a:ext cx="1314806" cy="1314806"/>
          </a:xfrm>
          <a:prstGeom prst="rect">
            <a:avLst/>
          </a:prstGeom>
        </p:spPr>
      </p:pic>
      <p:pic>
        <p:nvPicPr>
          <p:cNvPr id="9" name="Graphic 8" descr="Table setting">
            <a:extLst>
              <a:ext uri="{FF2B5EF4-FFF2-40B4-BE49-F238E27FC236}">
                <a16:creationId xmlns:a16="http://schemas.microsoft.com/office/drawing/2014/main" id="{531838B7-410F-4C85-BE3A-82934AB95B9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16328" y="3194442"/>
            <a:ext cx="1595475" cy="1595475"/>
          </a:xfrm>
          <a:prstGeom prst="rect">
            <a:avLst/>
          </a:prstGeom>
        </p:spPr>
      </p:pic>
      <p:pic>
        <p:nvPicPr>
          <p:cNvPr id="10" name="Graphic 9" descr="Close">
            <a:extLst>
              <a:ext uri="{FF2B5EF4-FFF2-40B4-BE49-F238E27FC236}">
                <a16:creationId xmlns:a16="http://schemas.microsoft.com/office/drawing/2014/main" id="{42DBEF63-FB12-4C5C-8CF4-A693570A042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468260" y="3194442"/>
            <a:ext cx="1595474" cy="1595474"/>
          </a:xfrm>
          <a:prstGeom prst="rect">
            <a:avLst/>
          </a:prstGeom>
        </p:spPr>
      </p:pic>
      <p:pic>
        <p:nvPicPr>
          <p:cNvPr id="3" name="Graphic 2" descr="Grinning face with no fill">
            <a:extLst>
              <a:ext uri="{FF2B5EF4-FFF2-40B4-BE49-F238E27FC236}">
                <a16:creationId xmlns:a16="http://schemas.microsoft.com/office/drawing/2014/main" id="{D688642D-1D90-4894-8F4C-50152BBFEAC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398437" y="4789915"/>
            <a:ext cx="1162671" cy="1162671"/>
          </a:xfrm>
          <a:prstGeom prst="rect">
            <a:avLst/>
          </a:prstGeom>
        </p:spPr>
      </p:pic>
      <p:pic>
        <p:nvPicPr>
          <p:cNvPr id="13" name="Graphic 12" descr="Grinning face with no fill">
            <a:extLst>
              <a:ext uri="{FF2B5EF4-FFF2-40B4-BE49-F238E27FC236}">
                <a16:creationId xmlns:a16="http://schemas.microsoft.com/office/drawing/2014/main" id="{BA39E9DE-E300-4097-99C2-1CC2A8DF57A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630889" y="4789915"/>
            <a:ext cx="1162671" cy="1162671"/>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Punishment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1614D9A-6355-4E1A-BDAB-F9F73D7AAEA6}"/>
              </a:ext>
            </a:extLst>
          </p:cNvPr>
          <p:cNvSpPr txBox="1"/>
          <p:nvPr/>
        </p:nvSpPr>
        <p:spPr>
          <a:xfrm>
            <a:off x="2885853" y="1383374"/>
            <a:ext cx="2187843" cy="1077218"/>
          </a:xfrm>
          <a:prstGeom prst="rect">
            <a:avLst/>
          </a:prstGeom>
          <a:noFill/>
        </p:spPr>
        <p:txBody>
          <a:bodyPr wrap="none" rtlCol="0">
            <a:spAutoFit/>
          </a:bodyPr>
          <a:lstStyle/>
          <a:p>
            <a:pPr algn="ctr"/>
            <a:r>
              <a:rPr lang="en-US" sz="3200" dirty="0"/>
              <a:t>Positive</a:t>
            </a:r>
          </a:p>
          <a:p>
            <a:pPr algn="ctr"/>
            <a:r>
              <a:rPr lang="en-US" sz="3200" dirty="0"/>
              <a:t>punishment</a:t>
            </a:r>
          </a:p>
        </p:txBody>
      </p:sp>
      <p:sp>
        <p:nvSpPr>
          <p:cNvPr id="5" name="TextBox 4">
            <a:extLst>
              <a:ext uri="{FF2B5EF4-FFF2-40B4-BE49-F238E27FC236}">
                <a16:creationId xmlns:a16="http://schemas.microsoft.com/office/drawing/2014/main" id="{BFD29AE6-6E32-4C60-BA90-47BA4B764DAA}"/>
              </a:ext>
            </a:extLst>
          </p:cNvPr>
          <p:cNvSpPr txBox="1"/>
          <p:nvPr/>
        </p:nvSpPr>
        <p:spPr>
          <a:xfrm>
            <a:off x="7118306" y="1383374"/>
            <a:ext cx="2187843" cy="1077218"/>
          </a:xfrm>
          <a:prstGeom prst="rect">
            <a:avLst/>
          </a:prstGeom>
          <a:noFill/>
        </p:spPr>
        <p:txBody>
          <a:bodyPr wrap="none" rtlCol="0">
            <a:spAutoFit/>
          </a:bodyPr>
          <a:lstStyle/>
          <a:p>
            <a:pPr algn="ctr"/>
            <a:r>
              <a:rPr lang="en-US" sz="3200" dirty="0"/>
              <a:t>Negative</a:t>
            </a:r>
          </a:p>
          <a:p>
            <a:pPr algn="ctr"/>
            <a:r>
              <a:rPr lang="en-US" sz="3200" dirty="0"/>
              <a:t>punishment</a:t>
            </a:r>
          </a:p>
        </p:txBody>
      </p:sp>
      <p:pic>
        <p:nvPicPr>
          <p:cNvPr id="3" name="Graphic 2" descr="Car">
            <a:extLst>
              <a:ext uri="{FF2B5EF4-FFF2-40B4-BE49-F238E27FC236}">
                <a16:creationId xmlns:a16="http://schemas.microsoft.com/office/drawing/2014/main" id="{30B88D0D-720D-478A-84B9-F89448C269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150261" y="2829574"/>
            <a:ext cx="1659026" cy="1659026"/>
          </a:xfrm>
          <a:prstGeom prst="rect">
            <a:avLst/>
          </a:prstGeom>
        </p:spPr>
      </p:pic>
      <p:pic>
        <p:nvPicPr>
          <p:cNvPr id="7" name="Graphic 6" descr="Horse">
            <a:extLst>
              <a:ext uri="{FF2B5EF4-FFF2-40B4-BE49-F238E27FC236}">
                <a16:creationId xmlns:a16="http://schemas.microsoft.com/office/drawing/2014/main" id="{4B811E0B-A56A-45D5-B30B-BB8EDBAC62B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37247" y="2918324"/>
            <a:ext cx="1021351" cy="1021351"/>
          </a:xfrm>
          <a:prstGeom prst="rect">
            <a:avLst/>
          </a:prstGeom>
        </p:spPr>
      </p:pic>
      <p:pic>
        <p:nvPicPr>
          <p:cNvPr id="9" name="Graphic 8" descr="Present">
            <a:extLst>
              <a:ext uri="{FF2B5EF4-FFF2-40B4-BE49-F238E27FC236}">
                <a16:creationId xmlns:a16="http://schemas.microsoft.com/office/drawing/2014/main" id="{870D826B-9318-4244-8293-D55EC6F2DE0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81074" y="3659087"/>
            <a:ext cx="1021350" cy="1021350"/>
          </a:xfrm>
          <a:prstGeom prst="rect">
            <a:avLst/>
          </a:prstGeom>
        </p:spPr>
      </p:pic>
      <p:pic>
        <p:nvPicPr>
          <p:cNvPr id="11" name="Graphic 10" descr="Rubber duck">
            <a:extLst>
              <a:ext uri="{FF2B5EF4-FFF2-40B4-BE49-F238E27FC236}">
                <a16:creationId xmlns:a16="http://schemas.microsoft.com/office/drawing/2014/main" id="{B3943FC0-789A-487E-A389-364830DB436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391749" y="2761720"/>
            <a:ext cx="1021349" cy="1021349"/>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Reinforcement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oney">
            <a:extLst>
              <a:ext uri="{FF2B5EF4-FFF2-40B4-BE49-F238E27FC236}">
                <a16:creationId xmlns:a16="http://schemas.microsoft.com/office/drawing/2014/main" id="{01E0649A-54D3-4069-BECD-53F7DC6988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57575" y="1329176"/>
            <a:ext cx="1469250" cy="1469250"/>
          </a:xfrm>
          <a:prstGeom prst="rect">
            <a:avLst/>
          </a:prstGeom>
        </p:spPr>
      </p:pic>
      <p:pic>
        <p:nvPicPr>
          <p:cNvPr id="5" name="Graphic 4" descr="Schoolhouse">
            <a:extLst>
              <a:ext uri="{FF2B5EF4-FFF2-40B4-BE49-F238E27FC236}">
                <a16:creationId xmlns:a16="http://schemas.microsoft.com/office/drawing/2014/main" id="{1A65E53F-CFD9-4885-8C05-8EA6228531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23855" y="1329176"/>
            <a:ext cx="1469250" cy="1469250"/>
          </a:xfrm>
          <a:prstGeom prst="rect">
            <a:avLst/>
          </a:prstGeom>
        </p:spPr>
      </p:pic>
      <p:pic>
        <p:nvPicPr>
          <p:cNvPr id="7" name="Graphic 6" descr="Smiling face with no fill">
            <a:extLst>
              <a:ext uri="{FF2B5EF4-FFF2-40B4-BE49-F238E27FC236}">
                <a16:creationId xmlns:a16="http://schemas.microsoft.com/office/drawing/2014/main" id="{38AF14F1-A37A-4823-8463-5B5972A3C6C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67349" y="3579000"/>
            <a:ext cx="1257301" cy="1257301"/>
          </a:xfrm>
          <a:prstGeom prst="rect">
            <a:avLst/>
          </a:prstGeom>
        </p:spPr>
      </p:pic>
      <p:pic>
        <p:nvPicPr>
          <p:cNvPr id="9" name="Graphic 8" descr="Checkmark">
            <a:extLst>
              <a:ext uri="{FF2B5EF4-FFF2-40B4-BE49-F238E27FC236}">
                <a16:creationId xmlns:a16="http://schemas.microsoft.com/office/drawing/2014/main" id="{48744A17-9FB5-426F-92C2-320AFB3205E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85400" y="3579000"/>
            <a:ext cx="1257301" cy="1257301"/>
          </a:xfrm>
          <a:prstGeom prst="rect">
            <a:avLst/>
          </a:prstGeom>
        </p:spPr>
      </p:pic>
      <p:pic>
        <p:nvPicPr>
          <p:cNvPr id="11" name="Graphic 10" descr="Thumbs up sign">
            <a:extLst>
              <a:ext uri="{FF2B5EF4-FFF2-40B4-BE49-F238E27FC236}">
                <a16:creationId xmlns:a16="http://schemas.microsoft.com/office/drawing/2014/main" id="{FB4A3AF4-FA11-45A1-B7B7-93B49495449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849298" y="3579000"/>
            <a:ext cx="1257301" cy="1257301"/>
          </a:xfrm>
          <a:prstGeom prst="rect">
            <a:avLst/>
          </a:prstGeom>
        </p:spPr>
      </p:pic>
      <p:sp>
        <p:nvSpPr>
          <p:cNvPr id="12" name="TextBox 11">
            <a:extLst>
              <a:ext uri="{FF2B5EF4-FFF2-40B4-BE49-F238E27FC236}">
                <a16:creationId xmlns:a16="http://schemas.microsoft.com/office/drawing/2014/main" id="{92E51611-3233-475B-9E6A-93A23251C721}"/>
              </a:ext>
            </a:extLst>
          </p:cNvPr>
          <p:cNvSpPr txBox="1"/>
          <p:nvPr/>
        </p:nvSpPr>
        <p:spPr>
          <a:xfrm rot="20954818">
            <a:off x="5595937" y="1607177"/>
            <a:ext cx="1000125" cy="923330"/>
          </a:xfrm>
          <a:prstGeom prst="rect">
            <a:avLst/>
          </a:prstGeom>
          <a:noFill/>
        </p:spPr>
        <p:txBody>
          <a:bodyPr wrap="square" rtlCol="0">
            <a:spAutoFit/>
          </a:bodyPr>
          <a:lstStyle/>
          <a:p>
            <a:r>
              <a:rPr lang="en-US" sz="5400" dirty="0">
                <a:solidFill>
                  <a:srgbClr val="FF9999"/>
                </a:solidFill>
              </a:rPr>
              <a:t>A+</a:t>
            </a:r>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Negative Reinforcement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E191B062-8B6E-4C96-B170-391C37A02377}"/>
              </a:ext>
            </a:extLst>
          </p:cNvPr>
          <p:cNvSpPr txBox="1"/>
          <p:nvPr/>
        </p:nvSpPr>
        <p:spPr>
          <a:xfrm>
            <a:off x="2205989" y="1809748"/>
            <a:ext cx="2641236" cy="584775"/>
          </a:xfrm>
          <a:prstGeom prst="rect">
            <a:avLst/>
          </a:prstGeom>
          <a:noFill/>
        </p:spPr>
        <p:txBody>
          <a:bodyPr wrap="none" rtlCol="0">
            <a:spAutoFit/>
          </a:bodyPr>
          <a:lstStyle/>
          <a:p>
            <a:pPr algn="ctr"/>
            <a:r>
              <a:rPr lang="en-US" sz="3200" dirty="0"/>
              <a:t>Reinforcement</a:t>
            </a:r>
          </a:p>
        </p:txBody>
      </p:sp>
      <p:sp>
        <p:nvSpPr>
          <p:cNvPr id="5" name="TextBox 4">
            <a:extLst>
              <a:ext uri="{FF2B5EF4-FFF2-40B4-BE49-F238E27FC236}">
                <a16:creationId xmlns:a16="http://schemas.microsoft.com/office/drawing/2014/main" id="{DF6124B5-1377-4EBE-BA6B-39F5E2B54CC5}"/>
              </a:ext>
            </a:extLst>
          </p:cNvPr>
          <p:cNvSpPr txBox="1"/>
          <p:nvPr/>
        </p:nvSpPr>
        <p:spPr>
          <a:xfrm>
            <a:off x="7344776" y="1809749"/>
            <a:ext cx="2183034" cy="584775"/>
          </a:xfrm>
          <a:prstGeom prst="rect">
            <a:avLst/>
          </a:prstGeom>
          <a:noFill/>
        </p:spPr>
        <p:txBody>
          <a:bodyPr wrap="none" rtlCol="0">
            <a:spAutoFit/>
          </a:bodyPr>
          <a:lstStyle/>
          <a:p>
            <a:pPr algn="ctr"/>
            <a:r>
              <a:rPr lang="en-US" sz="3200" dirty="0"/>
              <a:t>Punishment</a:t>
            </a:r>
          </a:p>
        </p:txBody>
      </p:sp>
      <p:sp>
        <p:nvSpPr>
          <p:cNvPr id="3" name="Arrow: Up 2">
            <a:extLst>
              <a:ext uri="{FF2B5EF4-FFF2-40B4-BE49-F238E27FC236}">
                <a16:creationId xmlns:a16="http://schemas.microsoft.com/office/drawing/2014/main" id="{B982DF5B-876E-4771-9469-0A1A29EB248B}"/>
              </a:ext>
            </a:extLst>
          </p:cNvPr>
          <p:cNvSpPr/>
          <p:nvPr/>
        </p:nvSpPr>
        <p:spPr>
          <a:xfrm>
            <a:off x="2869382" y="2465420"/>
            <a:ext cx="1314450" cy="1927160"/>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Arrow: Up 6">
            <a:extLst>
              <a:ext uri="{FF2B5EF4-FFF2-40B4-BE49-F238E27FC236}">
                <a16:creationId xmlns:a16="http://schemas.microsoft.com/office/drawing/2014/main" id="{DC0BF687-B0FB-4730-B1F4-3CF169159BC0}"/>
              </a:ext>
            </a:extLst>
          </p:cNvPr>
          <p:cNvSpPr/>
          <p:nvPr/>
        </p:nvSpPr>
        <p:spPr>
          <a:xfrm flipV="1">
            <a:off x="7779068" y="2465420"/>
            <a:ext cx="1314450" cy="1927160"/>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Spanking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10468AD0-7C0B-444B-8799-3DCE04AC2B53}"/>
              </a:ext>
            </a:extLst>
          </p:cNvPr>
          <p:cNvSpPr txBox="1"/>
          <p:nvPr/>
        </p:nvSpPr>
        <p:spPr>
          <a:xfrm>
            <a:off x="2933700" y="2381250"/>
            <a:ext cx="1452449" cy="830997"/>
          </a:xfrm>
          <a:prstGeom prst="rect">
            <a:avLst/>
          </a:prstGeom>
          <a:solidFill>
            <a:schemeClr val="tx1"/>
          </a:solidFill>
        </p:spPr>
        <p:txBody>
          <a:bodyPr wrap="none" rtlCol="0">
            <a:spAutoFit/>
          </a:bodyPr>
          <a:lstStyle/>
          <a:p>
            <a:r>
              <a:rPr lang="en-US" sz="4800" dirty="0">
                <a:solidFill>
                  <a:schemeClr val="bg1"/>
                </a:solidFill>
              </a:rPr>
              <a:t>FEAR</a:t>
            </a:r>
            <a:endParaRPr lang="en-US" dirty="0">
              <a:solidFill>
                <a:schemeClr val="bg1"/>
              </a:solidFill>
            </a:endParaRPr>
          </a:p>
        </p:txBody>
      </p:sp>
      <p:sp>
        <p:nvSpPr>
          <p:cNvPr id="3" name="TextBox 2">
            <a:extLst>
              <a:ext uri="{FF2B5EF4-FFF2-40B4-BE49-F238E27FC236}">
                <a16:creationId xmlns:a16="http://schemas.microsoft.com/office/drawing/2014/main" id="{F01762F0-8ECA-430F-842A-B5B9922CFD55}"/>
              </a:ext>
            </a:extLst>
          </p:cNvPr>
          <p:cNvSpPr txBox="1"/>
          <p:nvPr/>
        </p:nvSpPr>
        <p:spPr>
          <a:xfrm>
            <a:off x="6785225" y="1705719"/>
            <a:ext cx="1439818" cy="523220"/>
          </a:xfrm>
          <a:prstGeom prst="rect">
            <a:avLst/>
          </a:prstGeom>
          <a:noFill/>
        </p:spPr>
        <p:txBody>
          <a:bodyPr wrap="none" rtlCol="0">
            <a:spAutoFit/>
          </a:bodyPr>
          <a:lstStyle/>
          <a:p>
            <a:r>
              <a:rPr lang="en-US" sz="2800" dirty="0"/>
              <a:t>Stimulus</a:t>
            </a:r>
          </a:p>
        </p:txBody>
      </p:sp>
      <p:sp>
        <p:nvSpPr>
          <p:cNvPr id="6" name="TextBox 5">
            <a:extLst>
              <a:ext uri="{FF2B5EF4-FFF2-40B4-BE49-F238E27FC236}">
                <a16:creationId xmlns:a16="http://schemas.microsoft.com/office/drawing/2014/main" id="{E6CDB849-5DBD-4B49-A2B5-7814504D90CB}"/>
              </a:ext>
            </a:extLst>
          </p:cNvPr>
          <p:cNvSpPr txBox="1"/>
          <p:nvPr/>
        </p:nvSpPr>
        <p:spPr>
          <a:xfrm>
            <a:off x="6785225" y="2950637"/>
            <a:ext cx="2143536" cy="523220"/>
          </a:xfrm>
          <a:prstGeom prst="rect">
            <a:avLst/>
          </a:prstGeom>
          <a:noFill/>
        </p:spPr>
        <p:txBody>
          <a:bodyPr wrap="none" rtlCol="0">
            <a:spAutoFit/>
          </a:bodyPr>
          <a:lstStyle/>
          <a:p>
            <a:r>
              <a:rPr lang="en-US" sz="2800" dirty="0"/>
              <a:t>Disciplinarian</a:t>
            </a:r>
          </a:p>
        </p:txBody>
      </p:sp>
      <p:cxnSp>
        <p:nvCxnSpPr>
          <p:cNvPr id="5" name="Straight Arrow Connector 4">
            <a:extLst>
              <a:ext uri="{FF2B5EF4-FFF2-40B4-BE49-F238E27FC236}">
                <a16:creationId xmlns:a16="http://schemas.microsoft.com/office/drawing/2014/main" id="{69A62E2C-8D8A-4727-8DCF-1EA984DAF57C}"/>
              </a:ext>
            </a:extLst>
          </p:cNvPr>
          <p:cNvCxnSpPr>
            <a:cxnSpLocks/>
            <a:stCxn id="2" idx="3"/>
            <a:endCxn id="3" idx="1"/>
          </p:cNvCxnSpPr>
          <p:nvPr/>
        </p:nvCxnSpPr>
        <p:spPr>
          <a:xfrm flipV="1">
            <a:off x="4386149" y="1967329"/>
            <a:ext cx="2399076" cy="829420"/>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38CEB5B-D2DD-4D0B-9270-D5FF43C3D096}"/>
              </a:ext>
            </a:extLst>
          </p:cNvPr>
          <p:cNvCxnSpPr>
            <a:cxnSpLocks/>
            <a:stCxn id="2" idx="3"/>
            <a:endCxn id="6" idx="1"/>
          </p:cNvCxnSpPr>
          <p:nvPr/>
        </p:nvCxnSpPr>
        <p:spPr>
          <a:xfrm>
            <a:off x="4386149" y="2796749"/>
            <a:ext cx="2399076" cy="415498"/>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3" name="Graphic 12" descr="Angry face with solid fill">
            <a:extLst>
              <a:ext uri="{FF2B5EF4-FFF2-40B4-BE49-F238E27FC236}">
                <a16:creationId xmlns:a16="http://schemas.microsoft.com/office/drawing/2014/main" id="{EDE026B5-1ED3-46C7-9171-C74F3631EF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09168" y="3933945"/>
            <a:ext cx="1647825" cy="1647825"/>
          </a:xfrm>
          <a:prstGeom prst="rect">
            <a:avLst/>
          </a:prstGeom>
        </p:spPr>
      </p:pic>
    </p:spTree>
    <p:extLst>
      <p:ext uri="{BB962C8B-B14F-4D97-AF65-F5344CB8AC3E}">
        <p14:creationId xmlns:p14="http://schemas.microsoft.com/office/powerpoint/2010/main" val="1494632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1263</Words>
  <Application>Microsoft Office PowerPoint</Application>
  <PresentationFormat>Widescreen</PresentationFormat>
  <Paragraphs>91</Paragraphs>
  <Slides>19</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27</cp:revision>
  <dcterms:created xsi:type="dcterms:W3CDTF">2017-06-16T13:06:21Z</dcterms:created>
  <dcterms:modified xsi:type="dcterms:W3CDTF">2019-06-11T16:42:00Z</dcterms:modified>
</cp:coreProperties>
</file>