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971" autoAdjust="0"/>
  </p:normalViewPr>
  <p:slideViewPr>
    <p:cSldViewPr snapToGrid="0">
      <p:cViewPr varScale="1">
        <p:scale>
          <a:sx n="50" d="100"/>
          <a:sy n="50" d="100"/>
        </p:scale>
        <p:origin x="1284" y="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observational learning, we learn about the world by watching and imitating other people.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Bandura studies observational learning in children by showing them an adult beating up a big doll. If the children saw the adult be punished, they were less likely to imitate. If the adult was praised, they were more likely to imitate.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4180944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way, observational learning can bolster prosocial behavior. If children observe parents reading, they are more likely to read. If children observe parents eating healthy, they are more likely to eat healthy.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1770658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Similarly, antisocial effects can also result. In fact, abused children often grow up to abuse others. The ultimate lesson for parents is to behave in ways in which they want their children to behave because they are certainly watching.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1391147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people that we watch serve </a:t>
            </a:r>
            <a:r>
              <a:rPr lang="en-US" sz="1200" kern="1200">
                <a:solidFill>
                  <a:schemeClr val="tx1"/>
                </a:solidFill>
                <a:effectLst/>
                <a:latin typeface="+mn-lt"/>
                <a:ea typeface="+mn-ea"/>
                <a:cs typeface="+mn-cs"/>
              </a:rPr>
              <a:t>as models</a:t>
            </a:r>
            <a:r>
              <a:rPr lang="en-US" sz="1200" kern="1200" dirty="0">
                <a:solidFill>
                  <a:schemeClr val="tx1"/>
                </a:solidFill>
                <a:effectLst/>
                <a:latin typeface="+mn-lt"/>
                <a:ea typeface="+mn-ea"/>
                <a:cs typeface="+mn-cs"/>
              </a:rPr>
              <a:t>, and we imitate or learn from their behaviors.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4223687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Observational learning is not only limited to humans; many animals engage in this behavior as well.  For example, chimpanzees learned how to sip juice from juice boxes by watching skilled chimpanzees.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1837379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issue with imitation is that it is not selective – good and bad behavior is imitated. This means that people must watch what they do, especially around their children.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954577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Alfred Bandura studied the phenomenon of observational learning and proposed a new branch of behaviorism called social learning theory.  Here, Bandura argued that pure behaviorism could not explain why learning could take place without reinforcement.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1456614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Observational learning was also thought to be relatively complex. In fact, it does involve several components.  When a child watches a parent become angry and throw a plate, the child can: learn a new response and begin throwing plates. The child can observe and internalize this behavior but then choose not to engage in it based on what happened to the parent such as tearful aftermath. Or the child may learn to not throw a plate.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3492589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Bandura identified three different types of models: live, verbal, and symbolic. A live model demonstrates in person. A verbal model explains the behavior. Finally, a symbolic model can be one from television or other media.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292331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successfully learn a behavior through observational learning, Bandura felt that several steps were necessary:  attention to the model, retention of the lesson, reproduction of the lesson, and motivation to engage in the behavior.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2828131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saw the model be rewarded for the behavior, you would be more likely to engage in it – a process known as vicarious reinforcement. On the other hand, seeing the model punished would have the opposite effect. Vicarious punishment can make you less likely to perform the behavior.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99870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3.png"/><Relationship Id="rId7" Type="http://schemas.openxmlformats.org/officeDocument/2006/relationships/image" Target="../media/image3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4.svg"/></Relationships>
</file>

<file path=ppt/slides/_rels/slide11.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37.png"/><Relationship Id="rId7" Type="http://schemas.openxmlformats.org/officeDocument/2006/relationships/image" Target="../media/image41.png"/><Relationship Id="rId12" Type="http://schemas.openxmlformats.org/officeDocument/2006/relationships/image" Target="../media/image46.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0.svg"/><Relationship Id="rId11" Type="http://schemas.openxmlformats.org/officeDocument/2006/relationships/image" Target="../media/image45.png"/><Relationship Id="rId5" Type="http://schemas.openxmlformats.org/officeDocument/2006/relationships/image" Target="../media/image39.png"/><Relationship Id="rId10" Type="http://schemas.openxmlformats.org/officeDocument/2006/relationships/image" Target="../media/image44.svg"/><Relationship Id="rId4" Type="http://schemas.openxmlformats.org/officeDocument/2006/relationships/image" Target="../media/image38.svg"/><Relationship Id="rId9" Type="http://schemas.openxmlformats.org/officeDocument/2006/relationships/image" Target="../media/image43.png"/></Relationships>
</file>

<file path=ppt/slides/_rels/slide12.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48.svg"/></Relationships>
</file>

<file path=ppt/slides/_rels/slide1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12.xml"/><Relationship Id="rId5" Type="http://schemas.openxmlformats.org/officeDocument/2006/relationships/image" Target="../media/image52.png"/><Relationship Id="rId4" Type="http://schemas.openxmlformats.org/officeDocument/2006/relationships/image" Target="../media/image51.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3.png"/><Relationship Id="rId18" Type="http://schemas.openxmlformats.org/officeDocument/2006/relationships/image" Target="../media/image8.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17" Type="http://schemas.openxmlformats.org/officeDocument/2006/relationships/image" Target="../media/image7.png"/><Relationship Id="rId2" Type="http://schemas.openxmlformats.org/officeDocument/2006/relationships/notesSlide" Target="../notesSlides/notesSlide3.xml"/><Relationship Id="rId16" Type="http://schemas.openxmlformats.org/officeDocument/2006/relationships/image" Target="../media/image6.svg"/><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5.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Observational Learning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Bobo Doll Experiment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Angry face with no fill">
            <a:extLst>
              <a:ext uri="{FF2B5EF4-FFF2-40B4-BE49-F238E27FC236}">
                <a16:creationId xmlns:a16="http://schemas.microsoft.com/office/drawing/2014/main" id="{5E4CD405-AD9E-4FD3-86B9-40829668A9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88184" y="2354360"/>
            <a:ext cx="1534443" cy="1534443"/>
          </a:xfrm>
          <a:prstGeom prst="rect">
            <a:avLst/>
          </a:prstGeom>
        </p:spPr>
      </p:pic>
      <p:pic>
        <p:nvPicPr>
          <p:cNvPr id="7" name="Graphic 6" descr="Trophy">
            <a:extLst>
              <a:ext uri="{FF2B5EF4-FFF2-40B4-BE49-F238E27FC236}">
                <a16:creationId xmlns:a16="http://schemas.microsoft.com/office/drawing/2014/main" id="{A7FC62B1-3AD9-4D8E-8020-A848F5D5BB4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88184" y="4044129"/>
            <a:ext cx="1534443" cy="1534443"/>
          </a:xfrm>
          <a:prstGeom prst="rect">
            <a:avLst/>
          </a:prstGeom>
        </p:spPr>
      </p:pic>
      <p:sp>
        <p:nvSpPr>
          <p:cNvPr id="8" name="Arrow: Up 7">
            <a:extLst>
              <a:ext uri="{FF2B5EF4-FFF2-40B4-BE49-F238E27FC236}">
                <a16:creationId xmlns:a16="http://schemas.microsoft.com/office/drawing/2014/main" id="{66D25292-BB9F-45DD-8335-9E4C2D40D918}"/>
              </a:ext>
            </a:extLst>
          </p:cNvPr>
          <p:cNvSpPr/>
          <p:nvPr/>
        </p:nvSpPr>
        <p:spPr>
          <a:xfrm>
            <a:off x="9074331" y="4143694"/>
            <a:ext cx="599793" cy="1128342"/>
          </a:xfrm>
          <a:prstGeom prst="up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Up 8">
            <a:extLst>
              <a:ext uri="{FF2B5EF4-FFF2-40B4-BE49-F238E27FC236}">
                <a16:creationId xmlns:a16="http://schemas.microsoft.com/office/drawing/2014/main" id="{7413B112-4B38-481B-96BA-7535FAE13920}"/>
              </a:ext>
            </a:extLst>
          </p:cNvPr>
          <p:cNvSpPr/>
          <p:nvPr/>
        </p:nvSpPr>
        <p:spPr>
          <a:xfrm rot="10800000">
            <a:off x="9013369" y="2468719"/>
            <a:ext cx="599793" cy="1128342"/>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row: Right 9">
            <a:extLst>
              <a:ext uri="{FF2B5EF4-FFF2-40B4-BE49-F238E27FC236}">
                <a16:creationId xmlns:a16="http://schemas.microsoft.com/office/drawing/2014/main" id="{2952FFDD-6413-46E1-BFA7-28EB82AC405C}"/>
              </a:ext>
            </a:extLst>
          </p:cNvPr>
          <p:cNvSpPr/>
          <p:nvPr/>
        </p:nvSpPr>
        <p:spPr>
          <a:xfrm>
            <a:off x="4930332" y="4546758"/>
            <a:ext cx="1450578" cy="322214"/>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6F3F5E55-52BD-40CC-B6BC-C81487981A9E}"/>
              </a:ext>
            </a:extLst>
          </p:cNvPr>
          <p:cNvSpPr/>
          <p:nvPr/>
        </p:nvSpPr>
        <p:spPr>
          <a:xfrm>
            <a:off x="4930332" y="2871783"/>
            <a:ext cx="1450578" cy="322214"/>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Woman">
            <a:extLst>
              <a:ext uri="{FF2B5EF4-FFF2-40B4-BE49-F238E27FC236}">
                <a16:creationId xmlns:a16="http://schemas.microsoft.com/office/drawing/2014/main" id="{1BDB0FB3-2DAB-4796-BA71-36B20705783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64232" y="2383979"/>
            <a:ext cx="3164974" cy="3164974"/>
          </a:xfrm>
          <a:prstGeom prst="rect">
            <a:avLst/>
          </a:prstGeom>
        </p:spPr>
      </p:pic>
    </p:spTree>
    <p:extLst>
      <p:ext uri="{BB962C8B-B14F-4D97-AF65-F5344CB8AC3E}">
        <p14:creationId xmlns:p14="http://schemas.microsoft.com/office/powerpoint/2010/main" val="3110448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Prosocial Behaviors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Apple">
            <a:extLst>
              <a:ext uri="{FF2B5EF4-FFF2-40B4-BE49-F238E27FC236}">
                <a16:creationId xmlns:a16="http://schemas.microsoft.com/office/drawing/2014/main" id="{D4E45E8E-2232-439C-A06D-70E8973F99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13166" y="3916771"/>
            <a:ext cx="914400" cy="914400"/>
          </a:xfrm>
          <a:prstGeom prst="rect">
            <a:avLst/>
          </a:prstGeom>
        </p:spPr>
      </p:pic>
      <p:pic>
        <p:nvPicPr>
          <p:cNvPr id="7" name="Graphic 6" descr="Cherries">
            <a:extLst>
              <a:ext uri="{FF2B5EF4-FFF2-40B4-BE49-F238E27FC236}">
                <a16:creationId xmlns:a16="http://schemas.microsoft.com/office/drawing/2014/main" id="{04ED0EDA-7614-4857-ACF8-BA6FBD08F63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70093" y="4162252"/>
            <a:ext cx="914400" cy="914400"/>
          </a:xfrm>
          <a:prstGeom prst="rect">
            <a:avLst/>
          </a:prstGeom>
        </p:spPr>
      </p:pic>
      <p:pic>
        <p:nvPicPr>
          <p:cNvPr id="9" name="Graphic 8" descr="Fruit bowl">
            <a:extLst>
              <a:ext uri="{FF2B5EF4-FFF2-40B4-BE49-F238E27FC236}">
                <a16:creationId xmlns:a16="http://schemas.microsoft.com/office/drawing/2014/main" id="{3F3C9B64-E34F-4038-AF27-5E6CB168B14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46874" y="4957224"/>
            <a:ext cx="914400" cy="914400"/>
          </a:xfrm>
          <a:prstGeom prst="rect">
            <a:avLst/>
          </a:prstGeom>
        </p:spPr>
      </p:pic>
      <p:pic>
        <p:nvPicPr>
          <p:cNvPr id="11" name="Graphic 10" descr="Closed book">
            <a:extLst>
              <a:ext uri="{FF2B5EF4-FFF2-40B4-BE49-F238E27FC236}">
                <a16:creationId xmlns:a16="http://schemas.microsoft.com/office/drawing/2014/main" id="{285AAC95-1C04-4906-BE62-DC5CC630D9A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0583234">
            <a:off x="2676265" y="1795395"/>
            <a:ext cx="914400" cy="914400"/>
          </a:xfrm>
          <a:prstGeom prst="rect">
            <a:avLst/>
          </a:prstGeom>
        </p:spPr>
      </p:pic>
      <p:pic>
        <p:nvPicPr>
          <p:cNvPr id="13" name="Graphic 12" descr="Books">
            <a:extLst>
              <a:ext uri="{FF2B5EF4-FFF2-40B4-BE49-F238E27FC236}">
                <a16:creationId xmlns:a16="http://schemas.microsoft.com/office/drawing/2014/main" id="{BD676DDD-98B5-48E0-BE03-6A81D6FCF6E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613166" y="2357528"/>
            <a:ext cx="914400" cy="914400"/>
          </a:xfrm>
          <a:prstGeom prst="rect">
            <a:avLst/>
          </a:prstGeom>
        </p:spPr>
      </p:pic>
      <p:sp>
        <p:nvSpPr>
          <p:cNvPr id="16" name="Arrow: Right 15">
            <a:extLst>
              <a:ext uri="{FF2B5EF4-FFF2-40B4-BE49-F238E27FC236}">
                <a16:creationId xmlns:a16="http://schemas.microsoft.com/office/drawing/2014/main" id="{F6205409-D8E7-46BB-9EA5-5333AB0638EE}"/>
              </a:ext>
            </a:extLst>
          </p:cNvPr>
          <p:cNvSpPr/>
          <p:nvPr/>
        </p:nvSpPr>
        <p:spPr>
          <a:xfrm>
            <a:off x="5027961" y="2348502"/>
            <a:ext cx="2136078" cy="457200"/>
          </a:xfrm>
          <a:prstGeom prst="rightArrow">
            <a:avLst>
              <a:gd name="adj1" fmla="val 50000"/>
              <a:gd name="adj2" fmla="val 797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Arrow: Right 16">
            <a:extLst>
              <a:ext uri="{FF2B5EF4-FFF2-40B4-BE49-F238E27FC236}">
                <a16:creationId xmlns:a16="http://schemas.microsoft.com/office/drawing/2014/main" id="{966DE624-32A0-42D0-A257-4F7C11E7BDBE}"/>
              </a:ext>
            </a:extLst>
          </p:cNvPr>
          <p:cNvSpPr/>
          <p:nvPr/>
        </p:nvSpPr>
        <p:spPr>
          <a:xfrm>
            <a:off x="5027961" y="4728624"/>
            <a:ext cx="2136078" cy="457200"/>
          </a:xfrm>
          <a:prstGeom prst="rightArrow">
            <a:avLst>
              <a:gd name="adj1" fmla="val 50000"/>
              <a:gd name="adj2" fmla="val 797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Graphic 17" descr="Apple">
            <a:extLst>
              <a:ext uri="{FF2B5EF4-FFF2-40B4-BE49-F238E27FC236}">
                <a16:creationId xmlns:a16="http://schemas.microsoft.com/office/drawing/2014/main" id="{2DDB4EE0-07F4-40D2-97E8-277F8BE880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07507" y="3953146"/>
            <a:ext cx="914400" cy="914400"/>
          </a:xfrm>
          <a:prstGeom prst="rect">
            <a:avLst/>
          </a:prstGeom>
        </p:spPr>
      </p:pic>
      <p:pic>
        <p:nvPicPr>
          <p:cNvPr id="19" name="Graphic 18" descr="Cherries">
            <a:extLst>
              <a:ext uri="{FF2B5EF4-FFF2-40B4-BE49-F238E27FC236}">
                <a16:creationId xmlns:a16="http://schemas.microsoft.com/office/drawing/2014/main" id="{CC42E0BE-8521-4EFC-89AA-3A346A616E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64434" y="4198627"/>
            <a:ext cx="914400" cy="914400"/>
          </a:xfrm>
          <a:prstGeom prst="rect">
            <a:avLst/>
          </a:prstGeom>
        </p:spPr>
      </p:pic>
      <p:pic>
        <p:nvPicPr>
          <p:cNvPr id="20" name="Graphic 19" descr="Fruit bowl">
            <a:extLst>
              <a:ext uri="{FF2B5EF4-FFF2-40B4-BE49-F238E27FC236}">
                <a16:creationId xmlns:a16="http://schemas.microsoft.com/office/drawing/2014/main" id="{A4D3ADEF-A6B2-4713-81D9-8670E24163B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41215" y="4993599"/>
            <a:ext cx="914400" cy="914400"/>
          </a:xfrm>
          <a:prstGeom prst="rect">
            <a:avLst/>
          </a:prstGeom>
        </p:spPr>
      </p:pic>
      <p:pic>
        <p:nvPicPr>
          <p:cNvPr id="21" name="Graphic 20" descr="Closed book">
            <a:extLst>
              <a:ext uri="{FF2B5EF4-FFF2-40B4-BE49-F238E27FC236}">
                <a16:creationId xmlns:a16="http://schemas.microsoft.com/office/drawing/2014/main" id="{E58CBC92-5EB7-4331-967E-C1B648813D2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0583234">
            <a:off x="7770606" y="1831770"/>
            <a:ext cx="914400" cy="914400"/>
          </a:xfrm>
          <a:prstGeom prst="rect">
            <a:avLst/>
          </a:prstGeom>
        </p:spPr>
      </p:pic>
      <p:pic>
        <p:nvPicPr>
          <p:cNvPr id="22" name="Graphic 21" descr="Books">
            <a:extLst>
              <a:ext uri="{FF2B5EF4-FFF2-40B4-BE49-F238E27FC236}">
                <a16:creationId xmlns:a16="http://schemas.microsoft.com/office/drawing/2014/main" id="{378C3AAB-9D62-4150-B907-F25E2006F93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707507" y="2393903"/>
            <a:ext cx="914400" cy="914400"/>
          </a:xfrm>
          <a:prstGeom prst="rect">
            <a:avLst/>
          </a:prstGeom>
        </p:spPr>
      </p:pic>
    </p:spTree>
    <p:extLst>
      <p:ext uri="{BB962C8B-B14F-4D97-AF65-F5344CB8AC3E}">
        <p14:creationId xmlns:p14="http://schemas.microsoft.com/office/powerpoint/2010/main" val="511283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Slide Title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Angry face with no fill">
            <a:extLst>
              <a:ext uri="{FF2B5EF4-FFF2-40B4-BE49-F238E27FC236}">
                <a16:creationId xmlns:a16="http://schemas.microsoft.com/office/drawing/2014/main" id="{D203C4BE-C561-425F-98AD-5B44C196B3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4296" y="1680759"/>
            <a:ext cx="2147884" cy="2147884"/>
          </a:xfrm>
          <a:prstGeom prst="rect">
            <a:avLst/>
          </a:prstGeom>
        </p:spPr>
      </p:pic>
      <p:sp>
        <p:nvSpPr>
          <p:cNvPr id="7" name="Arrow: Right 6">
            <a:extLst>
              <a:ext uri="{FF2B5EF4-FFF2-40B4-BE49-F238E27FC236}">
                <a16:creationId xmlns:a16="http://schemas.microsoft.com/office/drawing/2014/main" id="{DB87FC70-B688-4A92-ADF3-FC5252D5A8E4}"/>
              </a:ext>
            </a:extLst>
          </p:cNvPr>
          <p:cNvSpPr/>
          <p:nvPr/>
        </p:nvSpPr>
        <p:spPr>
          <a:xfrm>
            <a:off x="5022057" y="2593594"/>
            <a:ext cx="2147883" cy="322214"/>
          </a:xfrm>
          <a:prstGeom prst="rightArrow">
            <a:avLst>
              <a:gd name="adj1" fmla="val 50000"/>
              <a:gd name="adj2" fmla="val 95946"/>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Eyes">
            <a:extLst>
              <a:ext uri="{FF2B5EF4-FFF2-40B4-BE49-F238E27FC236}">
                <a16:creationId xmlns:a16="http://schemas.microsoft.com/office/drawing/2014/main" id="{818628E9-2E53-404E-9281-4A1F737F7E3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63777" y="3828643"/>
            <a:ext cx="2064445" cy="2064445"/>
          </a:xfrm>
          <a:prstGeom prst="rect">
            <a:avLst/>
          </a:prstGeom>
        </p:spPr>
      </p:pic>
      <p:pic>
        <p:nvPicPr>
          <p:cNvPr id="9" name="Graphic 8" descr="Angry face with no fill">
            <a:extLst>
              <a:ext uri="{FF2B5EF4-FFF2-40B4-BE49-F238E27FC236}">
                <a16:creationId xmlns:a16="http://schemas.microsoft.com/office/drawing/2014/main" id="{9F079092-AC65-4625-9EF0-E7540E98A5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39820" y="1680759"/>
            <a:ext cx="2147884" cy="2147884"/>
          </a:xfrm>
          <a:prstGeom prst="rect">
            <a:avLst/>
          </a:prstGeom>
        </p:spPr>
      </p:pic>
    </p:spTree>
    <p:extLst>
      <p:ext uri="{BB962C8B-B14F-4D97-AF65-F5344CB8AC3E}">
        <p14:creationId xmlns:p14="http://schemas.microsoft.com/office/powerpoint/2010/main" val="1919133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Observational Learning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Eyes">
            <a:extLst>
              <a:ext uri="{FF2B5EF4-FFF2-40B4-BE49-F238E27FC236}">
                <a16:creationId xmlns:a16="http://schemas.microsoft.com/office/drawing/2014/main" id="{02B16A3F-A26D-4049-B8DE-5F5DB16C3E6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90081" y="2017802"/>
            <a:ext cx="1933492" cy="1933492"/>
          </a:xfrm>
          <a:prstGeom prst="rect">
            <a:avLst/>
          </a:prstGeom>
        </p:spPr>
      </p:pic>
      <p:pic>
        <p:nvPicPr>
          <p:cNvPr id="7" name="Graphic 6" descr="Man">
            <a:extLst>
              <a:ext uri="{FF2B5EF4-FFF2-40B4-BE49-F238E27FC236}">
                <a16:creationId xmlns:a16="http://schemas.microsoft.com/office/drawing/2014/main" id="{F616C3D4-6DA4-4C89-B740-7A75BF4BE49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33234" y="2157465"/>
            <a:ext cx="1933492" cy="1933492"/>
          </a:xfrm>
          <a:prstGeom prst="rect">
            <a:avLst/>
          </a:prstGeom>
        </p:spPr>
      </p:pic>
      <p:pic>
        <p:nvPicPr>
          <p:cNvPr id="9" name="Graphic 8" descr="Woman">
            <a:extLst>
              <a:ext uri="{FF2B5EF4-FFF2-40B4-BE49-F238E27FC236}">
                <a16:creationId xmlns:a16="http://schemas.microsoft.com/office/drawing/2014/main" id="{A95C9A21-F634-40FE-A515-1A5868EF802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63689" y="3675345"/>
            <a:ext cx="1933492" cy="1933492"/>
          </a:xfrm>
          <a:prstGeom prst="rect">
            <a:avLst/>
          </a:prstGeom>
        </p:spPr>
      </p:pic>
      <p:pic>
        <p:nvPicPr>
          <p:cNvPr id="11" name="Graphic 10" descr="Woman with cane">
            <a:extLst>
              <a:ext uri="{FF2B5EF4-FFF2-40B4-BE49-F238E27FC236}">
                <a16:creationId xmlns:a16="http://schemas.microsoft.com/office/drawing/2014/main" id="{3854D6DE-780A-4841-840A-10ABD24C376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542784" y="2614665"/>
            <a:ext cx="1933492" cy="1933492"/>
          </a:xfrm>
          <a:prstGeom prst="rect">
            <a:avLst/>
          </a:prstGeom>
        </p:spPr>
      </p:pic>
      <p:sp>
        <p:nvSpPr>
          <p:cNvPr id="12" name="Arrow: Right 11">
            <a:extLst>
              <a:ext uri="{FF2B5EF4-FFF2-40B4-BE49-F238E27FC236}">
                <a16:creationId xmlns:a16="http://schemas.microsoft.com/office/drawing/2014/main" id="{90507213-5982-4E4E-AFFC-350D9E31C776}"/>
              </a:ext>
            </a:extLst>
          </p:cNvPr>
          <p:cNvSpPr/>
          <p:nvPr/>
        </p:nvSpPr>
        <p:spPr>
          <a:xfrm rot="692807">
            <a:off x="4472520" y="3103562"/>
            <a:ext cx="2060293" cy="322214"/>
          </a:xfrm>
          <a:prstGeom prs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Observational Learning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heep">
            <a:extLst>
              <a:ext uri="{FF2B5EF4-FFF2-40B4-BE49-F238E27FC236}">
                <a16:creationId xmlns:a16="http://schemas.microsoft.com/office/drawing/2014/main" id="{0038C869-C41F-4932-BD5D-AD4A5A22D0C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93757" y="2581708"/>
            <a:ext cx="1933491" cy="1933491"/>
          </a:xfrm>
          <a:prstGeom prst="rect">
            <a:avLst/>
          </a:prstGeom>
        </p:spPr>
      </p:pic>
      <p:pic>
        <p:nvPicPr>
          <p:cNvPr id="10" name="Graphic 9" descr="Pig">
            <a:extLst>
              <a:ext uri="{FF2B5EF4-FFF2-40B4-BE49-F238E27FC236}">
                <a16:creationId xmlns:a16="http://schemas.microsoft.com/office/drawing/2014/main" id="{7980F5E8-3862-4B3D-9701-E510375156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14461" y="1354380"/>
            <a:ext cx="1933491" cy="1933491"/>
          </a:xfrm>
          <a:prstGeom prst="rect">
            <a:avLst/>
          </a:prstGeom>
        </p:spPr>
      </p:pic>
      <p:pic>
        <p:nvPicPr>
          <p:cNvPr id="12" name="Graphic 11" descr="Horse">
            <a:extLst>
              <a:ext uri="{FF2B5EF4-FFF2-40B4-BE49-F238E27FC236}">
                <a16:creationId xmlns:a16="http://schemas.microsoft.com/office/drawing/2014/main" id="{09916DA5-B36B-45E8-BC36-21537DEA35D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86346" y="3193147"/>
            <a:ext cx="1933491" cy="1933491"/>
          </a:xfrm>
          <a:prstGeom prst="rect">
            <a:avLst/>
          </a:prstGeom>
        </p:spPr>
      </p:pic>
      <p:pic>
        <p:nvPicPr>
          <p:cNvPr id="14" name="Graphic 13" descr="Cow">
            <a:extLst>
              <a:ext uri="{FF2B5EF4-FFF2-40B4-BE49-F238E27FC236}">
                <a16:creationId xmlns:a16="http://schemas.microsoft.com/office/drawing/2014/main" id="{0BD38F28-4632-49B4-B24E-B10D0B82DA9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10672" y="1748584"/>
            <a:ext cx="1933491" cy="1933491"/>
          </a:xfrm>
          <a:prstGeom prst="rect">
            <a:avLst/>
          </a:prstGeom>
        </p:spPr>
      </p:pic>
      <p:pic>
        <p:nvPicPr>
          <p:cNvPr id="16" name="Graphic 15" descr="Elephant">
            <a:extLst>
              <a:ext uri="{FF2B5EF4-FFF2-40B4-BE49-F238E27FC236}">
                <a16:creationId xmlns:a16="http://schemas.microsoft.com/office/drawing/2014/main" id="{D4F64F6F-FB2C-4082-8859-5B5746945F9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056679" y="4136201"/>
            <a:ext cx="1933491" cy="1933491"/>
          </a:xfrm>
          <a:prstGeom prst="rect">
            <a:avLst/>
          </a:prstGeom>
        </p:spPr>
      </p:pic>
      <p:pic>
        <p:nvPicPr>
          <p:cNvPr id="19" name="Graphic 18" descr="Man">
            <a:extLst>
              <a:ext uri="{FF2B5EF4-FFF2-40B4-BE49-F238E27FC236}">
                <a16:creationId xmlns:a16="http://schemas.microsoft.com/office/drawing/2014/main" id="{ECA9579E-A5E8-4515-BB47-E97A0C6EEB5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495745" y="1932009"/>
            <a:ext cx="1933492" cy="1933492"/>
          </a:xfrm>
          <a:prstGeom prst="rect">
            <a:avLst/>
          </a:prstGeom>
        </p:spPr>
      </p:pic>
      <p:pic>
        <p:nvPicPr>
          <p:cNvPr id="20" name="Graphic 19" descr="Woman">
            <a:extLst>
              <a:ext uri="{FF2B5EF4-FFF2-40B4-BE49-F238E27FC236}">
                <a16:creationId xmlns:a16="http://schemas.microsoft.com/office/drawing/2014/main" id="{793D4FCB-A71E-4187-B5FC-BB39E9C5E475}"/>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2426200" y="3449889"/>
            <a:ext cx="1933492" cy="1933492"/>
          </a:xfrm>
          <a:prstGeom prst="rect">
            <a:avLst/>
          </a:prstGeom>
        </p:spPr>
      </p:pic>
      <p:pic>
        <p:nvPicPr>
          <p:cNvPr id="21" name="Graphic 20" descr="Woman with cane">
            <a:extLst>
              <a:ext uri="{FF2B5EF4-FFF2-40B4-BE49-F238E27FC236}">
                <a16:creationId xmlns:a16="http://schemas.microsoft.com/office/drawing/2014/main" id="{766305FE-58BF-409E-A626-EFB98D0A36FB}"/>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605295" y="2389209"/>
            <a:ext cx="1933492" cy="1933492"/>
          </a:xfrm>
          <a:prstGeom prst="rect">
            <a:avLst/>
          </a:prstGeom>
        </p:spPr>
      </p:pic>
    </p:spTree>
    <p:extLst>
      <p:ext uri="{BB962C8B-B14F-4D97-AF65-F5344CB8AC3E}">
        <p14:creationId xmlns:p14="http://schemas.microsoft.com/office/powerpoint/2010/main" val="127183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Good and Bad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Grinning face with solid fill">
            <a:extLst>
              <a:ext uri="{FF2B5EF4-FFF2-40B4-BE49-F238E27FC236}">
                <a16:creationId xmlns:a16="http://schemas.microsoft.com/office/drawing/2014/main" id="{B02A903B-F56F-4534-B264-B4A7AE174A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87784" y="2821355"/>
            <a:ext cx="2719474" cy="2719474"/>
          </a:xfrm>
          <a:prstGeom prst="rect">
            <a:avLst/>
          </a:prstGeom>
        </p:spPr>
      </p:pic>
      <p:pic>
        <p:nvPicPr>
          <p:cNvPr id="7" name="Graphic 6" descr="Angry face with solid fill">
            <a:extLst>
              <a:ext uri="{FF2B5EF4-FFF2-40B4-BE49-F238E27FC236}">
                <a16:creationId xmlns:a16="http://schemas.microsoft.com/office/drawing/2014/main" id="{C9722084-321E-4D1E-B605-D8A5BA0AE7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72276" y="2821355"/>
            <a:ext cx="2719474" cy="2719474"/>
          </a:xfrm>
          <a:prstGeom prst="rect">
            <a:avLst/>
          </a:prstGeom>
        </p:spPr>
      </p:pic>
      <p:sp>
        <p:nvSpPr>
          <p:cNvPr id="8" name="TextBox 7">
            <a:extLst>
              <a:ext uri="{FF2B5EF4-FFF2-40B4-BE49-F238E27FC236}">
                <a16:creationId xmlns:a16="http://schemas.microsoft.com/office/drawing/2014/main" id="{D919F995-B015-4AB8-A684-4BA2ADF48E75}"/>
              </a:ext>
            </a:extLst>
          </p:cNvPr>
          <p:cNvSpPr txBox="1"/>
          <p:nvPr/>
        </p:nvSpPr>
        <p:spPr>
          <a:xfrm>
            <a:off x="5144367" y="1983499"/>
            <a:ext cx="2455817" cy="584775"/>
          </a:xfrm>
          <a:prstGeom prst="rect">
            <a:avLst/>
          </a:prstGeom>
          <a:noFill/>
        </p:spPr>
        <p:txBody>
          <a:bodyPr wrap="square" rtlCol="0">
            <a:spAutoFit/>
          </a:bodyPr>
          <a:lstStyle/>
          <a:p>
            <a:pPr algn="ctr"/>
            <a:r>
              <a:rPr lang="en-US" sz="3200" b="1" dirty="0">
                <a:solidFill>
                  <a:schemeClr val="accent5">
                    <a:lumMod val="75000"/>
                  </a:schemeClr>
                </a:solidFill>
              </a:rPr>
              <a:t>Not selective</a:t>
            </a:r>
          </a:p>
        </p:txBody>
      </p:sp>
    </p:spTree>
    <p:extLst>
      <p:ext uri="{BB962C8B-B14F-4D97-AF65-F5344CB8AC3E}">
        <p14:creationId xmlns:p14="http://schemas.microsoft.com/office/powerpoint/2010/main" val="3815718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Alfred Bandura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A706448-2BFE-4B7F-B5E3-D7B2BC0B9D76}"/>
              </a:ext>
            </a:extLst>
          </p:cNvPr>
          <p:cNvSpPr txBox="1"/>
          <p:nvPr/>
        </p:nvSpPr>
        <p:spPr>
          <a:xfrm>
            <a:off x="3935075" y="2027042"/>
            <a:ext cx="4321850" cy="523220"/>
          </a:xfrm>
          <a:prstGeom prst="rect">
            <a:avLst/>
          </a:prstGeom>
          <a:noFill/>
        </p:spPr>
        <p:txBody>
          <a:bodyPr wrap="square" rtlCol="0">
            <a:spAutoFit/>
          </a:bodyPr>
          <a:lstStyle/>
          <a:p>
            <a:pPr algn="ctr"/>
            <a:r>
              <a:rPr lang="en-US" sz="2800" b="1" dirty="0">
                <a:solidFill>
                  <a:schemeClr val="accent5">
                    <a:lumMod val="75000"/>
                  </a:schemeClr>
                </a:solidFill>
              </a:rPr>
              <a:t>Social Learning Theory</a:t>
            </a:r>
          </a:p>
        </p:txBody>
      </p:sp>
      <p:sp>
        <p:nvSpPr>
          <p:cNvPr id="3" name="&quot;Not Allowed&quot; Symbol 2">
            <a:extLst>
              <a:ext uri="{FF2B5EF4-FFF2-40B4-BE49-F238E27FC236}">
                <a16:creationId xmlns:a16="http://schemas.microsoft.com/office/drawing/2014/main" id="{1BBDAF2E-D8AF-4728-BC7B-3BC1E0D6B7B0}"/>
              </a:ext>
            </a:extLst>
          </p:cNvPr>
          <p:cNvSpPr/>
          <p:nvPr/>
        </p:nvSpPr>
        <p:spPr>
          <a:xfrm>
            <a:off x="5033554" y="3379412"/>
            <a:ext cx="2281645" cy="2159688"/>
          </a:xfrm>
          <a:prstGeom prst="noSmoking">
            <a:avLst>
              <a:gd name="adj" fmla="val 986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EC5D9B0A-9474-4039-B396-DC8AAFEE78E9}"/>
              </a:ext>
            </a:extLst>
          </p:cNvPr>
          <p:cNvSpPr txBox="1"/>
          <p:nvPr/>
        </p:nvSpPr>
        <p:spPr>
          <a:xfrm>
            <a:off x="4078766" y="4072058"/>
            <a:ext cx="4321850" cy="646331"/>
          </a:xfrm>
          <a:prstGeom prst="rect">
            <a:avLst/>
          </a:prstGeom>
          <a:noFill/>
        </p:spPr>
        <p:txBody>
          <a:bodyPr wrap="square" rtlCol="0">
            <a:spAutoFit/>
          </a:bodyPr>
          <a:lstStyle/>
          <a:p>
            <a:pPr algn="ctr"/>
            <a:r>
              <a:rPr lang="en-US" sz="3600" b="1" dirty="0">
                <a:solidFill>
                  <a:schemeClr val="accent5">
                    <a:lumMod val="75000"/>
                  </a:schemeClr>
                </a:solidFill>
                <a:highlight>
                  <a:srgbClr val="FFFF00"/>
                </a:highlight>
              </a:rPr>
              <a:t>Reinforcement</a:t>
            </a:r>
            <a:endParaRPr lang="en-US" sz="2800" b="1" dirty="0">
              <a:solidFill>
                <a:schemeClr val="accent5">
                  <a:lumMod val="75000"/>
                </a:schemeClr>
              </a:solidFill>
              <a:highlight>
                <a:srgbClr val="FFFF00"/>
              </a:highlight>
            </a:endParaRPr>
          </a:p>
        </p:txBody>
      </p:sp>
    </p:spTree>
    <p:extLst>
      <p:ext uri="{BB962C8B-B14F-4D97-AF65-F5344CB8AC3E}">
        <p14:creationId xmlns:p14="http://schemas.microsoft.com/office/powerpoint/2010/main" val="1096111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Complexity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Plate">
            <a:extLst>
              <a:ext uri="{FF2B5EF4-FFF2-40B4-BE49-F238E27FC236}">
                <a16:creationId xmlns:a16="http://schemas.microsoft.com/office/drawing/2014/main" id="{EEDD6E75-5408-4997-8E85-453BA58B9E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40552" y="2732124"/>
            <a:ext cx="2385251" cy="2385251"/>
          </a:xfrm>
          <a:prstGeom prst="rect">
            <a:avLst/>
          </a:prstGeom>
        </p:spPr>
      </p:pic>
      <p:sp>
        <p:nvSpPr>
          <p:cNvPr id="6" name="TextBox 5">
            <a:extLst>
              <a:ext uri="{FF2B5EF4-FFF2-40B4-BE49-F238E27FC236}">
                <a16:creationId xmlns:a16="http://schemas.microsoft.com/office/drawing/2014/main" id="{327BFB39-B5CD-4B7A-B991-DBEAB6BFB9B9}"/>
              </a:ext>
            </a:extLst>
          </p:cNvPr>
          <p:cNvSpPr txBox="1"/>
          <p:nvPr/>
        </p:nvSpPr>
        <p:spPr>
          <a:xfrm>
            <a:off x="6995596" y="3039356"/>
            <a:ext cx="3466012" cy="523220"/>
          </a:xfrm>
          <a:prstGeom prst="rect">
            <a:avLst/>
          </a:prstGeom>
          <a:noFill/>
        </p:spPr>
        <p:txBody>
          <a:bodyPr wrap="square" rtlCol="0">
            <a:spAutoFit/>
          </a:bodyPr>
          <a:lstStyle/>
          <a:p>
            <a:r>
              <a:rPr lang="en-US" sz="2800" b="1" dirty="0">
                <a:solidFill>
                  <a:schemeClr val="accent5">
                    <a:lumMod val="75000"/>
                  </a:schemeClr>
                </a:solidFill>
              </a:rPr>
              <a:t>Throw!</a:t>
            </a:r>
          </a:p>
        </p:txBody>
      </p:sp>
      <p:sp>
        <p:nvSpPr>
          <p:cNvPr id="9" name="TextBox 8">
            <a:extLst>
              <a:ext uri="{FF2B5EF4-FFF2-40B4-BE49-F238E27FC236}">
                <a16:creationId xmlns:a16="http://schemas.microsoft.com/office/drawing/2014/main" id="{DB33ED75-DE7C-48CE-9136-1E6A5FC43FAB}"/>
              </a:ext>
            </a:extLst>
          </p:cNvPr>
          <p:cNvSpPr txBox="1"/>
          <p:nvPr/>
        </p:nvSpPr>
        <p:spPr>
          <a:xfrm>
            <a:off x="6995596" y="3663139"/>
            <a:ext cx="3466012" cy="523220"/>
          </a:xfrm>
          <a:prstGeom prst="rect">
            <a:avLst/>
          </a:prstGeom>
          <a:noFill/>
        </p:spPr>
        <p:txBody>
          <a:bodyPr wrap="square" rtlCol="0">
            <a:spAutoFit/>
          </a:bodyPr>
          <a:lstStyle/>
          <a:p>
            <a:r>
              <a:rPr lang="en-US" sz="2800" b="1" dirty="0">
                <a:solidFill>
                  <a:schemeClr val="accent5">
                    <a:lumMod val="75000"/>
                  </a:schemeClr>
                </a:solidFill>
              </a:rPr>
              <a:t>I </a:t>
            </a:r>
            <a:r>
              <a:rPr lang="en-US" sz="2800" b="1" i="1" dirty="0">
                <a:solidFill>
                  <a:schemeClr val="accent5">
                    <a:lumMod val="75000"/>
                  </a:schemeClr>
                </a:solidFill>
              </a:rPr>
              <a:t>could</a:t>
            </a:r>
            <a:r>
              <a:rPr lang="en-US" sz="2800" b="1" dirty="0">
                <a:solidFill>
                  <a:schemeClr val="accent5">
                    <a:lumMod val="75000"/>
                  </a:schemeClr>
                </a:solidFill>
              </a:rPr>
              <a:t> throw but…</a:t>
            </a:r>
          </a:p>
        </p:txBody>
      </p:sp>
      <p:sp>
        <p:nvSpPr>
          <p:cNvPr id="10" name="TextBox 9">
            <a:extLst>
              <a:ext uri="{FF2B5EF4-FFF2-40B4-BE49-F238E27FC236}">
                <a16:creationId xmlns:a16="http://schemas.microsoft.com/office/drawing/2014/main" id="{28AA6926-68E6-433E-8655-8309D09A2AE6}"/>
              </a:ext>
            </a:extLst>
          </p:cNvPr>
          <p:cNvSpPr txBox="1"/>
          <p:nvPr/>
        </p:nvSpPr>
        <p:spPr>
          <a:xfrm>
            <a:off x="6995596" y="4286922"/>
            <a:ext cx="3466012" cy="523220"/>
          </a:xfrm>
          <a:prstGeom prst="rect">
            <a:avLst/>
          </a:prstGeom>
          <a:noFill/>
        </p:spPr>
        <p:txBody>
          <a:bodyPr wrap="square" rtlCol="0">
            <a:spAutoFit/>
          </a:bodyPr>
          <a:lstStyle/>
          <a:p>
            <a:r>
              <a:rPr lang="en-US" sz="2800" b="1" dirty="0">
                <a:solidFill>
                  <a:schemeClr val="accent5">
                    <a:lumMod val="75000"/>
                  </a:schemeClr>
                </a:solidFill>
              </a:rPr>
              <a:t>I should NOT throw</a:t>
            </a:r>
          </a:p>
        </p:txBody>
      </p:sp>
      <p:sp>
        <p:nvSpPr>
          <p:cNvPr id="11" name="Arrow: Right 10">
            <a:extLst>
              <a:ext uri="{FF2B5EF4-FFF2-40B4-BE49-F238E27FC236}">
                <a16:creationId xmlns:a16="http://schemas.microsoft.com/office/drawing/2014/main" id="{D9FABA35-8441-444E-A16D-55B64777C6EE}"/>
              </a:ext>
            </a:extLst>
          </p:cNvPr>
          <p:cNvSpPr/>
          <p:nvPr/>
        </p:nvSpPr>
        <p:spPr>
          <a:xfrm rot="21314624">
            <a:off x="4870741" y="3267894"/>
            <a:ext cx="2060293" cy="322214"/>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21CBC4EC-AFFC-42E7-9A95-FC79295AF0CD}"/>
              </a:ext>
            </a:extLst>
          </p:cNvPr>
          <p:cNvSpPr/>
          <p:nvPr/>
        </p:nvSpPr>
        <p:spPr>
          <a:xfrm>
            <a:off x="4880553" y="3763642"/>
            <a:ext cx="2060293" cy="322214"/>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00649827-305F-4106-BC63-E84A0D7409B1}"/>
              </a:ext>
            </a:extLst>
          </p:cNvPr>
          <p:cNvSpPr/>
          <p:nvPr/>
        </p:nvSpPr>
        <p:spPr>
          <a:xfrm rot="302989">
            <a:off x="4870370" y="4222108"/>
            <a:ext cx="2060293" cy="322214"/>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81049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Models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Female Profile">
            <a:extLst>
              <a:ext uri="{FF2B5EF4-FFF2-40B4-BE49-F238E27FC236}">
                <a16:creationId xmlns:a16="http://schemas.microsoft.com/office/drawing/2014/main" id="{F3E6D2E5-29EA-4DB1-9326-D94003CC12B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94411" y="2963579"/>
            <a:ext cx="2083749" cy="2083749"/>
          </a:xfrm>
          <a:prstGeom prst="rect">
            <a:avLst/>
          </a:prstGeom>
        </p:spPr>
      </p:pic>
      <p:pic>
        <p:nvPicPr>
          <p:cNvPr id="7" name="Graphic 6" descr="Laptop">
            <a:extLst>
              <a:ext uri="{FF2B5EF4-FFF2-40B4-BE49-F238E27FC236}">
                <a16:creationId xmlns:a16="http://schemas.microsoft.com/office/drawing/2014/main" id="{2B4E9287-F991-4A4A-B843-F3AFC2790B4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13840" y="2963579"/>
            <a:ext cx="2083749" cy="2083749"/>
          </a:xfrm>
          <a:prstGeom prst="rect">
            <a:avLst/>
          </a:prstGeom>
        </p:spPr>
      </p:pic>
      <p:pic>
        <p:nvPicPr>
          <p:cNvPr id="10" name="Graphic 9" descr="Female Profile">
            <a:extLst>
              <a:ext uri="{FF2B5EF4-FFF2-40B4-BE49-F238E27FC236}">
                <a16:creationId xmlns:a16="http://schemas.microsoft.com/office/drawing/2014/main" id="{6196AF93-2A34-446C-B5F6-A1BAA2A7A8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83236" y="3599706"/>
            <a:ext cx="744955" cy="744955"/>
          </a:xfrm>
          <a:prstGeom prst="rect">
            <a:avLst/>
          </a:prstGeom>
        </p:spPr>
      </p:pic>
      <p:sp>
        <p:nvSpPr>
          <p:cNvPr id="8" name="Speech Bubble: Rectangle 7">
            <a:extLst>
              <a:ext uri="{FF2B5EF4-FFF2-40B4-BE49-F238E27FC236}">
                <a16:creationId xmlns:a16="http://schemas.microsoft.com/office/drawing/2014/main" id="{36FD1F21-E71F-437B-AA39-01CA4A246376}"/>
              </a:ext>
            </a:extLst>
          </p:cNvPr>
          <p:cNvSpPr/>
          <p:nvPr/>
        </p:nvSpPr>
        <p:spPr>
          <a:xfrm>
            <a:off x="5303520" y="3429000"/>
            <a:ext cx="1584960" cy="1086368"/>
          </a:xfrm>
          <a:prstGeom prst="wedgeRect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B3F03624-244E-4B8E-8A70-3C80D0D46218}"/>
              </a:ext>
            </a:extLst>
          </p:cNvPr>
          <p:cNvSpPr txBox="1"/>
          <p:nvPr/>
        </p:nvSpPr>
        <p:spPr>
          <a:xfrm>
            <a:off x="2465725" y="2487280"/>
            <a:ext cx="1341119" cy="461665"/>
          </a:xfrm>
          <a:prstGeom prst="rect">
            <a:avLst/>
          </a:prstGeom>
          <a:noFill/>
        </p:spPr>
        <p:txBody>
          <a:bodyPr wrap="square" rtlCol="0">
            <a:spAutoFit/>
          </a:bodyPr>
          <a:lstStyle/>
          <a:p>
            <a:pPr algn="ctr"/>
            <a:r>
              <a:rPr lang="en-US" sz="2400" b="1" dirty="0"/>
              <a:t>Live</a:t>
            </a:r>
            <a:endParaRPr lang="en-US" b="1" dirty="0"/>
          </a:p>
        </p:txBody>
      </p:sp>
      <p:sp>
        <p:nvSpPr>
          <p:cNvPr id="13" name="TextBox 12">
            <a:extLst>
              <a:ext uri="{FF2B5EF4-FFF2-40B4-BE49-F238E27FC236}">
                <a16:creationId xmlns:a16="http://schemas.microsoft.com/office/drawing/2014/main" id="{081CA098-F129-4DE1-AC33-9ED6A03C2919}"/>
              </a:ext>
            </a:extLst>
          </p:cNvPr>
          <p:cNvSpPr txBox="1"/>
          <p:nvPr/>
        </p:nvSpPr>
        <p:spPr>
          <a:xfrm>
            <a:off x="8385153" y="2487280"/>
            <a:ext cx="1341119" cy="461665"/>
          </a:xfrm>
          <a:prstGeom prst="rect">
            <a:avLst/>
          </a:prstGeom>
          <a:noFill/>
        </p:spPr>
        <p:txBody>
          <a:bodyPr wrap="square" rtlCol="0">
            <a:spAutoFit/>
          </a:bodyPr>
          <a:lstStyle/>
          <a:p>
            <a:pPr algn="ctr"/>
            <a:r>
              <a:rPr lang="en-US" sz="2400" b="1" dirty="0"/>
              <a:t>Symbolic</a:t>
            </a:r>
            <a:endParaRPr lang="en-US" b="1" dirty="0"/>
          </a:p>
        </p:txBody>
      </p:sp>
      <p:sp>
        <p:nvSpPr>
          <p:cNvPr id="14" name="TextBox 13">
            <a:extLst>
              <a:ext uri="{FF2B5EF4-FFF2-40B4-BE49-F238E27FC236}">
                <a16:creationId xmlns:a16="http://schemas.microsoft.com/office/drawing/2014/main" id="{88018FDD-AA3D-4F85-B52A-51A49DF75AC3}"/>
              </a:ext>
            </a:extLst>
          </p:cNvPr>
          <p:cNvSpPr txBox="1"/>
          <p:nvPr/>
        </p:nvSpPr>
        <p:spPr>
          <a:xfrm>
            <a:off x="5425440" y="2487280"/>
            <a:ext cx="1341119" cy="461665"/>
          </a:xfrm>
          <a:prstGeom prst="rect">
            <a:avLst/>
          </a:prstGeom>
          <a:noFill/>
        </p:spPr>
        <p:txBody>
          <a:bodyPr wrap="square" rtlCol="0">
            <a:spAutoFit/>
          </a:bodyPr>
          <a:lstStyle/>
          <a:p>
            <a:pPr algn="ctr"/>
            <a:r>
              <a:rPr lang="en-US" sz="2400" b="1" dirty="0"/>
              <a:t>Verbal</a:t>
            </a:r>
            <a:endParaRPr lang="en-US" b="1" dirty="0"/>
          </a:p>
        </p:txBody>
      </p:sp>
    </p:spTree>
    <p:extLst>
      <p:ext uri="{BB962C8B-B14F-4D97-AF65-F5344CB8AC3E}">
        <p14:creationId xmlns:p14="http://schemas.microsoft.com/office/powerpoint/2010/main" val="1100487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Steps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Flowchart: Connector 2">
            <a:extLst>
              <a:ext uri="{FF2B5EF4-FFF2-40B4-BE49-F238E27FC236}">
                <a16:creationId xmlns:a16="http://schemas.microsoft.com/office/drawing/2014/main" id="{7A248BDB-DC6B-4EAA-A839-7508963C55CB}"/>
              </a:ext>
            </a:extLst>
          </p:cNvPr>
          <p:cNvSpPr/>
          <p:nvPr/>
        </p:nvSpPr>
        <p:spPr>
          <a:xfrm>
            <a:off x="3374569" y="1816361"/>
            <a:ext cx="2203269" cy="2081341"/>
          </a:xfrm>
          <a:prstGeom prst="flowChartConnector">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Connector 6">
            <a:extLst>
              <a:ext uri="{FF2B5EF4-FFF2-40B4-BE49-F238E27FC236}">
                <a16:creationId xmlns:a16="http://schemas.microsoft.com/office/drawing/2014/main" id="{8FA780B5-4CB3-4E75-B49D-240DC19669AA}"/>
              </a:ext>
            </a:extLst>
          </p:cNvPr>
          <p:cNvSpPr/>
          <p:nvPr/>
        </p:nvSpPr>
        <p:spPr>
          <a:xfrm>
            <a:off x="6596746" y="4281199"/>
            <a:ext cx="2203269" cy="2081341"/>
          </a:xfrm>
          <a:prstGeom prst="flowChartConnector">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Connector 7">
            <a:extLst>
              <a:ext uri="{FF2B5EF4-FFF2-40B4-BE49-F238E27FC236}">
                <a16:creationId xmlns:a16="http://schemas.microsoft.com/office/drawing/2014/main" id="{D4EA80CA-2698-4F3F-8D07-51D9343750FE}"/>
              </a:ext>
            </a:extLst>
          </p:cNvPr>
          <p:cNvSpPr/>
          <p:nvPr/>
        </p:nvSpPr>
        <p:spPr>
          <a:xfrm>
            <a:off x="3374569" y="4281200"/>
            <a:ext cx="2203269" cy="2081341"/>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Connector 8">
            <a:extLst>
              <a:ext uri="{FF2B5EF4-FFF2-40B4-BE49-F238E27FC236}">
                <a16:creationId xmlns:a16="http://schemas.microsoft.com/office/drawing/2014/main" id="{2A113D2D-AE1E-46C9-9CCC-92B630815349}"/>
              </a:ext>
            </a:extLst>
          </p:cNvPr>
          <p:cNvSpPr/>
          <p:nvPr/>
        </p:nvSpPr>
        <p:spPr>
          <a:xfrm>
            <a:off x="6596746" y="1816360"/>
            <a:ext cx="2203269" cy="2081341"/>
          </a:xfrm>
          <a:prstGeom prst="flowChartConnector">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D45B7D7-B6E2-44A3-95BE-F79E71C0679F}"/>
              </a:ext>
            </a:extLst>
          </p:cNvPr>
          <p:cNvSpPr txBox="1"/>
          <p:nvPr/>
        </p:nvSpPr>
        <p:spPr>
          <a:xfrm>
            <a:off x="3657597" y="2595420"/>
            <a:ext cx="1637212" cy="523220"/>
          </a:xfrm>
          <a:prstGeom prst="rect">
            <a:avLst/>
          </a:prstGeom>
          <a:noFill/>
        </p:spPr>
        <p:txBody>
          <a:bodyPr wrap="square" rtlCol="0">
            <a:spAutoFit/>
          </a:bodyPr>
          <a:lstStyle/>
          <a:p>
            <a:pPr algn="ctr"/>
            <a:r>
              <a:rPr lang="en-US" sz="2800" b="1" dirty="0"/>
              <a:t>Attention</a:t>
            </a:r>
          </a:p>
        </p:txBody>
      </p:sp>
      <p:sp>
        <p:nvSpPr>
          <p:cNvPr id="11" name="TextBox 10">
            <a:extLst>
              <a:ext uri="{FF2B5EF4-FFF2-40B4-BE49-F238E27FC236}">
                <a16:creationId xmlns:a16="http://schemas.microsoft.com/office/drawing/2014/main" id="{3FA2F590-C70F-45F2-BDDF-B13FE7788656}"/>
              </a:ext>
            </a:extLst>
          </p:cNvPr>
          <p:cNvSpPr txBox="1"/>
          <p:nvPr/>
        </p:nvSpPr>
        <p:spPr>
          <a:xfrm>
            <a:off x="6738259" y="5060259"/>
            <a:ext cx="1920241" cy="523220"/>
          </a:xfrm>
          <a:prstGeom prst="rect">
            <a:avLst/>
          </a:prstGeom>
          <a:noFill/>
        </p:spPr>
        <p:txBody>
          <a:bodyPr wrap="square" rtlCol="0">
            <a:spAutoFit/>
          </a:bodyPr>
          <a:lstStyle/>
          <a:p>
            <a:pPr algn="ctr"/>
            <a:r>
              <a:rPr lang="en-US" sz="2800" b="1" dirty="0"/>
              <a:t>Motivation</a:t>
            </a:r>
          </a:p>
        </p:txBody>
      </p:sp>
      <p:sp>
        <p:nvSpPr>
          <p:cNvPr id="12" name="TextBox 11">
            <a:extLst>
              <a:ext uri="{FF2B5EF4-FFF2-40B4-BE49-F238E27FC236}">
                <a16:creationId xmlns:a16="http://schemas.microsoft.com/office/drawing/2014/main" id="{EA56CF04-9909-494C-8387-F4FC73925EAC}"/>
              </a:ext>
            </a:extLst>
          </p:cNvPr>
          <p:cNvSpPr txBox="1"/>
          <p:nvPr/>
        </p:nvSpPr>
        <p:spPr>
          <a:xfrm>
            <a:off x="6879774" y="2595420"/>
            <a:ext cx="1637212" cy="523220"/>
          </a:xfrm>
          <a:prstGeom prst="rect">
            <a:avLst/>
          </a:prstGeom>
          <a:noFill/>
        </p:spPr>
        <p:txBody>
          <a:bodyPr wrap="square" rtlCol="0">
            <a:spAutoFit/>
          </a:bodyPr>
          <a:lstStyle/>
          <a:p>
            <a:pPr algn="ctr"/>
            <a:r>
              <a:rPr lang="en-US" sz="2800" b="1" dirty="0"/>
              <a:t>Retention</a:t>
            </a:r>
          </a:p>
        </p:txBody>
      </p:sp>
      <p:sp>
        <p:nvSpPr>
          <p:cNvPr id="13" name="TextBox 12">
            <a:extLst>
              <a:ext uri="{FF2B5EF4-FFF2-40B4-BE49-F238E27FC236}">
                <a16:creationId xmlns:a16="http://schemas.microsoft.com/office/drawing/2014/main" id="{4F77A4D7-3E1E-4279-8945-0336AFEF3B45}"/>
              </a:ext>
            </a:extLst>
          </p:cNvPr>
          <p:cNvSpPr txBox="1"/>
          <p:nvPr/>
        </p:nvSpPr>
        <p:spPr>
          <a:xfrm>
            <a:off x="3391987" y="5060259"/>
            <a:ext cx="2203268" cy="523220"/>
          </a:xfrm>
          <a:prstGeom prst="rect">
            <a:avLst/>
          </a:prstGeom>
          <a:noFill/>
        </p:spPr>
        <p:txBody>
          <a:bodyPr wrap="square" rtlCol="0">
            <a:spAutoFit/>
          </a:bodyPr>
          <a:lstStyle/>
          <a:p>
            <a:pPr algn="ctr"/>
            <a:r>
              <a:rPr lang="en-US" sz="2800" b="1" dirty="0"/>
              <a:t>Reproduction</a:t>
            </a:r>
          </a:p>
        </p:txBody>
      </p:sp>
    </p:spTree>
    <p:extLst>
      <p:ext uri="{BB962C8B-B14F-4D97-AF65-F5344CB8AC3E}">
        <p14:creationId xmlns:p14="http://schemas.microsoft.com/office/powerpoint/2010/main" val="1672185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Motivation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Angry face with no fill">
            <a:extLst>
              <a:ext uri="{FF2B5EF4-FFF2-40B4-BE49-F238E27FC236}">
                <a16:creationId xmlns:a16="http://schemas.microsoft.com/office/drawing/2014/main" id="{1BE94491-2AE8-4FA7-B798-C3325EEDD8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0284" y="2279027"/>
            <a:ext cx="2451463" cy="2451463"/>
          </a:xfrm>
          <a:prstGeom prst="rect">
            <a:avLst/>
          </a:prstGeom>
        </p:spPr>
      </p:pic>
      <p:pic>
        <p:nvPicPr>
          <p:cNvPr id="7" name="Graphic 6" descr="Trophy">
            <a:extLst>
              <a:ext uri="{FF2B5EF4-FFF2-40B4-BE49-F238E27FC236}">
                <a16:creationId xmlns:a16="http://schemas.microsoft.com/office/drawing/2014/main" id="{D5D38763-CDC6-4233-8000-5D616C052D4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37212" y="2279027"/>
            <a:ext cx="2451463" cy="2451463"/>
          </a:xfrm>
          <a:prstGeom prst="rect">
            <a:avLst/>
          </a:prstGeom>
        </p:spPr>
      </p:pic>
      <p:sp>
        <p:nvSpPr>
          <p:cNvPr id="8" name="Arrow: Up 7">
            <a:extLst>
              <a:ext uri="{FF2B5EF4-FFF2-40B4-BE49-F238E27FC236}">
                <a16:creationId xmlns:a16="http://schemas.microsoft.com/office/drawing/2014/main" id="{22CB2DBF-2C6A-4994-97FC-BC648978A734}"/>
              </a:ext>
            </a:extLst>
          </p:cNvPr>
          <p:cNvSpPr/>
          <p:nvPr/>
        </p:nvSpPr>
        <p:spPr>
          <a:xfrm>
            <a:off x="4023359" y="2621287"/>
            <a:ext cx="1140823" cy="1802667"/>
          </a:xfrm>
          <a:prstGeom prst="up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Up 10">
            <a:extLst>
              <a:ext uri="{FF2B5EF4-FFF2-40B4-BE49-F238E27FC236}">
                <a16:creationId xmlns:a16="http://schemas.microsoft.com/office/drawing/2014/main" id="{4BCCCE88-5C4B-4C12-A579-14604B2787E4}"/>
              </a:ext>
            </a:extLst>
          </p:cNvPr>
          <p:cNvSpPr/>
          <p:nvPr/>
        </p:nvSpPr>
        <p:spPr>
          <a:xfrm rot="10800000">
            <a:off x="9022078" y="2636082"/>
            <a:ext cx="1140823" cy="1802667"/>
          </a:xfrm>
          <a:prstGeom prst="up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893A2915-DF39-41D9-B779-1A77EA0DFEE1}"/>
              </a:ext>
            </a:extLst>
          </p:cNvPr>
          <p:cNvSpPr txBox="1"/>
          <p:nvPr/>
        </p:nvSpPr>
        <p:spPr>
          <a:xfrm>
            <a:off x="2055223" y="4908793"/>
            <a:ext cx="2978331" cy="954107"/>
          </a:xfrm>
          <a:prstGeom prst="rect">
            <a:avLst/>
          </a:prstGeom>
          <a:noFill/>
        </p:spPr>
        <p:txBody>
          <a:bodyPr wrap="square" rtlCol="0">
            <a:spAutoFit/>
          </a:bodyPr>
          <a:lstStyle/>
          <a:p>
            <a:pPr algn="ctr"/>
            <a:r>
              <a:rPr lang="en-US" sz="2800" dirty="0"/>
              <a:t>Vicarious</a:t>
            </a:r>
          </a:p>
          <a:p>
            <a:pPr algn="ctr"/>
            <a:r>
              <a:rPr lang="en-US" sz="2800" dirty="0"/>
              <a:t>reinforcement</a:t>
            </a:r>
          </a:p>
        </p:txBody>
      </p:sp>
      <p:sp>
        <p:nvSpPr>
          <p:cNvPr id="13" name="TextBox 12">
            <a:extLst>
              <a:ext uri="{FF2B5EF4-FFF2-40B4-BE49-F238E27FC236}">
                <a16:creationId xmlns:a16="http://schemas.microsoft.com/office/drawing/2014/main" id="{93E827E0-1D3C-41E2-AB2E-C69693DE78C1}"/>
              </a:ext>
            </a:extLst>
          </p:cNvPr>
          <p:cNvSpPr txBox="1"/>
          <p:nvPr/>
        </p:nvSpPr>
        <p:spPr>
          <a:xfrm>
            <a:off x="7158446" y="4917501"/>
            <a:ext cx="2978331" cy="954107"/>
          </a:xfrm>
          <a:prstGeom prst="rect">
            <a:avLst/>
          </a:prstGeom>
          <a:noFill/>
        </p:spPr>
        <p:txBody>
          <a:bodyPr wrap="square" rtlCol="0">
            <a:spAutoFit/>
          </a:bodyPr>
          <a:lstStyle/>
          <a:p>
            <a:pPr algn="ctr"/>
            <a:r>
              <a:rPr lang="en-US" sz="2800" dirty="0"/>
              <a:t>Vicarious</a:t>
            </a:r>
          </a:p>
          <a:p>
            <a:pPr algn="ctr"/>
            <a:r>
              <a:rPr lang="en-US" sz="2800" dirty="0"/>
              <a:t>punishment</a:t>
            </a:r>
          </a:p>
        </p:txBody>
      </p:sp>
    </p:spTree>
    <p:extLst>
      <p:ext uri="{BB962C8B-B14F-4D97-AF65-F5344CB8AC3E}">
        <p14:creationId xmlns:p14="http://schemas.microsoft.com/office/powerpoint/2010/main" val="3254358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581</Words>
  <Application>Microsoft Office PowerPoint</Application>
  <PresentationFormat>Widescreen</PresentationFormat>
  <Paragraphs>66</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11</cp:revision>
  <dcterms:created xsi:type="dcterms:W3CDTF">2017-06-16T13:06:21Z</dcterms:created>
  <dcterms:modified xsi:type="dcterms:W3CDTF">2019-05-28T12:42:42Z</dcterms:modified>
</cp:coreProperties>
</file>