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79" r:id="rId3"/>
    <p:sldId id="257" r:id="rId4"/>
    <p:sldId id="258" r:id="rId5"/>
    <p:sldId id="259" r:id="rId6"/>
    <p:sldId id="260" r:id="rId7"/>
    <p:sldId id="280" r:id="rId8"/>
    <p:sldId id="261" r:id="rId9"/>
    <p:sldId id="262" r:id="rId10"/>
    <p:sldId id="263" r:id="rId11"/>
    <p:sldId id="264" r:id="rId12"/>
    <p:sldId id="265" r:id="rId13"/>
    <p:sldId id="26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5140" autoAdjust="0"/>
  </p:normalViewPr>
  <p:slideViewPr>
    <p:cSldViewPr snapToGrid="0">
      <p:cViewPr varScale="1">
        <p:scale>
          <a:sx n="57" d="100"/>
          <a:sy n="57" d="100"/>
        </p:scale>
        <p:origin x="101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BC8D3B-33BD-4D9D-8537-46B1448AE18A}"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2EA6B1-64FD-4312-85B4-0CEC8CDB94DB}" type="slidenum">
              <a:rPr lang="en-US" smtClean="0"/>
              <a:t>‹#›</a:t>
            </a:fld>
            <a:endParaRPr lang="en-US"/>
          </a:p>
        </p:txBody>
      </p:sp>
    </p:spTree>
    <p:extLst>
      <p:ext uri="{BB962C8B-B14F-4D97-AF65-F5344CB8AC3E}">
        <p14:creationId xmlns:p14="http://schemas.microsoft.com/office/powerpoint/2010/main" val="243008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Essentially, cognition is thinking, and it encompasses perception, knowledge, problem-solving, judgment, language, and memory. The field that studies these phenomena is cognitive psychology.</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role schema make assumptions about how individuals in certain roles will be behave. When you think of a teacher, a certain type of person comes to mind. What about a firefighter? These people are brave! But maybe someone is doing it simply to pay the bills while in school for something else.</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10</a:t>
            </a:fld>
            <a:endParaRPr lang="en-US"/>
          </a:p>
        </p:txBody>
      </p:sp>
    </p:spTree>
    <p:extLst>
      <p:ext uri="{BB962C8B-B14F-4D97-AF65-F5344CB8AC3E}">
        <p14:creationId xmlns:p14="http://schemas.microsoft.com/office/powerpoint/2010/main" val="3183026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event schema is a cognitive script is a set of behaviors that often go in a specific order and can often feel like a routine. What is your cognitive script for class? You arrive, find your seat, get out your notes, and a pencil. Because event schemas are automatic, they can be difficult to change.</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11</a:t>
            </a:fld>
            <a:endParaRPr lang="en-US"/>
          </a:p>
        </p:txBody>
      </p:sp>
    </p:spTree>
    <p:extLst>
      <p:ext uri="{BB962C8B-B14F-4D97-AF65-F5344CB8AC3E}">
        <p14:creationId xmlns:p14="http://schemas.microsoft.com/office/powerpoint/2010/main" val="1475828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Imagine you are driving home from work or school. The phone rings, activating the event schema related to answering. So without thinking, you reach for your phone. Because it is a schema, it is extremely challenging for us to stop reaching for the phone even though we know that we endanger our own lives and the lives of others.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12</a:t>
            </a:fld>
            <a:endParaRPr lang="en-US"/>
          </a:p>
        </p:txBody>
      </p:sp>
    </p:spTree>
    <p:extLst>
      <p:ext uri="{BB962C8B-B14F-4D97-AF65-F5344CB8AC3E}">
        <p14:creationId xmlns:p14="http://schemas.microsoft.com/office/powerpoint/2010/main" val="1554799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morning you wake up and think about your day: your classes, your assignments that are due, your friends and family you may see today. All of these are examples of cognition. Highly complex, cognition is involved in so many aspects of our everyday lives.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2</a:t>
            </a:fld>
            <a:endParaRPr lang="en-US"/>
          </a:p>
        </p:txBody>
      </p:sp>
    </p:spTree>
    <p:extLst>
      <p:ext uri="{BB962C8B-B14F-4D97-AF65-F5344CB8AC3E}">
        <p14:creationId xmlns:p14="http://schemas.microsoft.com/office/powerpoint/2010/main" val="3841186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area of interest in cognitive psychology is concepts and prototypes. </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3</a:t>
            </a:fld>
            <a:endParaRPr lang="en-US"/>
          </a:p>
        </p:txBody>
      </p:sp>
    </p:spTree>
    <p:extLst>
      <p:ext uri="{BB962C8B-B14F-4D97-AF65-F5344CB8AC3E}">
        <p14:creationId xmlns:p14="http://schemas.microsoft.com/office/powerpoint/2010/main" val="2402489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Concepts are categories of linguistic information, images, ideas, or memories. For example, mammals are animals that have fur, produce milk, and the females carry the offspring. These are big ideas, generated by observing details and categorizing these details into cognitive structures.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4</a:t>
            </a:fld>
            <a:endParaRPr lang="en-US"/>
          </a:p>
        </p:txBody>
      </p:sp>
    </p:spTree>
    <p:extLst>
      <p:ext uri="{BB962C8B-B14F-4D97-AF65-F5344CB8AC3E}">
        <p14:creationId xmlns:p14="http://schemas.microsoft.com/office/powerpoint/2010/main" val="1091260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identify prototypes, or the best examples of a concept. For example, for the category of bird, your best example might be a small songbird instead of a rooster. Unless you lived on a farm, perhaps.  </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5</a:t>
            </a:fld>
            <a:endParaRPr lang="en-US"/>
          </a:p>
        </p:txBody>
      </p:sp>
    </p:spTree>
    <p:extLst>
      <p:ext uri="{BB962C8B-B14F-4D97-AF65-F5344CB8AC3E}">
        <p14:creationId xmlns:p14="http://schemas.microsoft.com/office/powerpoint/2010/main" val="1213699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Concepts can be divided into two categories. </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6</a:t>
            </a:fld>
            <a:endParaRPr lang="en-US"/>
          </a:p>
        </p:txBody>
      </p:sp>
    </p:spTree>
    <p:extLst>
      <p:ext uri="{BB962C8B-B14F-4D97-AF65-F5344CB8AC3E}">
        <p14:creationId xmlns:p14="http://schemas.microsoft.com/office/powerpoint/2010/main" val="3209520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Natural concepts are naturally created through your experiences and can be developed either directly or indirectly. For example, you might live in a place with a lot of snow, so you have direct experiences with it. If you don’t live in such a climate, you might know snow indirectly, from pictures or media. Either way, snow is a natural concept because you can construct an understanding of it through direct observations or experiences.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7</a:t>
            </a:fld>
            <a:endParaRPr lang="en-US"/>
          </a:p>
        </p:txBody>
      </p:sp>
    </p:spTree>
    <p:extLst>
      <p:ext uri="{BB962C8B-B14F-4D97-AF65-F5344CB8AC3E}">
        <p14:creationId xmlns:p14="http://schemas.microsoft.com/office/powerpoint/2010/main" val="1776180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artificial concept is a concept that is defined by a specific set of characteristics. Various properties of geometric shapes, like squares, triangles, and circles, serve as useful examples of artificial concepts. A triangle always has three angles and three sides.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8</a:t>
            </a:fld>
            <a:endParaRPr lang="en-US"/>
          </a:p>
        </p:txBody>
      </p:sp>
    </p:spTree>
    <p:extLst>
      <p:ext uri="{BB962C8B-B14F-4D97-AF65-F5344CB8AC3E}">
        <p14:creationId xmlns:p14="http://schemas.microsoft.com/office/powerpoint/2010/main" val="1678165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topic in cognitive psychology is schemas. A schema is a mental construct consisting of a cluster or collection of related concepts. When a schema is activated, you are more likely to recall or think about concepts, memories, and emotions that are related to that schema. There are two different types of schemas.</a:t>
            </a:r>
          </a:p>
          <a:p>
            <a:endParaRPr lang="en-US" dirty="0"/>
          </a:p>
        </p:txBody>
      </p:sp>
      <p:sp>
        <p:nvSpPr>
          <p:cNvPr id="4" name="Slide Number Placeholder 3"/>
          <p:cNvSpPr>
            <a:spLocks noGrp="1"/>
          </p:cNvSpPr>
          <p:nvPr>
            <p:ph type="sldNum" sz="quarter" idx="5"/>
          </p:nvPr>
        </p:nvSpPr>
        <p:spPr/>
        <p:txBody>
          <a:bodyPr/>
          <a:lstStyle/>
          <a:p>
            <a:fld id="{FF2EA6B1-64FD-4312-85B4-0CEC8CDB94DB}" type="slidenum">
              <a:rPr lang="en-US" smtClean="0"/>
              <a:t>9</a:t>
            </a:fld>
            <a:endParaRPr lang="en-US"/>
          </a:p>
        </p:txBody>
      </p:sp>
    </p:spTree>
    <p:extLst>
      <p:ext uri="{BB962C8B-B14F-4D97-AF65-F5344CB8AC3E}">
        <p14:creationId xmlns:p14="http://schemas.microsoft.com/office/powerpoint/2010/main" val="326592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41.png"/><Relationship Id="rId7"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slides/_rels/slide11.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31.png"/><Relationship Id="rId7" Type="http://schemas.openxmlformats.org/officeDocument/2006/relationships/image" Target="../media/image4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2.svg"/><Relationship Id="rId9" Type="http://schemas.openxmlformats.org/officeDocument/2006/relationships/image" Target="../media/image47.sv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13.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12.xml"/><Relationship Id="rId5" Type="http://schemas.openxmlformats.org/officeDocument/2006/relationships/image" Target="../media/image51.png"/><Relationship Id="rId4" Type="http://schemas.openxmlformats.org/officeDocument/2006/relationships/image" Target="../media/image50.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18" Type="http://schemas.openxmlformats.org/officeDocument/2006/relationships/image" Target="../media/image2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17" Type="http://schemas.openxmlformats.org/officeDocument/2006/relationships/image" Target="../media/image23.png"/><Relationship Id="rId2" Type="http://schemas.openxmlformats.org/officeDocument/2006/relationships/notesSlide" Target="../notesSlides/notesSlide3.xml"/><Relationship Id="rId16"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6.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18" Type="http://schemas.openxmlformats.org/officeDocument/2006/relationships/image" Target="../media/image2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17" Type="http://schemas.openxmlformats.org/officeDocument/2006/relationships/image" Target="../media/image23.png"/><Relationship Id="rId2" Type="http://schemas.openxmlformats.org/officeDocument/2006/relationships/notesSlide" Target="../notesSlides/notesSlide6.xml"/><Relationship Id="rId16"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image" Target="../media/image33.png"/><Relationship Id="rId18" Type="http://schemas.openxmlformats.org/officeDocument/2006/relationships/image" Target="../media/image38.svg"/><Relationship Id="rId3" Type="http://schemas.openxmlformats.org/officeDocument/2006/relationships/image" Target="../media/image5.png"/><Relationship Id="rId7" Type="http://schemas.openxmlformats.org/officeDocument/2006/relationships/image" Target="../media/image27.png"/><Relationship Id="rId12" Type="http://schemas.openxmlformats.org/officeDocument/2006/relationships/image" Target="../media/image32.svg"/><Relationship Id="rId17" Type="http://schemas.openxmlformats.org/officeDocument/2006/relationships/image" Target="../media/image37.png"/><Relationship Id="rId2" Type="http://schemas.openxmlformats.org/officeDocument/2006/relationships/notesSlide" Target="../notesSlides/notesSlide9.xml"/><Relationship Id="rId16" Type="http://schemas.openxmlformats.org/officeDocument/2006/relationships/image" Target="../media/image36.svg"/><Relationship Id="rId20" Type="http://schemas.openxmlformats.org/officeDocument/2006/relationships/image" Target="../media/image40.svg"/><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31.png"/><Relationship Id="rId5" Type="http://schemas.openxmlformats.org/officeDocument/2006/relationships/image" Target="../media/image25.png"/><Relationship Id="rId15" Type="http://schemas.openxmlformats.org/officeDocument/2006/relationships/image" Target="../media/image35.png"/><Relationship Id="rId10" Type="http://schemas.openxmlformats.org/officeDocument/2006/relationships/image" Target="../media/image30.svg"/><Relationship Id="rId19" Type="http://schemas.openxmlformats.org/officeDocument/2006/relationships/image" Target="../media/image39.png"/><Relationship Id="rId4" Type="http://schemas.openxmlformats.org/officeDocument/2006/relationships/image" Target="../media/image6.svg"/><Relationship Id="rId9" Type="http://schemas.openxmlformats.org/officeDocument/2006/relationships/image" Target="../media/image29.png"/><Relationship Id="rId14" Type="http://schemas.openxmlformats.org/officeDocument/2006/relationships/image" Target="../media/image3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78919" y="2472655"/>
            <a:ext cx="9516932"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Is Cognition?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Role Schema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Graphic 20" descr="Teacher">
            <a:extLst>
              <a:ext uri="{FF2B5EF4-FFF2-40B4-BE49-F238E27FC236}">
                <a16:creationId xmlns:a16="http://schemas.microsoft.com/office/drawing/2014/main" id="{C4350281-37F6-45A1-BC00-760E68C46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40378" y="1598800"/>
            <a:ext cx="2581710" cy="2581710"/>
          </a:xfrm>
          <a:prstGeom prst="rect">
            <a:avLst/>
          </a:prstGeom>
        </p:spPr>
      </p:pic>
      <p:pic>
        <p:nvPicPr>
          <p:cNvPr id="22" name="Graphic 21" descr="Firefighter">
            <a:extLst>
              <a:ext uri="{FF2B5EF4-FFF2-40B4-BE49-F238E27FC236}">
                <a16:creationId xmlns:a16="http://schemas.microsoft.com/office/drawing/2014/main" id="{78C03C62-2A4B-4D3B-89AE-C2F6A92BE6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28992" y="1956737"/>
            <a:ext cx="2066460" cy="2066460"/>
          </a:xfrm>
          <a:prstGeom prst="rect">
            <a:avLst/>
          </a:prstGeom>
        </p:spPr>
      </p:pic>
      <p:grpSp>
        <p:nvGrpSpPr>
          <p:cNvPr id="27" name="Group 26">
            <a:extLst>
              <a:ext uri="{FF2B5EF4-FFF2-40B4-BE49-F238E27FC236}">
                <a16:creationId xmlns:a16="http://schemas.microsoft.com/office/drawing/2014/main" id="{77C1BAB1-2037-474C-902B-CFCEE6592CFB}"/>
              </a:ext>
            </a:extLst>
          </p:cNvPr>
          <p:cNvGrpSpPr/>
          <p:nvPr/>
        </p:nvGrpSpPr>
        <p:grpSpPr>
          <a:xfrm>
            <a:off x="7212566" y="1956737"/>
            <a:ext cx="2189617" cy="1700151"/>
            <a:chOff x="2221203" y="3697176"/>
            <a:chExt cx="564078" cy="475588"/>
          </a:xfrm>
        </p:grpSpPr>
        <p:pic>
          <p:nvPicPr>
            <p:cNvPr id="28" name="Graphic 27" descr="Fire">
              <a:extLst>
                <a:ext uri="{FF2B5EF4-FFF2-40B4-BE49-F238E27FC236}">
                  <a16:creationId xmlns:a16="http://schemas.microsoft.com/office/drawing/2014/main" id="{33D8D02E-4062-4DE8-B861-81E30F4BDBE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21203" y="3697176"/>
              <a:ext cx="317059" cy="317059"/>
            </a:xfrm>
            <a:prstGeom prst="rect">
              <a:avLst/>
            </a:prstGeom>
          </p:spPr>
        </p:pic>
        <p:pic>
          <p:nvPicPr>
            <p:cNvPr id="29" name="Graphic 28" descr="Fire">
              <a:extLst>
                <a:ext uri="{FF2B5EF4-FFF2-40B4-BE49-F238E27FC236}">
                  <a16:creationId xmlns:a16="http://schemas.microsoft.com/office/drawing/2014/main" id="{A65F0D45-E1D4-4C24-94FC-E62E9C97232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27918" y="3855705"/>
              <a:ext cx="317059" cy="317059"/>
            </a:xfrm>
            <a:prstGeom prst="rect">
              <a:avLst/>
            </a:prstGeom>
          </p:spPr>
        </p:pic>
        <p:pic>
          <p:nvPicPr>
            <p:cNvPr id="30" name="Graphic 29" descr="Fire">
              <a:extLst>
                <a:ext uri="{FF2B5EF4-FFF2-40B4-BE49-F238E27FC236}">
                  <a16:creationId xmlns:a16="http://schemas.microsoft.com/office/drawing/2014/main" id="{B38A89F1-DA53-4990-BDAD-708AE91B64A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68222" y="3706138"/>
              <a:ext cx="317059" cy="317059"/>
            </a:xfrm>
            <a:prstGeom prst="rect">
              <a:avLst/>
            </a:prstGeom>
          </p:spPr>
        </p:pic>
      </p:grpSp>
    </p:spTree>
    <p:extLst>
      <p:ext uri="{BB962C8B-B14F-4D97-AF65-F5344CB8AC3E}">
        <p14:creationId xmlns:p14="http://schemas.microsoft.com/office/powerpoint/2010/main" val="4033954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Event Schema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Programmer">
            <a:extLst>
              <a:ext uri="{FF2B5EF4-FFF2-40B4-BE49-F238E27FC236}">
                <a16:creationId xmlns:a16="http://schemas.microsoft.com/office/drawing/2014/main" id="{5F1A187B-776D-4ADD-A234-91CBA1EE6B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30252" y="1861959"/>
            <a:ext cx="1930527" cy="1930527"/>
          </a:xfrm>
          <a:prstGeom prst="rect">
            <a:avLst/>
          </a:prstGeom>
        </p:spPr>
      </p:pic>
      <p:pic>
        <p:nvPicPr>
          <p:cNvPr id="17" name="Graphic 16" descr="Pencil">
            <a:extLst>
              <a:ext uri="{FF2B5EF4-FFF2-40B4-BE49-F238E27FC236}">
                <a16:creationId xmlns:a16="http://schemas.microsoft.com/office/drawing/2014/main" id="{C65EB422-2B20-4DAF-B160-3846B991DF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34521" y="2240334"/>
            <a:ext cx="1552152" cy="1552152"/>
          </a:xfrm>
          <a:prstGeom prst="rect">
            <a:avLst/>
          </a:prstGeom>
        </p:spPr>
      </p:pic>
      <p:pic>
        <p:nvPicPr>
          <p:cNvPr id="3" name="Picture 2">
            <a:extLst>
              <a:ext uri="{FF2B5EF4-FFF2-40B4-BE49-F238E27FC236}">
                <a16:creationId xmlns:a16="http://schemas.microsoft.com/office/drawing/2014/main" id="{DA07445A-F91D-455A-B2C2-5CC7A7EEC143}"/>
              </a:ext>
            </a:extLst>
          </p:cNvPr>
          <p:cNvPicPr>
            <a:picLocks noChangeAspect="1"/>
          </p:cNvPicPr>
          <p:nvPr/>
        </p:nvPicPr>
        <p:blipFill>
          <a:blip r:embed="rId7"/>
          <a:stretch>
            <a:fillRect/>
          </a:stretch>
        </p:blipFill>
        <p:spPr>
          <a:xfrm>
            <a:off x="2245255" y="1811009"/>
            <a:ext cx="2400635" cy="1981477"/>
          </a:xfrm>
          <a:prstGeom prst="rect">
            <a:avLst/>
          </a:prstGeom>
        </p:spPr>
      </p:pic>
      <p:pic>
        <p:nvPicPr>
          <p:cNvPr id="6" name="Graphic 5" descr="Open book">
            <a:extLst>
              <a:ext uri="{FF2B5EF4-FFF2-40B4-BE49-F238E27FC236}">
                <a16:creationId xmlns:a16="http://schemas.microsoft.com/office/drawing/2014/main" id="{1BE508FA-D29E-482C-A979-1C834965274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381920" y="1498474"/>
            <a:ext cx="1930526" cy="1930526"/>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Event Schema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2" name="Graphic 11" descr="Car">
            <a:extLst>
              <a:ext uri="{FF2B5EF4-FFF2-40B4-BE49-F238E27FC236}">
                <a16:creationId xmlns:a16="http://schemas.microsoft.com/office/drawing/2014/main" id="{0D09BFBB-D038-4DB5-AC53-1CA029ED2F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81083" y="1892021"/>
            <a:ext cx="2505727" cy="2505727"/>
          </a:xfrm>
          <a:prstGeom prst="rect">
            <a:avLst/>
          </a:prstGeom>
        </p:spPr>
      </p:pic>
      <p:pic>
        <p:nvPicPr>
          <p:cNvPr id="13" name="Graphic 12" descr="Smart Phone">
            <a:extLst>
              <a:ext uri="{FF2B5EF4-FFF2-40B4-BE49-F238E27FC236}">
                <a16:creationId xmlns:a16="http://schemas.microsoft.com/office/drawing/2014/main" id="{8A2C0DFC-1FF9-42FD-93CC-39FDA77F178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288674">
            <a:off x="6495858" y="1921984"/>
            <a:ext cx="2164048" cy="2164048"/>
          </a:xfrm>
          <a:prstGeom prst="rect">
            <a:avLst/>
          </a:prstGeom>
        </p:spPr>
      </p:pic>
    </p:spTree>
    <p:extLst>
      <p:ext uri="{BB962C8B-B14F-4D97-AF65-F5344CB8AC3E}">
        <p14:creationId xmlns:p14="http://schemas.microsoft.com/office/powerpoint/2010/main" val="3925676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choolhouse">
            <a:extLst>
              <a:ext uri="{FF2B5EF4-FFF2-40B4-BE49-F238E27FC236}">
                <a16:creationId xmlns:a16="http://schemas.microsoft.com/office/drawing/2014/main" id="{CF463BAB-5E4A-4CD7-AE13-E819E1967F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9765" y="1268506"/>
            <a:ext cx="2339788" cy="2339788"/>
          </a:xfrm>
          <a:prstGeom prst="rect">
            <a:avLst/>
          </a:prstGeom>
        </p:spPr>
      </p:pic>
      <p:pic>
        <p:nvPicPr>
          <p:cNvPr id="7" name="Graphic 6" descr="Document">
            <a:extLst>
              <a:ext uri="{FF2B5EF4-FFF2-40B4-BE49-F238E27FC236}">
                <a16:creationId xmlns:a16="http://schemas.microsoft.com/office/drawing/2014/main" id="{65C37C5D-1D37-48C1-A542-80074861FC5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63671" y="1612191"/>
            <a:ext cx="1864658" cy="1864658"/>
          </a:xfrm>
          <a:prstGeom prst="rect">
            <a:avLst/>
          </a:prstGeom>
        </p:spPr>
      </p:pic>
      <p:pic>
        <p:nvPicPr>
          <p:cNvPr id="10" name="Graphic 9" descr="Female Profile">
            <a:extLst>
              <a:ext uri="{FF2B5EF4-FFF2-40B4-BE49-F238E27FC236}">
                <a16:creationId xmlns:a16="http://schemas.microsoft.com/office/drawing/2014/main" id="{A4866BD4-7092-4EDA-80AE-8C554E92ACC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64688" y="2104923"/>
            <a:ext cx="1285428" cy="1285428"/>
          </a:xfrm>
          <a:prstGeom prst="rect">
            <a:avLst/>
          </a:prstGeom>
        </p:spPr>
      </p:pic>
      <p:pic>
        <p:nvPicPr>
          <p:cNvPr id="12" name="Graphic 11" descr="Male profile">
            <a:extLst>
              <a:ext uri="{FF2B5EF4-FFF2-40B4-BE49-F238E27FC236}">
                <a16:creationId xmlns:a16="http://schemas.microsoft.com/office/drawing/2014/main" id="{22B6040E-CBA9-4EAD-A804-F7BDA25B0AD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49093" y="1462209"/>
            <a:ext cx="1285428" cy="128542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Areas of Interest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A215DDA5-CEC5-4F1B-AA26-87607B653E3D}"/>
              </a:ext>
            </a:extLst>
          </p:cNvPr>
          <p:cNvSpPr txBox="1"/>
          <p:nvPr/>
        </p:nvSpPr>
        <p:spPr>
          <a:xfrm>
            <a:off x="1875483" y="1402523"/>
            <a:ext cx="1649506" cy="461665"/>
          </a:xfrm>
          <a:prstGeom prst="rect">
            <a:avLst/>
          </a:prstGeom>
          <a:noFill/>
        </p:spPr>
        <p:txBody>
          <a:bodyPr wrap="square" rtlCol="0">
            <a:spAutoFit/>
          </a:bodyPr>
          <a:lstStyle/>
          <a:p>
            <a:pPr algn="ctr"/>
            <a:r>
              <a:rPr lang="en-US" sz="2400" dirty="0"/>
              <a:t>Concepts</a:t>
            </a:r>
          </a:p>
        </p:txBody>
      </p:sp>
      <p:sp>
        <p:nvSpPr>
          <p:cNvPr id="28" name="TextBox 27">
            <a:extLst>
              <a:ext uri="{FF2B5EF4-FFF2-40B4-BE49-F238E27FC236}">
                <a16:creationId xmlns:a16="http://schemas.microsoft.com/office/drawing/2014/main" id="{3F912C10-6082-42CA-9894-7E6A0D87137E}"/>
              </a:ext>
            </a:extLst>
          </p:cNvPr>
          <p:cNvSpPr txBox="1"/>
          <p:nvPr/>
        </p:nvSpPr>
        <p:spPr>
          <a:xfrm>
            <a:off x="8661307" y="1392339"/>
            <a:ext cx="1649506" cy="461665"/>
          </a:xfrm>
          <a:prstGeom prst="rect">
            <a:avLst/>
          </a:prstGeom>
          <a:noFill/>
        </p:spPr>
        <p:txBody>
          <a:bodyPr wrap="square" rtlCol="0">
            <a:spAutoFit/>
          </a:bodyPr>
          <a:lstStyle/>
          <a:p>
            <a:pPr algn="ctr"/>
            <a:r>
              <a:rPr lang="en-US" sz="2400" dirty="0"/>
              <a:t>Prototypes</a:t>
            </a:r>
          </a:p>
        </p:txBody>
      </p:sp>
      <p:sp>
        <p:nvSpPr>
          <p:cNvPr id="29" name="TextBox 28">
            <a:extLst>
              <a:ext uri="{FF2B5EF4-FFF2-40B4-BE49-F238E27FC236}">
                <a16:creationId xmlns:a16="http://schemas.microsoft.com/office/drawing/2014/main" id="{EA67D15B-2ECA-4338-973C-81233BC91855}"/>
              </a:ext>
            </a:extLst>
          </p:cNvPr>
          <p:cNvSpPr txBox="1"/>
          <p:nvPr/>
        </p:nvSpPr>
        <p:spPr>
          <a:xfrm>
            <a:off x="2922494" y="3286733"/>
            <a:ext cx="2670082" cy="461665"/>
          </a:xfrm>
          <a:prstGeom prst="rect">
            <a:avLst/>
          </a:prstGeom>
          <a:noFill/>
        </p:spPr>
        <p:txBody>
          <a:bodyPr wrap="square" rtlCol="0">
            <a:spAutoFit/>
          </a:bodyPr>
          <a:lstStyle/>
          <a:p>
            <a:pPr algn="ctr"/>
            <a:r>
              <a:rPr lang="en-US" sz="2400" dirty="0"/>
              <a:t>Natural Concepts</a:t>
            </a:r>
          </a:p>
        </p:txBody>
      </p:sp>
      <p:sp>
        <p:nvSpPr>
          <p:cNvPr id="30" name="TextBox 29">
            <a:extLst>
              <a:ext uri="{FF2B5EF4-FFF2-40B4-BE49-F238E27FC236}">
                <a16:creationId xmlns:a16="http://schemas.microsoft.com/office/drawing/2014/main" id="{2B7B784D-3116-4495-82A2-EB5B8883B2A1}"/>
              </a:ext>
            </a:extLst>
          </p:cNvPr>
          <p:cNvSpPr txBox="1"/>
          <p:nvPr/>
        </p:nvSpPr>
        <p:spPr>
          <a:xfrm>
            <a:off x="6499413" y="3286732"/>
            <a:ext cx="2670082" cy="461665"/>
          </a:xfrm>
          <a:prstGeom prst="rect">
            <a:avLst/>
          </a:prstGeom>
          <a:noFill/>
        </p:spPr>
        <p:txBody>
          <a:bodyPr wrap="square" rtlCol="0">
            <a:spAutoFit/>
          </a:bodyPr>
          <a:lstStyle/>
          <a:p>
            <a:pPr algn="ctr"/>
            <a:r>
              <a:rPr lang="en-US" sz="2400" dirty="0"/>
              <a:t>Artificial Concepts</a:t>
            </a:r>
          </a:p>
        </p:txBody>
      </p:sp>
      <p:pic>
        <p:nvPicPr>
          <p:cNvPr id="6" name="Graphic 5" descr="Rat">
            <a:extLst>
              <a:ext uri="{FF2B5EF4-FFF2-40B4-BE49-F238E27FC236}">
                <a16:creationId xmlns:a16="http://schemas.microsoft.com/office/drawing/2014/main" id="{B05B84C6-54AC-4A01-96DC-E7CC91496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86485" y="1615993"/>
            <a:ext cx="528917" cy="528917"/>
          </a:xfrm>
          <a:prstGeom prst="rect">
            <a:avLst/>
          </a:prstGeom>
        </p:spPr>
      </p:pic>
      <p:pic>
        <p:nvPicPr>
          <p:cNvPr id="8" name="Graphic 7" descr="Elephant">
            <a:extLst>
              <a:ext uri="{FF2B5EF4-FFF2-40B4-BE49-F238E27FC236}">
                <a16:creationId xmlns:a16="http://schemas.microsoft.com/office/drawing/2014/main" id="{A1417FA9-F8F2-4D7F-B053-C9E31626B8D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79594" y="1989786"/>
            <a:ext cx="737188" cy="737188"/>
          </a:xfrm>
          <a:prstGeom prst="rect">
            <a:avLst/>
          </a:prstGeom>
        </p:spPr>
      </p:pic>
      <p:pic>
        <p:nvPicPr>
          <p:cNvPr id="10" name="Graphic 9" descr="Pig">
            <a:extLst>
              <a:ext uri="{FF2B5EF4-FFF2-40B4-BE49-F238E27FC236}">
                <a16:creationId xmlns:a16="http://schemas.microsoft.com/office/drawing/2014/main" id="{744F0FE1-6E3B-474C-8674-256739872B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17163" y="1660732"/>
            <a:ext cx="737188" cy="737188"/>
          </a:xfrm>
          <a:prstGeom prst="rect">
            <a:avLst/>
          </a:prstGeom>
        </p:spPr>
      </p:pic>
      <p:pic>
        <p:nvPicPr>
          <p:cNvPr id="12" name="Graphic 11" descr="Cow">
            <a:extLst>
              <a:ext uri="{FF2B5EF4-FFF2-40B4-BE49-F238E27FC236}">
                <a16:creationId xmlns:a16="http://schemas.microsoft.com/office/drawing/2014/main" id="{DBED9264-F896-458B-A088-483322764F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3709249" y="2036775"/>
            <a:ext cx="737188" cy="737188"/>
          </a:xfrm>
          <a:prstGeom prst="rect">
            <a:avLst/>
          </a:prstGeom>
        </p:spPr>
      </p:pic>
      <p:sp>
        <p:nvSpPr>
          <p:cNvPr id="34" name="TextBox 33">
            <a:extLst>
              <a:ext uri="{FF2B5EF4-FFF2-40B4-BE49-F238E27FC236}">
                <a16:creationId xmlns:a16="http://schemas.microsoft.com/office/drawing/2014/main" id="{1C2EB453-68B5-4980-AE07-D71B5A56F55E}"/>
              </a:ext>
            </a:extLst>
          </p:cNvPr>
          <p:cNvSpPr txBox="1"/>
          <p:nvPr/>
        </p:nvSpPr>
        <p:spPr>
          <a:xfrm>
            <a:off x="2199348" y="2058432"/>
            <a:ext cx="917815" cy="307777"/>
          </a:xfrm>
          <a:prstGeom prst="rect">
            <a:avLst/>
          </a:prstGeom>
          <a:solidFill>
            <a:schemeClr val="accent2"/>
          </a:solidFill>
        </p:spPr>
        <p:txBody>
          <a:bodyPr wrap="square" rtlCol="0">
            <a:spAutoFit/>
          </a:bodyPr>
          <a:lstStyle/>
          <a:p>
            <a:pPr algn="ctr"/>
            <a:r>
              <a:rPr lang="en-US" sz="1400" dirty="0"/>
              <a:t>Mammals</a:t>
            </a:r>
          </a:p>
        </p:txBody>
      </p:sp>
      <p:sp>
        <p:nvSpPr>
          <p:cNvPr id="35" name="TextBox 34">
            <a:extLst>
              <a:ext uri="{FF2B5EF4-FFF2-40B4-BE49-F238E27FC236}">
                <a16:creationId xmlns:a16="http://schemas.microsoft.com/office/drawing/2014/main" id="{3802ED11-4721-4FD9-AC9C-F3ADF4D73350}"/>
              </a:ext>
            </a:extLst>
          </p:cNvPr>
          <p:cNvSpPr txBox="1"/>
          <p:nvPr/>
        </p:nvSpPr>
        <p:spPr>
          <a:xfrm>
            <a:off x="1552456" y="2697803"/>
            <a:ext cx="609365" cy="523220"/>
          </a:xfrm>
          <a:prstGeom prst="rect">
            <a:avLst/>
          </a:prstGeom>
          <a:solidFill>
            <a:schemeClr val="accent2"/>
          </a:solidFill>
        </p:spPr>
        <p:txBody>
          <a:bodyPr wrap="square" rtlCol="0">
            <a:spAutoFit/>
          </a:bodyPr>
          <a:lstStyle/>
          <a:p>
            <a:pPr algn="ctr"/>
            <a:r>
              <a:rPr lang="en-US" sz="1400" dirty="0"/>
              <a:t>Have fur</a:t>
            </a:r>
          </a:p>
        </p:txBody>
      </p:sp>
      <p:sp>
        <p:nvSpPr>
          <p:cNvPr id="36" name="TextBox 35">
            <a:extLst>
              <a:ext uri="{FF2B5EF4-FFF2-40B4-BE49-F238E27FC236}">
                <a16:creationId xmlns:a16="http://schemas.microsoft.com/office/drawing/2014/main" id="{267BAF1E-08B8-4ADA-A81D-AB0BBC88BD33}"/>
              </a:ext>
            </a:extLst>
          </p:cNvPr>
          <p:cNvSpPr txBox="1"/>
          <p:nvPr/>
        </p:nvSpPr>
        <p:spPr>
          <a:xfrm>
            <a:off x="2212834" y="2699157"/>
            <a:ext cx="917815" cy="738664"/>
          </a:xfrm>
          <a:prstGeom prst="rect">
            <a:avLst/>
          </a:prstGeom>
          <a:solidFill>
            <a:schemeClr val="accent2"/>
          </a:solidFill>
        </p:spPr>
        <p:txBody>
          <a:bodyPr wrap="square" rtlCol="0">
            <a:spAutoFit/>
          </a:bodyPr>
          <a:lstStyle/>
          <a:p>
            <a:pPr algn="ctr"/>
            <a:r>
              <a:rPr lang="en-US" sz="1400" dirty="0"/>
              <a:t>Female carries offspring</a:t>
            </a:r>
          </a:p>
        </p:txBody>
      </p:sp>
      <p:sp>
        <p:nvSpPr>
          <p:cNvPr id="37" name="TextBox 36">
            <a:extLst>
              <a:ext uri="{FF2B5EF4-FFF2-40B4-BE49-F238E27FC236}">
                <a16:creationId xmlns:a16="http://schemas.microsoft.com/office/drawing/2014/main" id="{3440E66D-C078-4C40-8223-14DC87FFD5D6}"/>
              </a:ext>
            </a:extLst>
          </p:cNvPr>
          <p:cNvSpPr txBox="1"/>
          <p:nvPr/>
        </p:nvSpPr>
        <p:spPr>
          <a:xfrm>
            <a:off x="3194560" y="2699157"/>
            <a:ext cx="781278" cy="523220"/>
          </a:xfrm>
          <a:prstGeom prst="rect">
            <a:avLst/>
          </a:prstGeom>
          <a:solidFill>
            <a:schemeClr val="accent2"/>
          </a:solidFill>
        </p:spPr>
        <p:txBody>
          <a:bodyPr wrap="square" rtlCol="0">
            <a:spAutoFit/>
          </a:bodyPr>
          <a:lstStyle/>
          <a:p>
            <a:pPr algn="ctr"/>
            <a:r>
              <a:rPr lang="en-US" sz="1400" dirty="0"/>
              <a:t>Produce milk</a:t>
            </a:r>
          </a:p>
        </p:txBody>
      </p:sp>
      <p:cxnSp>
        <p:nvCxnSpPr>
          <p:cNvPr id="14" name="Straight Arrow Connector 13">
            <a:extLst>
              <a:ext uri="{FF2B5EF4-FFF2-40B4-BE49-F238E27FC236}">
                <a16:creationId xmlns:a16="http://schemas.microsoft.com/office/drawing/2014/main" id="{0F8D22E8-9756-47D8-9FF2-E6012AEE4BBB}"/>
              </a:ext>
            </a:extLst>
          </p:cNvPr>
          <p:cNvCxnSpPr>
            <a:cxnSpLocks/>
          </p:cNvCxnSpPr>
          <p:nvPr/>
        </p:nvCxnSpPr>
        <p:spPr>
          <a:xfrm flipH="1">
            <a:off x="2026064" y="2438698"/>
            <a:ext cx="234323" cy="22874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B494533A-C589-4F60-8127-12F5419448F0}"/>
              </a:ext>
            </a:extLst>
          </p:cNvPr>
          <p:cNvCxnSpPr>
            <a:cxnSpLocks/>
            <a:endCxn id="36" idx="0"/>
          </p:cNvCxnSpPr>
          <p:nvPr/>
        </p:nvCxnSpPr>
        <p:spPr>
          <a:xfrm flipH="1">
            <a:off x="2671742" y="2405369"/>
            <a:ext cx="8440" cy="29378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5741D23C-93CA-41C5-9199-A230FC8671C6}"/>
              </a:ext>
            </a:extLst>
          </p:cNvPr>
          <p:cNvCxnSpPr>
            <a:cxnSpLocks/>
          </p:cNvCxnSpPr>
          <p:nvPr/>
        </p:nvCxnSpPr>
        <p:spPr>
          <a:xfrm>
            <a:off x="3178202" y="2405369"/>
            <a:ext cx="399521" cy="27104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pic>
        <p:nvPicPr>
          <p:cNvPr id="31" name="Graphic 30" descr="Sparrow">
            <a:extLst>
              <a:ext uri="{FF2B5EF4-FFF2-40B4-BE49-F238E27FC236}">
                <a16:creationId xmlns:a16="http://schemas.microsoft.com/office/drawing/2014/main" id="{555F2D1D-B3DB-41C3-837E-B0817C98E91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482013" y="1811921"/>
            <a:ext cx="914400" cy="914400"/>
          </a:xfrm>
          <a:prstGeom prst="rect">
            <a:avLst/>
          </a:prstGeom>
        </p:spPr>
      </p:pic>
      <p:pic>
        <p:nvPicPr>
          <p:cNvPr id="33" name="Graphic 32" descr="Rooster">
            <a:extLst>
              <a:ext uri="{FF2B5EF4-FFF2-40B4-BE49-F238E27FC236}">
                <a16:creationId xmlns:a16="http://schemas.microsoft.com/office/drawing/2014/main" id="{DFAFFC84-B361-4C68-9E7A-E00DB6E8B80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653731" y="1854004"/>
            <a:ext cx="914400" cy="914400"/>
          </a:xfrm>
          <a:prstGeom prst="rect">
            <a:avLst/>
          </a:prstGeom>
        </p:spPr>
      </p:pic>
      <p:pic>
        <p:nvPicPr>
          <p:cNvPr id="40" name="Graphic 39" descr="Mountain scene">
            <a:extLst>
              <a:ext uri="{FF2B5EF4-FFF2-40B4-BE49-F238E27FC236}">
                <a16:creationId xmlns:a16="http://schemas.microsoft.com/office/drawing/2014/main" id="{2B94518D-9746-403E-B815-7AF447FE560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061438" y="4202372"/>
            <a:ext cx="914400" cy="914400"/>
          </a:xfrm>
          <a:prstGeom prst="rect">
            <a:avLst/>
          </a:prstGeom>
        </p:spPr>
      </p:pic>
      <p:pic>
        <p:nvPicPr>
          <p:cNvPr id="43" name="Graphic 42" descr="Highway scene">
            <a:extLst>
              <a:ext uri="{FF2B5EF4-FFF2-40B4-BE49-F238E27FC236}">
                <a16:creationId xmlns:a16="http://schemas.microsoft.com/office/drawing/2014/main" id="{EC0434F3-C854-4191-B003-9B9030E5A96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548758" y="4202372"/>
            <a:ext cx="914400" cy="914400"/>
          </a:xfrm>
          <a:prstGeom prst="rect">
            <a:avLst/>
          </a:prstGeom>
        </p:spPr>
      </p:pic>
      <p:sp>
        <p:nvSpPr>
          <p:cNvPr id="44" name="TextBox 43">
            <a:extLst>
              <a:ext uri="{FF2B5EF4-FFF2-40B4-BE49-F238E27FC236}">
                <a16:creationId xmlns:a16="http://schemas.microsoft.com/office/drawing/2014/main" id="{F3E3DD74-16C6-4160-BB26-6BF76CF51BDB}"/>
              </a:ext>
            </a:extLst>
          </p:cNvPr>
          <p:cNvSpPr txBox="1"/>
          <p:nvPr/>
        </p:nvSpPr>
        <p:spPr>
          <a:xfrm>
            <a:off x="2740578" y="3884759"/>
            <a:ext cx="1568822" cy="307777"/>
          </a:xfrm>
          <a:prstGeom prst="rect">
            <a:avLst/>
          </a:prstGeom>
          <a:noFill/>
        </p:spPr>
        <p:txBody>
          <a:bodyPr wrap="square" rtlCol="0">
            <a:spAutoFit/>
          </a:bodyPr>
          <a:lstStyle/>
          <a:p>
            <a:pPr algn="ctr"/>
            <a:r>
              <a:rPr lang="en-US" sz="1400" dirty="0">
                <a:solidFill>
                  <a:schemeClr val="accent5">
                    <a:lumMod val="75000"/>
                  </a:schemeClr>
                </a:solidFill>
              </a:rPr>
              <a:t>Directly Developed</a:t>
            </a:r>
          </a:p>
        </p:txBody>
      </p:sp>
      <p:sp>
        <p:nvSpPr>
          <p:cNvPr id="66" name="TextBox 65">
            <a:extLst>
              <a:ext uri="{FF2B5EF4-FFF2-40B4-BE49-F238E27FC236}">
                <a16:creationId xmlns:a16="http://schemas.microsoft.com/office/drawing/2014/main" id="{583E9B64-49FA-462B-8869-4F299D7043AB}"/>
              </a:ext>
            </a:extLst>
          </p:cNvPr>
          <p:cNvSpPr txBox="1"/>
          <p:nvPr/>
        </p:nvSpPr>
        <p:spPr>
          <a:xfrm>
            <a:off x="4301260" y="3884759"/>
            <a:ext cx="1794740" cy="307777"/>
          </a:xfrm>
          <a:prstGeom prst="rect">
            <a:avLst/>
          </a:prstGeom>
          <a:noFill/>
        </p:spPr>
        <p:txBody>
          <a:bodyPr wrap="square" rtlCol="0">
            <a:spAutoFit/>
          </a:bodyPr>
          <a:lstStyle/>
          <a:p>
            <a:pPr algn="ctr"/>
            <a:r>
              <a:rPr lang="en-US" sz="1400" dirty="0">
                <a:solidFill>
                  <a:srgbClr val="C00000"/>
                </a:solidFill>
              </a:rPr>
              <a:t>Indirectly Developed</a:t>
            </a:r>
          </a:p>
        </p:txBody>
      </p:sp>
      <p:sp>
        <p:nvSpPr>
          <p:cNvPr id="45" name="Rectangle 44">
            <a:extLst>
              <a:ext uri="{FF2B5EF4-FFF2-40B4-BE49-F238E27FC236}">
                <a16:creationId xmlns:a16="http://schemas.microsoft.com/office/drawing/2014/main" id="{1FEFD12B-4777-446D-AF7A-5DC9E7281DEA}"/>
              </a:ext>
            </a:extLst>
          </p:cNvPr>
          <p:cNvSpPr/>
          <p:nvPr/>
        </p:nvSpPr>
        <p:spPr>
          <a:xfrm>
            <a:off x="6532903" y="3759842"/>
            <a:ext cx="879364" cy="488696"/>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991FF7E-0517-409E-94FC-5D41237297DE}"/>
              </a:ext>
            </a:extLst>
          </p:cNvPr>
          <p:cNvSpPr/>
          <p:nvPr/>
        </p:nvSpPr>
        <p:spPr>
          <a:xfrm>
            <a:off x="8482013" y="3759842"/>
            <a:ext cx="656217" cy="578476"/>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Isosceles Triangle 47">
            <a:extLst>
              <a:ext uri="{FF2B5EF4-FFF2-40B4-BE49-F238E27FC236}">
                <a16:creationId xmlns:a16="http://schemas.microsoft.com/office/drawing/2014/main" id="{54EC3AF7-A4E9-46E5-8712-710A795C84E5}"/>
              </a:ext>
            </a:extLst>
          </p:cNvPr>
          <p:cNvSpPr/>
          <p:nvPr/>
        </p:nvSpPr>
        <p:spPr>
          <a:xfrm>
            <a:off x="7649387" y="4338318"/>
            <a:ext cx="711406" cy="578476"/>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85EA7C85-B6DE-41F6-BF34-062B2A7393B8}"/>
              </a:ext>
            </a:extLst>
          </p:cNvPr>
          <p:cNvCxnSpPr>
            <a:cxnSpLocks/>
          </p:cNvCxnSpPr>
          <p:nvPr/>
        </p:nvCxnSpPr>
        <p:spPr>
          <a:xfrm>
            <a:off x="8080833" y="4327117"/>
            <a:ext cx="340570" cy="53425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B66EDCF-1D67-4D69-AC9E-D63174F57AE0}"/>
              </a:ext>
            </a:extLst>
          </p:cNvPr>
          <p:cNvCxnSpPr>
            <a:cxnSpLocks/>
          </p:cNvCxnSpPr>
          <p:nvPr/>
        </p:nvCxnSpPr>
        <p:spPr>
          <a:xfrm>
            <a:off x="7649387" y="4984311"/>
            <a:ext cx="711406" cy="644"/>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267D8F99-7DF6-42F5-81E3-0EB9AB9F3EA1}"/>
              </a:ext>
            </a:extLst>
          </p:cNvPr>
          <p:cNvCxnSpPr>
            <a:cxnSpLocks/>
          </p:cNvCxnSpPr>
          <p:nvPr/>
        </p:nvCxnSpPr>
        <p:spPr>
          <a:xfrm flipV="1">
            <a:off x="7588777" y="4326473"/>
            <a:ext cx="340570" cy="53425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71BD47C8-1DE9-4D8C-BA6F-76AF85BC23DE}"/>
              </a:ext>
            </a:extLst>
          </p:cNvPr>
          <p:cNvCxnSpPr>
            <a:cxnSpLocks/>
          </p:cNvCxnSpPr>
          <p:nvPr/>
        </p:nvCxnSpPr>
        <p:spPr>
          <a:xfrm flipH="1">
            <a:off x="7996650" y="4001953"/>
            <a:ext cx="8440" cy="29378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459AFDF-21DF-43E5-80AC-34F52C47EC16}"/>
              </a:ext>
            </a:extLst>
          </p:cNvPr>
          <p:cNvCxnSpPr>
            <a:cxnSpLocks/>
          </p:cNvCxnSpPr>
          <p:nvPr/>
        </p:nvCxnSpPr>
        <p:spPr>
          <a:xfrm flipH="1" flipV="1">
            <a:off x="8393506" y="4916794"/>
            <a:ext cx="267801" cy="245584"/>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E3D11205-46D7-4D99-8648-AD4451867AC1}"/>
              </a:ext>
            </a:extLst>
          </p:cNvPr>
          <p:cNvCxnSpPr>
            <a:cxnSpLocks/>
          </p:cNvCxnSpPr>
          <p:nvPr/>
        </p:nvCxnSpPr>
        <p:spPr>
          <a:xfrm flipV="1">
            <a:off x="7348873" y="4924023"/>
            <a:ext cx="267801" cy="245584"/>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Concepts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Graphic 22" descr="Rat">
            <a:extLst>
              <a:ext uri="{FF2B5EF4-FFF2-40B4-BE49-F238E27FC236}">
                <a16:creationId xmlns:a16="http://schemas.microsoft.com/office/drawing/2014/main" id="{F8882AE4-6795-43A3-95F6-EE2111A893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22764" y="1351153"/>
            <a:ext cx="1007227" cy="1007227"/>
          </a:xfrm>
          <a:prstGeom prst="rect">
            <a:avLst/>
          </a:prstGeom>
        </p:spPr>
      </p:pic>
      <p:pic>
        <p:nvPicPr>
          <p:cNvPr id="24" name="Graphic 23" descr="Elephant">
            <a:extLst>
              <a:ext uri="{FF2B5EF4-FFF2-40B4-BE49-F238E27FC236}">
                <a16:creationId xmlns:a16="http://schemas.microsoft.com/office/drawing/2014/main" id="{2816A48A-093C-4B22-A3F1-EC39EE34A8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52138" y="2107607"/>
            <a:ext cx="1715817" cy="1715817"/>
          </a:xfrm>
          <a:prstGeom prst="rect">
            <a:avLst/>
          </a:prstGeom>
        </p:spPr>
      </p:pic>
      <p:pic>
        <p:nvPicPr>
          <p:cNvPr id="39" name="Graphic 38" descr="Pig">
            <a:extLst>
              <a:ext uri="{FF2B5EF4-FFF2-40B4-BE49-F238E27FC236}">
                <a16:creationId xmlns:a16="http://schemas.microsoft.com/office/drawing/2014/main" id="{D374EB0A-DDAB-432A-99DB-DACC15B48D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46562" y="1374573"/>
            <a:ext cx="1367717" cy="1367717"/>
          </a:xfrm>
          <a:prstGeom prst="rect">
            <a:avLst/>
          </a:prstGeom>
        </p:spPr>
      </p:pic>
      <p:pic>
        <p:nvPicPr>
          <p:cNvPr id="43" name="Graphic 42" descr="Cow">
            <a:extLst>
              <a:ext uri="{FF2B5EF4-FFF2-40B4-BE49-F238E27FC236}">
                <a16:creationId xmlns:a16="http://schemas.microsoft.com/office/drawing/2014/main" id="{DE84C0A6-9C38-41BE-A5DD-3DBF7662D65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8614279" y="2496656"/>
            <a:ext cx="1448734" cy="1448734"/>
          </a:xfrm>
          <a:prstGeom prst="rect">
            <a:avLst/>
          </a:prstGeom>
        </p:spPr>
      </p:pic>
      <p:sp>
        <p:nvSpPr>
          <p:cNvPr id="44" name="TextBox 43">
            <a:extLst>
              <a:ext uri="{FF2B5EF4-FFF2-40B4-BE49-F238E27FC236}">
                <a16:creationId xmlns:a16="http://schemas.microsoft.com/office/drawing/2014/main" id="{E590CB80-03A8-4CC6-8681-44B476D1D8FE}"/>
              </a:ext>
            </a:extLst>
          </p:cNvPr>
          <p:cNvSpPr txBox="1"/>
          <p:nvPr/>
        </p:nvSpPr>
        <p:spPr>
          <a:xfrm>
            <a:off x="5247220" y="2306411"/>
            <a:ext cx="1689724" cy="523220"/>
          </a:xfrm>
          <a:prstGeom prst="rect">
            <a:avLst/>
          </a:prstGeom>
          <a:solidFill>
            <a:schemeClr val="accent2"/>
          </a:solidFill>
        </p:spPr>
        <p:txBody>
          <a:bodyPr wrap="square" rtlCol="0">
            <a:spAutoFit/>
          </a:bodyPr>
          <a:lstStyle/>
          <a:p>
            <a:pPr algn="ctr"/>
            <a:r>
              <a:rPr lang="en-US" sz="2800" dirty="0"/>
              <a:t>Mammals</a:t>
            </a:r>
          </a:p>
        </p:txBody>
      </p:sp>
      <p:sp>
        <p:nvSpPr>
          <p:cNvPr id="45" name="TextBox 44">
            <a:extLst>
              <a:ext uri="{FF2B5EF4-FFF2-40B4-BE49-F238E27FC236}">
                <a16:creationId xmlns:a16="http://schemas.microsoft.com/office/drawing/2014/main" id="{F5F4E819-81C1-4C96-9996-2FE001A81AB5}"/>
              </a:ext>
            </a:extLst>
          </p:cNvPr>
          <p:cNvSpPr txBox="1"/>
          <p:nvPr/>
        </p:nvSpPr>
        <p:spPr>
          <a:xfrm>
            <a:off x="3776835" y="3795139"/>
            <a:ext cx="1029379" cy="954107"/>
          </a:xfrm>
          <a:prstGeom prst="rect">
            <a:avLst/>
          </a:prstGeom>
          <a:solidFill>
            <a:schemeClr val="accent2"/>
          </a:solidFill>
        </p:spPr>
        <p:txBody>
          <a:bodyPr wrap="square" rtlCol="0">
            <a:spAutoFit/>
          </a:bodyPr>
          <a:lstStyle/>
          <a:p>
            <a:pPr algn="ctr"/>
            <a:r>
              <a:rPr lang="en-US" sz="2800" dirty="0"/>
              <a:t>Have fur</a:t>
            </a:r>
          </a:p>
        </p:txBody>
      </p:sp>
      <p:sp>
        <p:nvSpPr>
          <p:cNvPr id="46" name="TextBox 45">
            <a:extLst>
              <a:ext uri="{FF2B5EF4-FFF2-40B4-BE49-F238E27FC236}">
                <a16:creationId xmlns:a16="http://schemas.microsoft.com/office/drawing/2014/main" id="{10F91819-6B47-433E-88AE-AD29751DB0DF}"/>
              </a:ext>
            </a:extLst>
          </p:cNvPr>
          <p:cNvSpPr txBox="1"/>
          <p:nvPr/>
        </p:nvSpPr>
        <p:spPr>
          <a:xfrm>
            <a:off x="5344134" y="4236941"/>
            <a:ext cx="1626322" cy="1384995"/>
          </a:xfrm>
          <a:prstGeom prst="rect">
            <a:avLst/>
          </a:prstGeom>
          <a:solidFill>
            <a:schemeClr val="accent2"/>
          </a:solidFill>
        </p:spPr>
        <p:txBody>
          <a:bodyPr wrap="square" rtlCol="0">
            <a:spAutoFit/>
          </a:bodyPr>
          <a:lstStyle/>
          <a:p>
            <a:pPr algn="ctr"/>
            <a:r>
              <a:rPr lang="en-US" sz="2800" dirty="0"/>
              <a:t>Female carries offspring</a:t>
            </a:r>
          </a:p>
        </p:txBody>
      </p:sp>
      <p:sp>
        <p:nvSpPr>
          <p:cNvPr id="47" name="TextBox 46">
            <a:extLst>
              <a:ext uri="{FF2B5EF4-FFF2-40B4-BE49-F238E27FC236}">
                <a16:creationId xmlns:a16="http://schemas.microsoft.com/office/drawing/2014/main" id="{536E6A93-6189-4A01-A582-3628023E1539}"/>
              </a:ext>
            </a:extLst>
          </p:cNvPr>
          <p:cNvSpPr txBox="1"/>
          <p:nvPr/>
        </p:nvSpPr>
        <p:spPr>
          <a:xfrm>
            <a:off x="7385787" y="3792946"/>
            <a:ext cx="1448734" cy="954107"/>
          </a:xfrm>
          <a:prstGeom prst="rect">
            <a:avLst/>
          </a:prstGeom>
          <a:solidFill>
            <a:schemeClr val="accent2"/>
          </a:solidFill>
        </p:spPr>
        <p:txBody>
          <a:bodyPr wrap="square" rtlCol="0">
            <a:spAutoFit/>
          </a:bodyPr>
          <a:lstStyle/>
          <a:p>
            <a:pPr algn="ctr"/>
            <a:r>
              <a:rPr lang="en-US" sz="2800" dirty="0"/>
              <a:t>Produce milk</a:t>
            </a:r>
          </a:p>
        </p:txBody>
      </p:sp>
      <p:cxnSp>
        <p:nvCxnSpPr>
          <p:cNvPr id="48" name="Straight Arrow Connector 47">
            <a:extLst>
              <a:ext uri="{FF2B5EF4-FFF2-40B4-BE49-F238E27FC236}">
                <a16:creationId xmlns:a16="http://schemas.microsoft.com/office/drawing/2014/main" id="{105B421E-626C-4465-A651-A7E79F693A67}"/>
              </a:ext>
            </a:extLst>
          </p:cNvPr>
          <p:cNvCxnSpPr>
            <a:cxnSpLocks/>
          </p:cNvCxnSpPr>
          <p:nvPr/>
        </p:nvCxnSpPr>
        <p:spPr>
          <a:xfrm flipH="1">
            <a:off x="4383751" y="2897206"/>
            <a:ext cx="1013005" cy="822666"/>
          </a:xfrm>
          <a:prstGeom prst="straightConnector1">
            <a:avLst/>
          </a:prstGeom>
          <a:ln w="114300" cap="rn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72CC5611-5E01-42E7-A1A4-AFA59E0A753D}"/>
              </a:ext>
            </a:extLst>
          </p:cNvPr>
          <p:cNvCxnSpPr>
            <a:cxnSpLocks/>
            <a:endCxn id="46" idx="0"/>
          </p:cNvCxnSpPr>
          <p:nvPr/>
        </p:nvCxnSpPr>
        <p:spPr>
          <a:xfrm>
            <a:off x="6092082" y="2897206"/>
            <a:ext cx="65213" cy="1339735"/>
          </a:xfrm>
          <a:prstGeom prst="straightConnector1">
            <a:avLst/>
          </a:prstGeom>
          <a:ln w="114300" cap="rnd">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45ED45F6-0B5A-4866-AADC-66A812FCE274}"/>
              </a:ext>
            </a:extLst>
          </p:cNvPr>
          <p:cNvCxnSpPr>
            <a:cxnSpLocks/>
          </p:cNvCxnSpPr>
          <p:nvPr/>
        </p:nvCxnSpPr>
        <p:spPr>
          <a:xfrm>
            <a:off x="6852621" y="2897206"/>
            <a:ext cx="1077799" cy="808399"/>
          </a:xfrm>
          <a:prstGeom prst="straightConnector1">
            <a:avLst/>
          </a:prstGeom>
          <a:ln w="114300"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Prototypes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Graphic 29" descr="Sparrow">
            <a:extLst>
              <a:ext uri="{FF2B5EF4-FFF2-40B4-BE49-F238E27FC236}">
                <a16:creationId xmlns:a16="http://schemas.microsoft.com/office/drawing/2014/main" id="{784EB950-52BE-4CEE-9F8C-CB1691B328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1674" y="1854004"/>
            <a:ext cx="2340180" cy="2340180"/>
          </a:xfrm>
          <a:prstGeom prst="rect">
            <a:avLst/>
          </a:prstGeom>
        </p:spPr>
      </p:pic>
      <p:pic>
        <p:nvPicPr>
          <p:cNvPr id="5" name="Graphic 4" descr="Rooster">
            <a:extLst>
              <a:ext uri="{FF2B5EF4-FFF2-40B4-BE49-F238E27FC236}">
                <a16:creationId xmlns:a16="http://schemas.microsoft.com/office/drawing/2014/main" id="{21DF9A6B-1705-4F6B-BB96-B2964114DF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96230" y="1854004"/>
            <a:ext cx="2340180" cy="2340180"/>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Areas of Interest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A215DDA5-CEC5-4F1B-AA26-87607B653E3D}"/>
              </a:ext>
            </a:extLst>
          </p:cNvPr>
          <p:cNvSpPr txBox="1"/>
          <p:nvPr/>
        </p:nvSpPr>
        <p:spPr>
          <a:xfrm>
            <a:off x="1875483" y="1402523"/>
            <a:ext cx="1649506" cy="461665"/>
          </a:xfrm>
          <a:prstGeom prst="rect">
            <a:avLst/>
          </a:prstGeom>
          <a:noFill/>
        </p:spPr>
        <p:txBody>
          <a:bodyPr wrap="square" rtlCol="0">
            <a:spAutoFit/>
          </a:bodyPr>
          <a:lstStyle/>
          <a:p>
            <a:pPr algn="ctr"/>
            <a:r>
              <a:rPr lang="en-US" sz="2400" dirty="0"/>
              <a:t>Concepts</a:t>
            </a:r>
          </a:p>
        </p:txBody>
      </p:sp>
      <p:sp>
        <p:nvSpPr>
          <p:cNvPr id="28" name="TextBox 27">
            <a:extLst>
              <a:ext uri="{FF2B5EF4-FFF2-40B4-BE49-F238E27FC236}">
                <a16:creationId xmlns:a16="http://schemas.microsoft.com/office/drawing/2014/main" id="{3F912C10-6082-42CA-9894-7E6A0D87137E}"/>
              </a:ext>
            </a:extLst>
          </p:cNvPr>
          <p:cNvSpPr txBox="1"/>
          <p:nvPr/>
        </p:nvSpPr>
        <p:spPr>
          <a:xfrm>
            <a:off x="8661307" y="1392339"/>
            <a:ext cx="1649506" cy="461665"/>
          </a:xfrm>
          <a:prstGeom prst="rect">
            <a:avLst/>
          </a:prstGeom>
          <a:noFill/>
        </p:spPr>
        <p:txBody>
          <a:bodyPr wrap="square" rtlCol="0">
            <a:spAutoFit/>
          </a:bodyPr>
          <a:lstStyle/>
          <a:p>
            <a:pPr algn="ctr"/>
            <a:r>
              <a:rPr lang="en-US" sz="2400" dirty="0"/>
              <a:t>Prototypes</a:t>
            </a:r>
          </a:p>
        </p:txBody>
      </p:sp>
      <p:sp>
        <p:nvSpPr>
          <p:cNvPr id="29" name="TextBox 28">
            <a:extLst>
              <a:ext uri="{FF2B5EF4-FFF2-40B4-BE49-F238E27FC236}">
                <a16:creationId xmlns:a16="http://schemas.microsoft.com/office/drawing/2014/main" id="{EA67D15B-2ECA-4338-973C-81233BC91855}"/>
              </a:ext>
            </a:extLst>
          </p:cNvPr>
          <p:cNvSpPr txBox="1"/>
          <p:nvPr/>
        </p:nvSpPr>
        <p:spPr>
          <a:xfrm>
            <a:off x="2922494" y="3286733"/>
            <a:ext cx="2670082" cy="461665"/>
          </a:xfrm>
          <a:prstGeom prst="rect">
            <a:avLst/>
          </a:prstGeom>
          <a:noFill/>
        </p:spPr>
        <p:txBody>
          <a:bodyPr wrap="square" rtlCol="0">
            <a:spAutoFit/>
          </a:bodyPr>
          <a:lstStyle/>
          <a:p>
            <a:pPr algn="ctr"/>
            <a:r>
              <a:rPr lang="en-US" sz="2400" dirty="0"/>
              <a:t>Natural Concepts</a:t>
            </a:r>
          </a:p>
        </p:txBody>
      </p:sp>
      <p:sp>
        <p:nvSpPr>
          <p:cNvPr id="30" name="TextBox 29">
            <a:extLst>
              <a:ext uri="{FF2B5EF4-FFF2-40B4-BE49-F238E27FC236}">
                <a16:creationId xmlns:a16="http://schemas.microsoft.com/office/drawing/2014/main" id="{2B7B784D-3116-4495-82A2-EB5B8883B2A1}"/>
              </a:ext>
            </a:extLst>
          </p:cNvPr>
          <p:cNvSpPr txBox="1"/>
          <p:nvPr/>
        </p:nvSpPr>
        <p:spPr>
          <a:xfrm>
            <a:off x="6499413" y="3286732"/>
            <a:ext cx="2670082" cy="461665"/>
          </a:xfrm>
          <a:prstGeom prst="rect">
            <a:avLst/>
          </a:prstGeom>
          <a:noFill/>
        </p:spPr>
        <p:txBody>
          <a:bodyPr wrap="square" rtlCol="0">
            <a:spAutoFit/>
          </a:bodyPr>
          <a:lstStyle/>
          <a:p>
            <a:pPr algn="ctr"/>
            <a:r>
              <a:rPr lang="en-US" sz="2400" dirty="0"/>
              <a:t>Artificial Concepts</a:t>
            </a:r>
          </a:p>
        </p:txBody>
      </p:sp>
      <p:pic>
        <p:nvPicPr>
          <p:cNvPr id="6" name="Graphic 5" descr="Rat">
            <a:extLst>
              <a:ext uri="{FF2B5EF4-FFF2-40B4-BE49-F238E27FC236}">
                <a16:creationId xmlns:a16="http://schemas.microsoft.com/office/drawing/2014/main" id="{B05B84C6-54AC-4A01-96DC-E7CC91496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86485" y="1615993"/>
            <a:ext cx="528917" cy="528917"/>
          </a:xfrm>
          <a:prstGeom prst="rect">
            <a:avLst/>
          </a:prstGeom>
        </p:spPr>
      </p:pic>
      <p:pic>
        <p:nvPicPr>
          <p:cNvPr id="8" name="Graphic 7" descr="Elephant">
            <a:extLst>
              <a:ext uri="{FF2B5EF4-FFF2-40B4-BE49-F238E27FC236}">
                <a16:creationId xmlns:a16="http://schemas.microsoft.com/office/drawing/2014/main" id="{A1417FA9-F8F2-4D7F-B053-C9E31626B8D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79594" y="1989786"/>
            <a:ext cx="737188" cy="737188"/>
          </a:xfrm>
          <a:prstGeom prst="rect">
            <a:avLst/>
          </a:prstGeom>
        </p:spPr>
      </p:pic>
      <p:pic>
        <p:nvPicPr>
          <p:cNvPr id="10" name="Graphic 9" descr="Pig">
            <a:extLst>
              <a:ext uri="{FF2B5EF4-FFF2-40B4-BE49-F238E27FC236}">
                <a16:creationId xmlns:a16="http://schemas.microsoft.com/office/drawing/2014/main" id="{744F0FE1-6E3B-474C-8674-256739872B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17163" y="1660732"/>
            <a:ext cx="737188" cy="737188"/>
          </a:xfrm>
          <a:prstGeom prst="rect">
            <a:avLst/>
          </a:prstGeom>
        </p:spPr>
      </p:pic>
      <p:pic>
        <p:nvPicPr>
          <p:cNvPr id="12" name="Graphic 11" descr="Cow">
            <a:extLst>
              <a:ext uri="{FF2B5EF4-FFF2-40B4-BE49-F238E27FC236}">
                <a16:creationId xmlns:a16="http://schemas.microsoft.com/office/drawing/2014/main" id="{DBED9264-F896-458B-A088-483322764F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3709249" y="2036775"/>
            <a:ext cx="737188" cy="737188"/>
          </a:xfrm>
          <a:prstGeom prst="rect">
            <a:avLst/>
          </a:prstGeom>
        </p:spPr>
      </p:pic>
      <p:sp>
        <p:nvSpPr>
          <p:cNvPr id="34" name="TextBox 33">
            <a:extLst>
              <a:ext uri="{FF2B5EF4-FFF2-40B4-BE49-F238E27FC236}">
                <a16:creationId xmlns:a16="http://schemas.microsoft.com/office/drawing/2014/main" id="{1C2EB453-68B5-4980-AE07-D71B5A56F55E}"/>
              </a:ext>
            </a:extLst>
          </p:cNvPr>
          <p:cNvSpPr txBox="1"/>
          <p:nvPr/>
        </p:nvSpPr>
        <p:spPr>
          <a:xfrm>
            <a:off x="2199348" y="2058432"/>
            <a:ext cx="917815" cy="307777"/>
          </a:xfrm>
          <a:prstGeom prst="rect">
            <a:avLst/>
          </a:prstGeom>
          <a:solidFill>
            <a:schemeClr val="accent2"/>
          </a:solidFill>
        </p:spPr>
        <p:txBody>
          <a:bodyPr wrap="square" rtlCol="0">
            <a:spAutoFit/>
          </a:bodyPr>
          <a:lstStyle/>
          <a:p>
            <a:pPr algn="ctr"/>
            <a:r>
              <a:rPr lang="en-US" sz="1400" dirty="0"/>
              <a:t>Mammals</a:t>
            </a:r>
          </a:p>
        </p:txBody>
      </p:sp>
      <p:sp>
        <p:nvSpPr>
          <p:cNvPr id="35" name="TextBox 34">
            <a:extLst>
              <a:ext uri="{FF2B5EF4-FFF2-40B4-BE49-F238E27FC236}">
                <a16:creationId xmlns:a16="http://schemas.microsoft.com/office/drawing/2014/main" id="{3802ED11-4721-4FD9-AC9C-F3ADF4D73350}"/>
              </a:ext>
            </a:extLst>
          </p:cNvPr>
          <p:cNvSpPr txBox="1"/>
          <p:nvPr/>
        </p:nvSpPr>
        <p:spPr>
          <a:xfrm>
            <a:off x="1552456" y="2697803"/>
            <a:ext cx="609365" cy="523220"/>
          </a:xfrm>
          <a:prstGeom prst="rect">
            <a:avLst/>
          </a:prstGeom>
          <a:solidFill>
            <a:schemeClr val="accent2"/>
          </a:solidFill>
        </p:spPr>
        <p:txBody>
          <a:bodyPr wrap="square" rtlCol="0">
            <a:spAutoFit/>
          </a:bodyPr>
          <a:lstStyle/>
          <a:p>
            <a:pPr algn="ctr"/>
            <a:r>
              <a:rPr lang="en-US" sz="1400" dirty="0"/>
              <a:t>Have fur</a:t>
            </a:r>
          </a:p>
        </p:txBody>
      </p:sp>
      <p:sp>
        <p:nvSpPr>
          <p:cNvPr id="36" name="TextBox 35">
            <a:extLst>
              <a:ext uri="{FF2B5EF4-FFF2-40B4-BE49-F238E27FC236}">
                <a16:creationId xmlns:a16="http://schemas.microsoft.com/office/drawing/2014/main" id="{267BAF1E-08B8-4ADA-A81D-AB0BBC88BD33}"/>
              </a:ext>
            </a:extLst>
          </p:cNvPr>
          <p:cNvSpPr txBox="1"/>
          <p:nvPr/>
        </p:nvSpPr>
        <p:spPr>
          <a:xfrm>
            <a:off x="2212834" y="2699157"/>
            <a:ext cx="917815" cy="738664"/>
          </a:xfrm>
          <a:prstGeom prst="rect">
            <a:avLst/>
          </a:prstGeom>
          <a:solidFill>
            <a:schemeClr val="accent2"/>
          </a:solidFill>
        </p:spPr>
        <p:txBody>
          <a:bodyPr wrap="square" rtlCol="0">
            <a:spAutoFit/>
          </a:bodyPr>
          <a:lstStyle/>
          <a:p>
            <a:pPr algn="ctr"/>
            <a:r>
              <a:rPr lang="en-US" sz="1400" dirty="0"/>
              <a:t>Female carries offspring</a:t>
            </a:r>
          </a:p>
        </p:txBody>
      </p:sp>
      <p:sp>
        <p:nvSpPr>
          <p:cNvPr id="37" name="TextBox 36">
            <a:extLst>
              <a:ext uri="{FF2B5EF4-FFF2-40B4-BE49-F238E27FC236}">
                <a16:creationId xmlns:a16="http://schemas.microsoft.com/office/drawing/2014/main" id="{3440E66D-C078-4C40-8223-14DC87FFD5D6}"/>
              </a:ext>
            </a:extLst>
          </p:cNvPr>
          <p:cNvSpPr txBox="1"/>
          <p:nvPr/>
        </p:nvSpPr>
        <p:spPr>
          <a:xfrm>
            <a:off x="3194560" y="2699157"/>
            <a:ext cx="781278" cy="523220"/>
          </a:xfrm>
          <a:prstGeom prst="rect">
            <a:avLst/>
          </a:prstGeom>
          <a:solidFill>
            <a:schemeClr val="accent2"/>
          </a:solidFill>
        </p:spPr>
        <p:txBody>
          <a:bodyPr wrap="square" rtlCol="0">
            <a:spAutoFit/>
          </a:bodyPr>
          <a:lstStyle/>
          <a:p>
            <a:pPr algn="ctr"/>
            <a:r>
              <a:rPr lang="en-US" sz="1400" dirty="0"/>
              <a:t>Produce milk</a:t>
            </a:r>
          </a:p>
        </p:txBody>
      </p:sp>
      <p:cxnSp>
        <p:nvCxnSpPr>
          <p:cNvPr id="14" name="Straight Arrow Connector 13">
            <a:extLst>
              <a:ext uri="{FF2B5EF4-FFF2-40B4-BE49-F238E27FC236}">
                <a16:creationId xmlns:a16="http://schemas.microsoft.com/office/drawing/2014/main" id="{0F8D22E8-9756-47D8-9FF2-E6012AEE4BBB}"/>
              </a:ext>
            </a:extLst>
          </p:cNvPr>
          <p:cNvCxnSpPr>
            <a:cxnSpLocks/>
          </p:cNvCxnSpPr>
          <p:nvPr/>
        </p:nvCxnSpPr>
        <p:spPr>
          <a:xfrm flipH="1">
            <a:off x="2026064" y="2438698"/>
            <a:ext cx="234323" cy="22874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B494533A-C589-4F60-8127-12F5419448F0}"/>
              </a:ext>
            </a:extLst>
          </p:cNvPr>
          <p:cNvCxnSpPr>
            <a:cxnSpLocks/>
            <a:endCxn id="36" idx="0"/>
          </p:cNvCxnSpPr>
          <p:nvPr/>
        </p:nvCxnSpPr>
        <p:spPr>
          <a:xfrm flipH="1">
            <a:off x="2671742" y="2405369"/>
            <a:ext cx="8440" cy="29378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5741D23C-93CA-41C5-9199-A230FC8671C6}"/>
              </a:ext>
            </a:extLst>
          </p:cNvPr>
          <p:cNvCxnSpPr>
            <a:cxnSpLocks/>
          </p:cNvCxnSpPr>
          <p:nvPr/>
        </p:nvCxnSpPr>
        <p:spPr>
          <a:xfrm>
            <a:off x="3178202" y="2405369"/>
            <a:ext cx="399521" cy="27104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pic>
        <p:nvPicPr>
          <p:cNvPr id="31" name="Graphic 30" descr="Sparrow">
            <a:extLst>
              <a:ext uri="{FF2B5EF4-FFF2-40B4-BE49-F238E27FC236}">
                <a16:creationId xmlns:a16="http://schemas.microsoft.com/office/drawing/2014/main" id="{555F2D1D-B3DB-41C3-837E-B0817C98E91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482013" y="1811921"/>
            <a:ext cx="914400" cy="914400"/>
          </a:xfrm>
          <a:prstGeom prst="rect">
            <a:avLst/>
          </a:prstGeom>
        </p:spPr>
      </p:pic>
      <p:pic>
        <p:nvPicPr>
          <p:cNvPr id="33" name="Graphic 32" descr="Rooster">
            <a:extLst>
              <a:ext uri="{FF2B5EF4-FFF2-40B4-BE49-F238E27FC236}">
                <a16:creationId xmlns:a16="http://schemas.microsoft.com/office/drawing/2014/main" id="{DFAFFC84-B361-4C68-9E7A-E00DB6E8B80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653731" y="1854004"/>
            <a:ext cx="914400" cy="914400"/>
          </a:xfrm>
          <a:prstGeom prst="rect">
            <a:avLst/>
          </a:prstGeom>
        </p:spPr>
      </p:pic>
      <p:pic>
        <p:nvPicPr>
          <p:cNvPr id="40" name="Graphic 39" descr="Mountain scene">
            <a:extLst>
              <a:ext uri="{FF2B5EF4-FFF2-40B4-BE49-F238E27FC236}">
                <a16:creationId xmlns:a16="http://schemas.microsoft.com/office/drawing/2014/main" id="{2B94518D-9746-403E-B815-7AF447FE560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061438" y="4202372"/>
            <a:ext cx="914400" cy="914400"/>
          </a:xfrm>
          <a:prstGeom prst="rect">
            <a:avLst/>
          </a:prstGeom>
        </p:spPr>
      </p:pic>
      <p:pic>
        <p:nvPicPr>
          <p:cNvPr id="43" name="Graphic 42" descr="Highway scene">
            <a:extLst>
              <a:ext uri="{FF2B5EF4-FFF2-40B4-BE49-F238E27FC236}">
                <a16:creationId xmlns:a16="http://schemas.microsoft.com/office/drawing/2014/main" id="{EC0434F3-C854-4191-B003-9B9030E5A96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548758" y="4202372"/>
            <a:ext cx="914400" cy="914400"/>
          </a:xfrm>
          <a:prstGeom prst="rect">
            <a:avLst/>
          </a:prstGeom>
        </p:spPr>
      </p:pic>
      <p:sp>
        <p:nvSpPr>
          <p:cNvPr id="44" name="TextBox 43">
            <a:extLst>
              <a:ext uri="{FF2B5EF4-FFF2-40B4-BE49-F238E27FC236}">
                <a16:creationId xmlns:a16="http://schemas.microsoft.com/office/drawing/2014/main" id="{F3E3DD74-16C6-4160-BB26-6BF76CF51BDB}"/>
              </a:ext>
            </a:extLst>
          </p:cNvPr>
          <p:cNvSpPr txBox="1"/>
          <p:nvPr/>
        </p:nvSpPr>
        <p:spPr>
          <a:xfrm>
            <a:off x="2740578" y="3884759"/>
            <a:ext cx="1568822" cy="307777"/>
          </a:xfrm>
          <a:prstGeom prst="rect">
            <a:avLst/>
          </a:prstGeom>
          <a:noFill/>
        </p:spPr>
        <p:txBody>
          <a:bodyPr wrap="square" rtlCol="0">
            <a:spAutoFit/>
          </a:bodyPr>
          <a:lstStyle/>
          <a:p>
            <a:pPr algn="ctr"/>
            <a:r>
              <a:rPr lang="en-US" sz="1400" dirty="0">
                <a:solidFill>
                  <a:schemeClr val="accent5">
                    <a:lumMod val="75000"/>
                  </a:schemeClr>
                </a:solidFill>
              </a:rPr>
              <a:t>Directly Developed</a:t>
            </a:r>
          </a:p>
        </p:txBody>
      </p:sp>
      <p:sp>
        <p:nvSpPr>
          <p:cNvPr id="66" name="TextBox 65">
            <a:extLst>
              <a:ext uri="{FF2B5EF4-FFF2-40B4-BE49-F238E27FC236}">
                <a16:creationId xmlns:a16="http://schemas.microsoft.com/office/drawing/2014/main" id="{583E9B64-49FA-462B-8869-4F299D7043AB}"/>
              </a:ext>
            </a:extLst>
          </p:cNvPr>
          <p:cNvSpPr txBox="1"/>
          <p:nvPr/>
        </p:nvSpPr>
        <p:spPr>
          <a:xfrm>
            <a:off x="4301260" y="3884759"/>
            <a:ext cx="1794740" cy="307777"/>
          </a:xfrm>
          <a:prstGeom prst="rect">
            <a:avLst/>
          </a:prstGeom>
          <a:noFill/>
        </p:spPr>
        <p:txBody>
          <a:bodyPr wrap="square" rtlCol="0">
            <a:spAutoFit/>
          </a:bodyPr>
          <a:lstStyle/>
          <a:p>
            <a:pPr algn="ctr"/>
            <a:r>
              <a:rPr lang="en-US" sz="1400" dirty="0">
                <a:solidFill>
                  <a:srgbClr val="C00000"/>
                </a:solidFill>
              </a:rPr>
              <a:t>Indirectly Developed</a:t>
            </a:r>
          </a:p>
        </p:txBody>
      </p:sp>
      <p:sp>
        <p:nvSpPr>
          <p:cNvPr id="45" name="Rectangle 44">
            <a:extLst>
              <a:ext uri="{FF2B5EF4-FFF2-40B4-BE49-F238E27FC236}">
                <a16:creationId xmlns:a16="http://schemas.microsoft.com/office/drawing/2014/main" id="{1FEFD12B-4777-446D-AF7A-5DC9E7281DEA}"/>
              </a:ext>
            </a:extLst>
          </p:cNvPr>
          <p:cNvSpPr/>
          <p:nvPr/>
        </p:nvSpPr>
        <p:spPr>
          <a:xfrm>
            <a:off x="6532903" y="3759842"/>
            <a:ext cx="879364" cy="488696"/>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991FF7E-0517-409E-94FC-5D41237297DE}"/>
              </a:ext>
            </a:extLst>
          </p:cNvPr>
          <p:cNvSpPr/>
          <p:nvPr/>
        </p:nvSpPr>
        <p:spPr>
          <a:xfrm>
            <a:off x="8482013" y="3759842"/>
            <a:ext cx="656217" cy="578476"/>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Isosceles Triangle 47">
            <a:extLst>
              <a:ext uri="{FF2B5EF4-FFF2-40B4-BE49-F238E27FC236}">
                <a16:creationId xmlns:a16="http://schemas.microsoft.com/office/drawing/2014/main" id="{54EC3AF7-A4E9-46E5-8712-710A795C84E5}"/>
              </a:ext>
            </a:extLst>
          </p:cNvPr>
          <p:cNvSpPr/>
          <p:nvPr/>
        </p:nvSpPr>
        <p:spPr>
          <a:xfrm>
            <a:off x="7649387" y="4338318"/>
            <a:ext cx="711406" cy="578476"/>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85EA7C85-B6DE-41F6-BF34-062B2A7393B8}"/>
              </a:ext>
            </a:extLst>
          </p:cNvPr>
          <p:cNvCxnSpPr>
            <a:cxnSpLocks/>
          </p:cNvCxnSpPr>
          <p:nvPr/>
        </p:nvCxnSpPr>
        <p:spPr>
          <a:xfrm>
            <a:off x="8080833" y="4327117"/>
            <a:ext cx="340570" cy="53425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B66EDCF-1D67-4D69-AC9E-D63174F57AE0}"/>
              </a:ext>
            </a:extLst>
          </p:cNvPr>
          <p:cNvCxnSpPr>
            <a:cxnSpLocks/>
          </p:cNvCxnSpPr>
          <p:nvPr/>
        </p:nvCxnSpPr>
        <p:spPr>
          <a:xfrm>
            <a:off x="7649387" y="4984311"/>
            <a:ext cx="711406" cy="644"/>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267D8F99-7DF6-42F5-81E3-0EB9AB9F3EA1}"/>
              </a:ext>
            </a:extLst>
          </p:cNvPr>
          <p:cNvCxnSpPr>
            <a:cxnSpLocks/>
          </p:cNvCxnSpPr>
          <p:nvPr/>
        </p:nvCxnSpPr>
        <p:spPr>
          <a:xfrm flipV="1">
            <a:off x="7588777" y="4326473"/>
            <a:ext cx="340570" cy="53425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71BD47C8-1DE9-4D8C-BA6F-76AF85BC23DE}"/>
              </a:ext>
            </a:extLst>
          </p:cNvPr>
          <p:cNvCxnSpPr>
            <a:cxnSpLocks/>
          </p:cNvCxnSpPr>
          <p:nvPr/>
        </p:nvCxnSpPr>
        <p:spPr>
          <a:xfrm flipH="1">
            <a:off x="7996650" y="4001953"/>
            <a:ext cx="8440" cy="293788"/>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459AFDF-21DF-43E5-80AC-34F52C47EC16}"/>
              </a:ext>
            </a:extLst>
          </p:cNvPr>
          <p:cNvCxnSpPr>
            <a:cxnSpLocks/>
          </p:cNvCxnSpPr>
          <p:nvPr/>
        </p:nvCxnSpPr>
        <p:spPr>
          <a:xfrm flipH="1" flipV="1">
            <a:off x="8393506" y="4916794"/>
            <a:ext cx="267801" cy="245584"/>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E3D11205-46D7-4D99-8648-AD4451867AC1}"/>
              </a:ext>
            </a:extLst>
          </p:cNvPr>
          <p:cNvCxnSpPr>
            <a:cxnSpLocks/>
          </p:cNvCxnSpPr>
          <p:nvPr/>
        </p:nvCxnSpPr>
        <p:spPr>
          <a:xfrm flipV="1">
            <a:off x="7348873" y="4924023"/>
            <a:ext cx="267801" cy="245584"/>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563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Concepts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7" name="Graphic 16" descr="Mountain scene">
            <a:extLst>
              <a:ext uri="{FF2B5EF4-FFF2-40B4-BE49-F238E27FC236}">
                <a16:creationId xmlns:a16="http://schemas.microsoft.com/office/drawing/2014/main" id="{F62D92DB-5D2D-4ACD-AEE0-980736E23F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6834" y="2202858"/>
            <a:ext cx="2452283" cy="2452283"/>
          </a:xfrm>
          <a:prstGeom prst="rect">
            <a:avLst/>
          </a:prstGeom>
        </p:spPr>
      </p:pic>
      <p:pic>
        <p:nvPicPr>
          <p:cNvPr id="18" name="Graphic 17" descr="Highway scene">
            <a:extLst>
              <a:ext uri="{FF2B5EF4-FFF2-40B4-BE49-F238E27FC236}">
                <a16:creationId xmlns:a16="http://schemas.microsoft.com/office/drawing/2014/main" id="{370FB2F1-DF9C-4CF3-B3A8-94FC459876E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04756" y="2367584"/>
            <a:ext cx="2452283" cy="2452283"/>
          </a:xfrm>
          <a:prstGeom prst="rect">
            <a:avLst/>
          </a:prstGeom>
        </p:spPr>
      </p:pic>
      <p:sp>
        <p:nvSpPr>
          <p:cNvPr id="19" name="TextBox 18">
            <a:extLst>
              <a:ext uri="{FF2B5EF4-FFF2-40B4-BE49-F238E27FC236}">
                <a16:creationId xmlns:a16="http://schemas.microsoft.com/office/drawing/2014/main" id="{7AA9482B-3B1A-47F1-A410-6C4D4A753238}"/>
              </a:ext>
            </a:extLst>
          </p:cNvPr>
          <p:cNvSpPr txBox="1"/>
          <p:nvPr/>
        </p:nvSpPr>
        <p:spPr>
          <a:xfrm>
            <a:off x="2015266" y="1471529"/>
            <a:ext cx="3186886" cy="523220"/>
          </a:xfrm>
          <a:prstGeom prst="rect">
            <a:avLst/>
          </a:prstGeom>
          <a:noFill/>
        </p:spPr>
        <p:txBody>
          <a:bodyPr wrap="square" rtlCol="0">
            <a:spAutoFit/>
          </a:bodyPr>
          <a:lstStyle/>
          <a:p>
            <a:pPr algn="ctr"/>
            <a:r>
              <a:rPr lang="en-US" sz="2800" dirty="0">
                <a:solidFill>
                  <a:schemeClr val="accent5">
                    <a:lumMod val="75000"/>
                  </a:schemeClr>
                </a:solidFill>
              </a:rPr>
              <a:t>Directly Developed</a:t>
            </a:r>
          </a:p>
        </p:txBody>
      </p:sp>
      <p:sp>
        <p:nvSpPr>
          <p:cNvPr id="20" name="TextBox 19">
            <a:extLst>
              <a:ext uri="{FF2B5EF4-FFF2-40B4-BE49-F238E27FC236}">
                <a16:creationId xmlns:a16="http://schemas.microsoft.com/office/drawing/2014/main" id="{207D8567-7052-458D-9DFE-33BEB7D4FCAC}"/>
              </a:ext>
            </a:extLst>
          </p:cNvPr>
          <p:cNvSpPr txBox="1"/>
          <p:nvPr/>
        </p:nvSpPr>
        <p:spPr>
          <a:xfrm>
            <a:off x="6485062" y="1471529"/>
            <a:ext cx="3691672" cy="523220"/>
          </a:xfrm>
          <a:prstGeom prst="rect">
            <a:avLst/>
          </a:prstGeom>
          <a:noFill/>
        </p:spPr>
        <p:txBody>
          <a:bodyPr wrap="square" rtlCol="0">
            <a:spAutoFit/>
          </a:bodyPr>
          <a:lstStyle/>
          <a:p>
            <a:pPr algn="ctr"/>
            <a:r>
              <a:rPr lang="en-US" sz="2800" dirty="0">
                <a:solidFill>
                  <a:srgbClr val="C00000"/>
                </a:solidFill>
              </a:rPr>
              <a:t>Indirectly Developed</a:t>
            </a:r>
          </a:p>
        </p:txBody>
      </p:sp>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Artificial Concepts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00A48D03-6FBA-4063-9AF4-2CF966E36FFE}"/>
              </a:ext>
            </a:extLst>
          </p:cNvPr>
          <p:cNvSpPr/>
          <p:nvPr/>
        </p:nvSpPr>
        <p:spPr>
          <a:xfrm>
            <a:off x="2670908" y="1470365"/>
            <a:ext cx="2019426" cy="1294305"/>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BED79B0E-4B52-4B49-B98F-B99AEF6A89A4}"/>
              </a:ext>
            </a:extLst>
          </p:cNvPr>
          <p:cNvSpPr/>
          <p:nvPr/>
        </p:nvSpPr>
        <p:spPr>
          <a:xfrm>
            <a:off x="7705211" y="1330693"/>
            <a:ext cx="1740069" cy="157364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A7317925-DE06-400E-96F5-EAFB83B723E3}"/>
              </a:ext>
            </a:extLst>
          </p:cNvPr>
          <p:cNvGrpSpPr/>
          <p:nvPr/>
        </p:nvGrpSpPr>
        <p:grpSpPr>
          <a:xfrm>
            <a:off x="4593515" y="2127493"/>
            <a:ext cx="3594455" cy="3168681"/>
            <a:chOff x="7348873" y="4001953"/>
            <a:chExt cx="1312434" cy="1167654"/>
          </a:xfrm>
        </p:grpSpPr>
        <p:sp>
          <p:nvSpPr>
            <p:cNvPr id="30" name="Isosceles Triangle 29">
              <a:extLst>
                <a:ext uri="{FF2B5EF4-FFF2-40B4-BE49-F238E27FC236}">
                  <a16:creationId xmlns:a16="http://schemas.microsoft.com/office/drawing/2014/main" id="{993952F4-424B-4A3C-B0D4-B3F808821F5E}"/>
                </a:ext>
              </a:extLst>
            </p:cNvPr>
            <p:cNvSpPr/>
            <p:nvPr/>
          </p:nvSpPr>
          <p:spPr>
            <a:xfrm>
              <a:off x="7649387" y="4338318"/>
              <a:ext cx="711406" cy="578476"/>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3B59151C-61F7-436C-B4E9-7B90BFC7990E}"/>
                </a:ext>
              </a:extLst>
            </p:cNvPr>
            <p:cNvCxnSpPr>
              <a:cxnSpLocks/>
            </p:cNvCxnSpPr>
            <p:nvPr/>
          </p:nvCxnSpPr>
          <p:spPr>
            <a:xfrm>
              <a:off x="8080833" y="4327117"/>
              <a:ext cx="340570" cy="534250"/>
            </a:xfrm>
            <a:prstGeom prst="line">
              <a:avLst/>
            </a:prstGeom>
            <a:ln w="1079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11C60B5-446E-438B-94B9-0108B5DB1FA9}"/>
                </a:ext>
              </a:extLst>
            </p:cNvPr>
            <p:cNvCxnSpPr>
              <a:cxnSpLocks/>
            </p:cNvCxnSpPr>
            <p:nvPr/>
          </p:nvCxnSpPr>
          <p:spPr>
            <a:xfrm>
              <a:off x="7649387" y="4984311"/>
              <a:ext cx="711406" cy="644"/>
            </a:xfrm>
            <a:prstGeom prst="line">
              <a:avLst/>
            </a:prstGeom>
            <a:ln w="1079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FB3D41E-8FC9-43FE-A19B-4235536A00FD}"/>
                </a:ext>
              </a:extLst>
            </p:cNvPr>
            <p:cNvCxnSpPr>
              <a:cxnSpLocks/>
            </p:cNvCxnSpPr>
            <p:nvPr/>
          </p:nvCxnSpPr>
          <p:spPr>
            <a:xfrm flipV="1">
              <a:off x="7588777" y="4326473"/>
              <a:ext cx="340570" cy="534250"/>
            </a:xfrm>
            <a:prstGeom prst="line">
              <a:avLst/>
            </a:prstGeom>
            <a:ln w="1079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30FA21B-EFC3-4EDE-91BE-DCE95F9B9401}"/>
                </a:ext>
              </a:extLst>
            </p:cNvPr>
            <p:cNvCxnSpPr>
              <a:cxnSpLocks/>
            </p:cNvCxnSpPr>
            <p:nvPr/>
          </p:nvCxnSpPr>
          <p:spPr>
            <a:xfrm flipH="1">
              <a:off x="7996650" y="4001953"/>
              <a:ext cx="8440" cy="293788"/>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CEA48731-31E5-41EC-8E9E-60089308C52C}"/>
                </a:ext>
              </a:extLst>
            </p:cNvPr>
            <p:cNvCxnSpPr>
              <a:cxnSpLocks/>
            </p:cNvCxnSpPr>
            <p:nvPr/>
          </p:nvCxnSpPr>
          <p:spPr>
            <a:xfrm flipH="1" flipV="1">
              <a:off x="8393506" y="4916794"/>
              <a:ext cx="267801" cy="245584"/>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611EE99-ED82-40E3-9156-2FA2BDEC68B3}"/>
                </a:ext>
              </a:extLst>
            </p:cNvPr>
            <p:cNvCxnSpPr>
              <a:cxnSpLocks/>
            </p:cNvCxnSpPr>
            <p:nvPr/>
          </p:nvCxnSpPr>
          <p:spPr>
            <a:xfrm flipV="1">
              <a:off x="7348873" y="4924023"/>
              <a:ext cx="267801" cy="245584"/>
            </a:xfrm>
            <a:prstGeom prst="straightConnector1">
              <a:avLst/>
            </a:prstGeom>
            <a:ln w="107950" cap="r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Schemas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Female Profile">
            <a:extLst>
              <a:ext uri="{FF2B5EF4-FFF2-40B4-BE49-F238E27FC236}">
                <a16:creationId xmlns:a16="http://schemas.microsoft.com/office/drawing/2014/main" id="{DD6F66DE-5D3E-4452-AAAF-ED1AC23264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46320" y="1749014"/>
            <a:ext cx="1679986" cy="1679986"/>
          </a:xfrm>
          <a:prstGeom prst="rect">
            <a:avLst/>
          </a:prstGeom>
        </p:spPr>
      </p:pic>
      <p:pic>
        <p:nvPicPr>
          <p:cNvPr id="7" name="Graphic 6" descr="Thought bubble">
            <a:extLst>
              <a:ext uri="{FF2B5EF4-FFF2-40B4-BE49-F238E27FC236}">
                <a16:creationId xmlns:a16="http://schemas.microsoft.com/office/drawing/2014/main" id="{BABA796D-C98A-4F8A-AD44-26918B043B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1048" y="994904"/>
            <a:ext cx="1679986" cy="1679986"/>
          </a:xfrm>
          <a:prstGeom prst="rect">
            <a:avLst/>
          </a:prstGeom>
        </p:spPr>
      </p:pic>
      <p:sp>
        <p:nvSpPr>
          <p:cNvPr id="29" name="TextBox 28">
            <a:extLst>
              <a:ext uri="{FF2B5EF4-FFF2-40B4-BE49-F238E27FC236}">
                <a16:creationId xmlns:a16="http://schemas.microsoft.com/office/drawing/2014/main" id="{CB91698D-F290-4F25-9629-7D720FD26DB3}"/>
              </a:ext>
            </a:extLst>
          </p:cNvPr>
          <p:cNvSpPr txBox="1"/>
          <p:nvPr/>
        </p:nvSpPr>
        <p:spPr>
          <a:xfrm>
            <a:off x="1236627" y="2875403"/>
            <a:ext cx="1969152" cy="461665"/>
          </a:xfrm>
          <a:prstGeom prst="rect">
            <a:avLst/>
          </a:prstGeom>
          <a:noFill/>
        </p:spPr>
        <p:txBody>
          <a:bodyPr wrap="square" rtlCol="0">
            <a:spAutoFit/>
          </a:bodyPr>
          <a:lstStyle/>
          <a:p>
            <a:pPr algn="ctr"/>
            <a:r>
              <a:rPr lang="en-US" sz="2400" dirty="0"/>
              <a:t>Role Schema</a:t>
            </a:r>
          </a:p>
        </p:txBody>
      </p:sp>
      <p:sp>
        <p:nvSpPr>
          <p:cNvPr id="30" name="TextBox 29">
            <a:extLst>
              <a:ext uri="{FF2B5EF4-FFF2-40B4-BE49-F238E27FC236}">
                <a16:creationId xmlns:a16="http://schemas.microsoft.com/office/drawing/2014/main" id="{5562FE37-25C0-4DCF-861F-89D516D61F68}"/>
              </a:ext>
            </a:extLst>
          </p:cNvPr>
          <p:cNvSpPr txBox="1"/>
          <p:nvPr/>
        </p:nvSpPr>
        <p:spPr>
          <a:xfrm>
            <a:off x="5111424" y="3707873"/>
            <a:ext cx="1969152" cy="461665"/>
          </a:xfrm>
          <a:prstGeom prst="rect">
            <a:avLst/>
          </a:prstGeom>
          <a:noFill/>
        </p:spPr>
        <p:txBody>
          <a:bodyPr wrap="square" rtlCol="0">
            <a:spAutoFit/>
          </a:bodyPr>
          <a:lstStyle/>
          <a:p>
            <a:pPr algn="ctr"/>
            <a:r>
              <a:rPr lang="en-US" sz="2400" dirty="0"/>
              <a:t>Event Schema</a:t>
            </a:r>
          </a:p>
        </p:txBody>
      </p:sp>
      <p:sp>
        <p:nvSpPr>
          <p:cNvPr id="31" name="TextBox 30">
            <a:extLst>
              <a:ext uri="{FF2B5EF4-FFF2-40B4-BE49-F238E27FC236}">
                <a16:creationId xmlns:a16="http://schemas.microsoft.com/office/drawing/2014/main" id="{CEE1DD3D-DA48-4F2C-BEE6-447103AAF831}"/>
              </a:ext>
            </a:extLst>
          </p:cNvPr>
          <p:cNvSpPr txBox="1"/>
          <p:nvPr/>
        </p:nvSpPr>
        <p:spPr>
          <a:xfrm>
            <a:off x="8698849" y="2875402"/>
            <a:ext cx="1969152" cy="461665"/>
          </a:xfrm>
          <a:prstGeom prst="rect">
            <a:avLst/>
          </a:prstGeom>
          <a:noFill/>
        </p:spPr>
        <p:txBody>
          <a:bodyPr wrap="square" rtlCol="0">
            <a:spAutoFit/>
          </a:bodyPr>
          <a:lstStyle/>
          <a:p>
            <a:pPr algn="ctr"/>
            <a:r>
              <a:rPr lang="en-US" sz="2400" dirty="0"/>
              <a:t>Event Schema</a:t>
            </a:r>
          </a:p>
        </p:txBody>
      </p:sp>
      <p:pic>
        <p:nvPicPr>
          <p:cNvPr id="32" name="Graphic 31" descr="Female Profile">
            <a:extLst>
              <a:ext uri="{FF2B5EF4-FFF2-40B4-BE49-F238E27FC236}">
                <a16:creationId xmlns:a16="http://schemas.microsoft.com/office/drawing/2014/main" id="{1A61731B-4F6E-4F1E-8288-FB2454006F4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3768" y="3559595"/>
            <a:ext cx="927204" cy="927204"/>
          </a:xfrm>
          <a:prstGeom prst="rect">
            <a:avLst/>
          </a:prstGeom>
        </p:spPr>
      </p:pic>
      <p:pic>
        <p:nvPicPr>
          <p:cNvPr id="33" name="Graphic 32" descr="Walk">
            <a:extLst>
              <a:ext uri="{FF2B5EF4-FFF2-40B4-BE49-F238E27FC236}">
                <a16:creationId xmlns:a16="http://schemas.microsoft.com/office/drawing/2014/main" id="{355F2302-23D3-4E32-83CC-9137874272E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96749" y="3662535"/>
            <a:ext cx="510229" cy="510229"/>
          </a:xfrm>
          <a:prstGeom prst="rect">
            <a:avLst/>
          </a:prstGeom>
        </p:spPr>
      </p:pic>
      <p:grpSp>
        <p:nvGrpSpPr>
          <p:cNvPr id="36" name="Group 35">
            <a:extLst>
              <a:ext uri="{FF2B5EF4-FFF2-40B4-BE49-F238E27FC236}">
                <a16:creationId xmlns:a16="http://schemas.microsoft.com/office/drawing/2014/main" id="{3EE454B3-92F8-43B4-92C8-B46AEF8D1CAD}"/>
              </a:ext>
            </a:extLst>
          </p:cNvPr>
          <p:cNvGrpSpPr/>
          <p:nvPr/>
        </p:nvGrpSpPr>
        <p:grpSpPr>
          <a:xfrm>
            <a:off x="2640567" y="3697176"/>
            <a:ext cx="564078" cy="475588"/>
            <a:chOff x="2221203" y="3697176"/>
            <a:chExt cx="564078" cy="475588"/>
          </a:xfrm>
        </p:grpSpPr>
        <p:pic>
          <p:nvPicPr>
            <p:cNvPr id="35" name="Graphic 34" descr="Fire">
              <a:extLst>
                <a:ext uri="{FF2B5EF4-FFF2-40B4-BE49-F238E27FC236}">
                  <a16:creationId xmlns:a16="http://schemas.microsoft.com/office/drawing/2014/main" id="{03541441-9C53-403F-9791-C2696EE81EE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221203" y="3697176"/>
              <a:ext cx="317059" cy="317059"/>
            </a:xfrm>
            <a:prstGeom prst="rect">
              <a:avLst/>
            </a:prstGeom>
          </p:spPr>
        </p:pic>
        <p:pic>
          <p:nvPicPr>
            <p:cNvPr id="37" name="Graphic 36" descr="Fire">
              <a:extLst>
                <a:ext uri="{FF2B5EF4-FFF2-40B4-BE49-F238E27FC236}">
                  <a16:creationId xmlns:a16="http://schemas.microsoft.com/office/drawing/2014/main" id="{273F9BB0-E82E-4DF2-A0B5-BD470E613F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327918" y="3855705"/>
              <a:ext cx="317059" cy="317059"/>
            </a:xfrm>
            <a:prstGeom prst="rect">
              <a:avLst/>
            </a:prstGeom>
          </p:spPr>
        </p:pic>
        <p:pic>
          <p:nvPicPr>
            <p:cNvPr id="38" name="Graphic 37" descr="Fire">
              <a:extLst>
                <a:ext uri="{FF2B5EF4-FFF2-40B4-BE49-F238E27FC236}">
                  <a16:creationId xmlns:a16="http://schemas.microsoft.com/office/drawing/2014/main" id="{9DC3DEC3-9946-414F-840E-081230AEBBF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468222" y="3706138"/>
              <a:ext cx="317059" cy="317059"/>
            </a:xfrm>
            <a:prstGeom prst="rect">
              <a:avLst/>
            </a:prstGeom>
          </p:spPr>
        </p:pic>
      </p:grpSp>
      <p:pic>
        <p:nvPicPr>
          <p:cNvPr id="40" name="Graphic 39" descr="Programmer">
            <a:extLst>
              <a:ext uri="{FF2B5EF4-FFF2-40B4-BE49-F238E27FC236}">
                <a16:creationId xmlns:a16="http://schemas.microsoft.com/office/drawing/2014/main" id="{C96762A8-3818-46AD-8F6D-F084F591B46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709441" y="4172140"/>
            <a:ext cx="914400" cy="914400"/>
          </a:xfrm>
          <a:prstGeom prst="rect">
            <a:avLst/>
          </a:prstGeom>
        </p:spPr>
      </p:pic>
      <p:pic>
        <p:nvPicPr>
          <p:cNvPr id="42" name="Graphic 41" descr="Person eating">
            <a:extLst>
              <a:ext uri="{FF2B5EF4-FFF2-40B4-BE49-F238E27FC236}">
                <a16:creationId xmlns:a16="http://schemas.microsoft.com/office/drawing/2014/main" id="{4211B7D0-9AB0-4208-9453-7A5CA102E37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997397" y="4483373"/>
            <a:ext cx="726264" cy="726264"/>
          </a:xfrm>
          <a:prstGeom prst="rect">
            <a:avLst/>
          </a:prstGeom>
        </p:spPr>
      </p:pic>
      <p:pic>
        <p:nvPicPr>
          <p:cNvPr id="44" name="Graphic 43" descr="Pencil">
            <a:extLst>
              <a:ext uri="{FF2B5EF4-FFF2-40B4-BE49-F238E27FC236}">
                <a16:creationId xmlns:a16="http://schemas.microsoft.com/office/drawing/2014/main" id="{4BB6E189-EC51-496C-BE46-91431D703B03}"/>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525084" y="4539243"/>
            <a:ext cx="682857" cy="682857"/>
          </a:xfrm>
          <a:prstGeom prst="rect">
            <a:avLst/>
          </a:prstGeom>
        </p:spPr>
      </p:pic>
      <p:pic>
        <p:nvPicPr>
          <p:cNvPr id="46" name="Graphic 45" descr="Car">
            <a:extLst>
              <a:ext uri="{FF2B5EF4-FFF2-40B4-BE49-F238E27FC236}">
                <a16:creationId xmlns:a16="http://schemas.microsoft.com/office/drawing/2014/main" id="{F61BD138-D808-4611-B597-8A598A17C649}"/>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734405" y="3329499"/>
            <a:ext cx="914400" cy="914400"/>
          </a:xfrm>
          <a:prstGeom prst="rect">
            <a:avLst/>
          </a:prstGeom>
        </p:spPr>
      </p:pic>
      <p:pic>
        <p:nvPicPr>
          <p:cNvPr id="48" name="Graphic 47" descr="Smart Phone">
            <a:extLst>
              <a:ext uri="{FF2B5EF4-FFF2-40B4-BE49-F238E27FC236}">
                <a16:creationId xmlns:a16="http://schemas.microsoft.com/office/drawing/2014/main" id="{DEF9A80B-03A9-45F3-9C9D-252AE4780284}"/>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rot="20298481">
            <a:off x="9879363" y="3380900"/>
            <a:ext cx="686130" cy="686130"/>
          </a:xfrm>
          <a:prstGeom prst="rect">
            <a:avLst/>
          </a:prstGeom>
        </p:spPr>
      </p:pic>
    </p:spTree>
    <p:extLst>
      <p:ext uri="{BB962C8B-B14F-4D97-AF65-F5344CB8AC3E}">
        <p14:creationId xmlns:p14="http://schemas.microsoft.com/office/powerpoint/2010/main" val="2774767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695</Words>
  <Application>Microsoft Office PowerPoint</Application>
  <PresentationFormat>Widescreen</PresentationFormat>
  <Paragraphs>78</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12</cp:revision>
  <dcterms:created xsi:type="dcterms:W3CDTF">2017-06-16T13:06:21Z</dcterms:created>
  <dcterms:modified xsi:type="dcterms:W3CDTF">2019-05-16T17:52:58Z</dcterms:modified>
</cp:coreProperties>
</file>