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79" r:id="rId3"/>
    <p:sldId id="257" r:id="rId4"/>
    <p:sldId id="258" r:id="rId5"/>
    <p:sldId id="259" r:id="rId6"/>
    <p:sldId id="260" r:id="rId7"/>
    <p:sldId id="261" r:id="rId8"/>
    <p:sldId id="262" r:id="rId9"/>
    <p:sldId id="263" r:id="rId10"/>
    <p:sldId id="264" r:id="rId11"/>
    <p:sldId id="265"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5D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90621" autoAdjust="0"/>
  </p:normalViewPr>
  <p:slideViewPr>
    <p:cSldViewPr snapToGrid="0">
      <p:cViewPr varScale="1">
        <p:scale>
          <a:sx n="61" d="100"/>
          <a:sy n="61" d="100"/>
        </p:scale>
        <p:origin x="88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186D3E-6DD0-4F63-A932-363F285A78B3}" type="datetimeFigureOut">
              <a:rPr lang="en-US" smtClean="0"/>
              <a:t>5/16/2019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B458F-F272-43F0-93AD-F07877BADECC}" type="slidenum">
              <a:rPr lang="en-US" smtClean="0"/>
              <a:t>‹#›</a:t>
            </a:fld>
            <a:endParaRPr lang="en-US"/>
          </a:p>
        </p:txBody>
      </p:sp>
    </p:spTree>
    <p:extLst>
      <p:ext uri="{BB962C8B-B14F-4D97-AF65-F5344CB8AC3E}">
        <p14:creationId xmlns:p14="http://schemas.microsoft.com/office/powerpoint/2010/main" val="829158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Language is a communication system that involves using words and rules to organize those words. In order to understand language, we must start with some terminology.</a:t>
            </a: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testing, when given a series of tasks with vertical priming, Chinese speakers were faster at recognizing temporal relationships between months. This experiment demonstrates a relationship between the words we use and the thoughts we have.</a:t>
            </a:r>
          </a:p>
          <a:p>
            <a:endParaRPr lang="en-US" dirty="0"/>
          </a:p>
        </p:txBody>
      </p:sp>
      <p:sp>
        <p:nvSpPr>
          <p:cNvPr id="4" name="Slide Number Placeholder 3"/>
          <p:cNvSpPr>
            <a:spLocks noGrp="1"/>
          </p:cNvSpPr>
          <p:nvPr>
            <p:ph type="sldNum" sz="quarter" idx="5"/>
          </p:nvPr>
        </p:nvSpPr>
        <p:spPr/>
        <p:txBody>
          <a:bodyPr/>
          <a:lstStyle/>
          <a:p>
            <a:fld id="{C07B458F-F272-43F0-93AD-F07877BADECC}" type="slidenum">
              <a:rPr lang="en-US" smtClean="0"/>
              <a:t>10</a:t>
            </a:fld>
            <a:endParaRPr lang="en-US"/>
          </a:p>
        </p:txBody>
      </p:sp>
    </p:spTree>
    <p:extLst>
      <p:ext uri="{BB962C8B-B14F-4D97-AF65-F5344CB8AC3E}">
        <p14:creationId xmlns:p14="http://schemas.microsoft.com/office/powerpoint/2010/main" val="30954994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lexicon refers to the words within a language, and grammar refers to the particular rules related to the use of those words. A phoneme is a basic sound unit, such as “ah” or “eh.” In contrast, a morpheme is the smallest unit of language that conveys a meaning. For example, “I” is both a phoneme and a morpheme.</a:t>
            </a:r>
          </a:p>
          <a:p>
            <a:endParaRPr lang="en-US" dirty="0"/>
          </a:p>
        </p:txBody>
      </p:sp>
      <p:sp>
        <p:nvSpPr>
          <p:cNvPr id="4" name="Slide Number Placeholder 3"/>
          <p:cNvSpPr>
            <a:spLocks noGrp="1"/>
          </p:cNvSpPr>
          <p:nvPr>
            <p:ph type="sldNum" sz="quarter" idx="5"/>
          </p:nvPr>
        </p:nvSpPr>
        <p:spPr/>
        <p:txBody>
          <a:bodyPr/>
          <a:lstStyle/>
          <a:p>
            <a:fld id="{C07B458F-F272-43F0-93AD-F07877BADECC}" type="slidenum">
              <a:rPr lang="en-US" smtClean="0"/>
              <a:t>2</a:t>
            </a:fld>
            <a:endParaRPr lang="en-US"/>
          </a:p>
        </p:txBody>
      </p:sp>
    </p:spTree>
    <p:extLst>
      <p:ext uri="{BB962C8B-B14F-4D97-AF65-F5344CB8AC3E}">
        <p14:creationId xmlns:p14="http://schemas.microsoft.com/office/powerpoint/2010/main" val="23837545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Semantics and syntax are also important. Semantics refers to the process by which we derive meaning from words. For example, the fact that you can use the words child, kid, boy, or girl for a child is an example of semantics. And syntax refers to the way words are organized into sentences. “To the movies we go!” would not be semantically correct.</a:t>
            </a:r>
          </a:p>
          <a:p>
            <a:endParaRPr lang="en-US" dirty="0"/>
          </a:p>
        </p:txBody>
      </p:sp>
      <p:sp>
        <p:nvSpPr>
          <p:cNvPr id="4" name="Slide Number Placeholder 3"/>
          <p:cNvSpPr>
            <a:spLocks noGrp="1"/>
          </p:cNvSpPr>
          <p:nvPr>
            <p:ph type="sldNum" sz="quarter" idx="5"/>
          </p:nvPr>
        </p:nvSpPr>
        <p:spPr/>
        <p:txBody>
          <a:bodyPr/>
          <a:lstStyle/>
          <a:p>
            <a:fld id="{C07B458F-F272-43F0-93AD-F07877BADECC}" type="slidenum">
              <a:rPr lang="en-US" smtClean="0"/>
              <a:t>3</a:t>
            </a:fld>
            <a:endParaRPr lang="en-US"/>
          </a:p>
        </p:txBody>
      </p:sp>
    </p:spTree>
    <p:extLst>
      <p:ext uri="{BB962C8B-B14F-4D97-AF65-F5344CB8AC3E}">
        <p14:creationId xmlns:p14="http://schemas.microsoft.com/office/powerpoint/2010/main" val="3027345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Language development suggests that language is biologically determined. Children learn language easiest the earlier their exposure. Babies, until their first birthdays, can discriminate sounds of all human language, not just the language of the home they were born into. They also learn language without being formally taught. We also go through similar stages of development, regardless of culture. </a:t>
            </a:r>
          </a:p>
          <a:p>
            <a:endParaRPr lang="en-US" dirty="0"/>
          </a:p>
        </p:txBody>
      </p:sp>
      <p:sp>
        <p:nvSpPr>
          <p:cNvPr id="4" name="Slide Number Placeholder 3"/>
          <p:cNvSpPr>
            <a:spLocks noGrp="1"/>
          </p:cNvSpPr>
          <p:nvPr>
            <p:ph type="sldNum" sz="quarter" idx="5"/>
          </p:nvPr>
        </p:nvSpPr>
        <p:spPr/>
        <p:txBody>
          <a:bodyPr/>
          <a:lstStyle/>
          <a:p>
            <a:fld id="{C07B458F-F272-43F0-93AD-F07877BADECC}" type="slidenum">
              <a:rPr lang="en-US" smtClean="0"/>
              <a:t>4</a:t>
            </a:fld>
            <a:endParaRPr lang="en-US"/>
          </a:p>
        </p:txBody>
      </p:sp>
    </p:spTree>
    <p:extLst>
      <p:ext uri="{BB962C8B-B14F-4D97-AF65-F5344CB8AC3E}">
        <p14:creationId xmlns:p14="http://schemas.microsoft.com/office/powerpoint/2010/main" val="357897143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Before birth, babies can hear their mothers. Therefore, at birth, they show a preference for mom’s voice. They are also able to discriminate the home language from others. </a:t>
            </a:r>
          </a:p>
          <a:p>
            <a:endParaRPr lang="en-US" dirty="0"/>
          </a:p>
        </p:txBody>
      </p:sp>
      <p:sp>
        <p:nvSpPr>
          <p:cNvPr id="4" name="Slide Number Placeholder 3"/>
          <p:cNvSpPr>
            <a:spLocks noGrp="1"/>
          </p:cNvSpPr>
          <p:nvPr>
            <p:ph type="sldNum" sz="quarter" idx="5"/>
          </p:nvPr>
        </p:nvSpPr>
        <p:spPr/>
        <p:txBody>
          <a:bodyPr/>
          <a:lstStyle/>
          <a:p>
            <a:fld id="{C07B458F-F272-43F0-93AD-F07877BADECC}" type="slidenum">
              <a:rPr lang="en-US" smtClean="0"/>
              <a:t>5</a:t>
            </a:fld>
            <a:endParaRPr lang="en-US"/>
          </a:p>
        </p:txBody>
      </p:sp>
    </p:spTree>
    <p:extLst>
      <p:ext uri="{BB962C8B-B14F-4D97-AF65-F5344CB8AC3E}">
        <p14:creationId xmlns:p14="http://schemas.microsoft.com/office/powerpoint/2010/main" val="14487709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Babies enter into the babbling stage where they produce a variety of sounds in preparation for learning to speak. First words begin between 12 to 18 months. This starts as a one-word stage where a single word can have a much larger meaning. Asking for a piece of cake may simply consist of the word “Cake!” rather than all of the extra words an older child might use.</a:t>
            </a:r>
          </a:p>
          <a:p>
            <a:endParaRPr lang="en-US" dirty="0"/>
          </a:p>
        </p:txBody>
      </p:sp>
      <p:sp>
        <p:nvSpPr>
          <p:cNvPr id="4" name="Slide Number Placeholder 3"/>
          <p:cNvSpPr>
            <a:spLocks noGrp="1"/>
          </p:cNvSpPr>
          <p:nvPr>
            <p:ph type="sldNum" sz="quarter" idx="5"/>
          </p:nvPr>
        </p:nvSpPr>
        <p:spPr/>
        <p:txBody>
          <a:bodyPr/>
          <a:lstStyle/>
          <a:p>
            <a:fld id="{C07B458F-F272-43F0-93AD-F07877BADECC}" type="slidenum">
              <a:rPr lang="en-US" smtClean="0"/>
              <a:t>6</a:t>
            </a:fld>
            <a:endParaRPr lang="en-US"/>
          </a:p>
        </p:txBody>
      </p:sp>
    </p:spTree>
    <p:extLst>
      <p:ext uri="{BB962C8B-B14F-4D97-AF65-F5344CB8AC3E}">
        <p14:creationId xmlns:p14="http://schemas.microsoft.com/office/powerpoint/2010/main" val="29008378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Between 18 to 36 months, children can use simple sentences of 2 to 3 words. After age three, the child should be able to speak in complex sentences. </a:t>
            </a:r>
          </a:p>
          <a:p>
            <a:endParaRPr lang="en-US" dirty="0"/>
          </a:p>
        </p:txBody>
      </p:sp>
      <p:sp>
        <p:nvSpPr>
          <p:cNvPr id="4" name="Slide Number Placeholder 3"/>
          <p:cNvSpPr>
            <a:spLocks noGrp="1"/>
          </p:cNvSpPr>
          <p:nvPr>
            <p:ph type="sldNum" sz="quarter" idx="5"/>
          </p:nvPr>
        </p:nvSpPr>
        <p:spPr/>
        <p:txBody>
          <a:bodyPr/>
          <a:lstStyle/>
          <a:p>
            <a:fld id="{C07B458F-F272-43F0-93AD-F07877BADECC}" type="slidenum">
              <a:rPr lang="en-US" smtClean="0"/>
              <a:t>7</a:t>
            </a:fld>
            <a:endParaRPr lang="en-US"/>
          </a:p>
        </p:txBody>
      </p:sp>
    </p:spTree>
    <p:extLst>
      <p:ext uri="{BB962C8B-B14F-4D97-AF65-F5344CB8AC3E}">
        <p14:creationId xmlns:p14="http://schemas.microsoft.com/office/powerpoint/2010/main" val="28057555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interesting theory about language is that it can influence how we think and that how we think can influence our language. Linguistic determinism refers to the idea that language can influence how we think. There is some evidence to suggest this theory may be true.</a:t>
            </a:r>
          </a:p>
          <a:p>
            <a:endParaRPr lang="en-US" dirty="0"/>
          </a:p>
        </p:txBody>
      </p:sp>
      <p:sp>
        <p:nvSpPr>
          <p:cNvPr id="4" name="Slide Number Placeholder 3"/>
          <p:cNvSpPr>
            <a:spLocks noGrp="1"/>
          </p:cNvSpPr>
          <p:nvPr>
            <p:ph type="sldNum" sz="quarter" idx="5"/>
          </p:nvPr>
        </p:nvSpPr>
        <p:spPr/>
        <p:txBody>
          <a:bodyPr/>
          <a:lstStyle/>
          <a:p>
            <a:fld id="{C07B458F-F272-43F0-93AD-F07877BADECC}" type="slidenum">
              <a:rPr lang="en-US" smtClean="0"/>
              <a:t>8</a:t>
            </a:fld>
            <a:endParaRPr lang="en-US"/>
          </a:p>
        </p:txBody>
      </p:sp>
    </p:spTree>
    <p:extLst>
      <p:ext uri="{BB962C8B-B14F-4D97-AF65-F5344CB8AC3E}">
        <p14:creationId xmlns:p14="http://schemas.microsoft.com/office/powerpoint/2010/main" val="41456027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Specifically, English and Mandarin Chinese speakers talk and think about time differently. For English speakers, time is a horizontal dimension: “I am running behind” or “Don’t get ahead of yourself!” are prime examples of this linear thinking. In contrast, Mandarin Chinese speakers use vertical dimensions such as the future being “down” or the past being “up.”  </a:t>
            </a:r>
          </a:p>
          <a:p>
            <a:endParaRPr lang="en-US" dirty="0"/>
          </a:p>
        </p:txBody>
      </p:sp>
      <p:sp>
        <p:nvSpPr>
          <p:cNvPr id="4" name="Slide Number Placeholder 3"/>
          <p:cNvSpPr>
            <a:spLocks noGrp="1"/>
          </p:cNvSpPr>
          <p:nvPr>
            <p:ph type="sldNum" sz="quarter" idx="5"/>
          </p:nvPr>
        </p:nvSpPr>
        <p:spPr/>
        <p:txBody>
          <a:bodyPr/>
          <a:lstStyle/>
          <a:p>
            <a:fld id="{C07B458F-F272-43F0-93AD-F07877BADECC}" type="slidenum">
              <a:rPr lang="en-US" smtClean="0"/>
              <a:t>9</a:t>
            </a:fld>
            <a:endParaRPr lang="en-US"/>
          </a:p>
        </p:txBody>
      </p:sp>
    </p:spTree>
    <p:extLst>
      <p:ext uri="{BB962C8B-B14F-4D97-AF65-F5344CB8AC3E}">
        <p14:creationId xmlns:p14="http://schemas.microsoft.com/office/powerpoint/2010/main" val="42457052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5/16/2019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5/16/2019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5/16/2019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5/16/2019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5/16/2019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5/16/2019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4.svg"/></Relationships>
</file>

<file path=ppt/slides/_rels/slide11.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image" Target="../media/image25.png"/><Relationship Id="rId1" Type="http://schemas.openxmlformats.org/officeDocument/2006/relationships/slideLayout" Target="../slideLayouts/slideLayout12.xml"/><Relationship Id="rId5" Type="http://schemas.openxmlformats.org/officeDocument/2006/relationships/image" Target="../media/image28.png"/><Relationship Id="rId4" Type="http://schemas.openxmlformats.org/officeDocument/2006/relationships/image" Target="../media/image2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6.sv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4.xml.rels><?xml version="1.0" encoding="UTF-8" standalone="yes"?>
<Relationships xmlns="http://schemas.openxmlformats.org/package/2006/relationships"><Relationship Id="rId8" Type="http://schemas.openxmlformats.org/officeDocument/2006/relationships/image" Target="../media/image12.svg"/><Relationship Id="rId13" Type="http://schemas.openxmlformats.org/officeDocument/2006/relationships/image" Target="../media/image17.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sv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0.sv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svg"/><Relationship Id="rId4" Type="http://schemas.openxmlformats.org/officeDocument/2006/relationships/image" Target="../media/image8.svg"/><Relationship Id="rId9" Type="http://schemas.openxmlformats.org/officeDocument/2006/relationships/image" Target="../media/image13.png"/><Relationship Id="rId14" Type="http://schemas.openxmlformats.org/officeDocument/2006/relationships/image" Target="../media/image18.svg"/></Relationships>
</file>

<file path=ppt/slides/_rels/slide5.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slides/_rels/slide6.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0.sv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svg"/></Relationships>
</file>

<file path=ppt/slides/_rels/slide8.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24.svg"/></Relationships>
</file>

<file path=ppt/slides/_rels/slide9.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4.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278919" y="2472655"/>
            <a:ext cx="9516932" cy="1200329"/>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Language</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Linguistic Determinism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A29149C8-4D22-43D1-B7EE-8BCB0D05FB24}"/>
              </a:ext>
            </a:extLst>
          </p:cNvPr>
          <p:cNvSpPr txBox="1"/>
          <p:nvPr/>
        </p:nvSpPr>
        <p:spPr>
          <a:xfrm>
            <a:off x="4206649" y="1463251"/>
            <a:ext cx="3666961" cy="707886"/>
          </a:xfrm>
          <a:prstGeom prst="rect">
            <a:avLst/>
          </a:prstGeom>
          <a:solidFill>
            <a:schemeClr val="accent4"/>
          </a:solidFill>
        </p:spPr>
        <p:txBody>
          <a:bodyPr wrap="square" rtlCol="0">
            <a:spAutoFit/>
          </a:bodyPr>
          <a:lstStyle/>
          <a:p>
            <a:pPr algn="ctr"/>
            <a:r>
              <a:rPr lang="en-US" sz="4000" dirty="0">
                <a:solidFill>
                  <a:srgbClr val="323542"/>
                </a:solidFill>
              </a:rPr>
              <a:t>Vertical Priming</a:t>
            </a:r>
          </a:p>
        </p:txBody>
      </p:sp>
      <p:sp>
        <p:nvSpPr>
          <p:cNvPr id="16" name="TextBox 15">
            <a:extLst>
              <a:ext uri="{FF2B5EF4-FFF2-40B4-BE49-F238E27FC236}">
                <a16:creationId xmlns:a16="http://schemas.microsoft.com/office/drawing/2014/main" id="{EF22C616-ACA4-427B-AF78-5808B97BBB59}"/>
              </a:ext>
            </a:extLst>
          </p:cNvPr>
          <p:cNvSpPr txBox="1"/>
          <p:nvPr/>
        </p:nvSpPr>
        <p:spPr>
          <a:xfrm>
            <a:off x="3375447" y="2829007"/>
            <a:ext cx="2078679" cy="646331"/>
          </a:xfrm>
          <a:prstGeom prst="rect">
            <a:avLst/>
          </a:prstGeom>
          <a:noFill/>
        </p:spPr>
        <p:txBody>
          <a:bodyPr wrap="square" rtlCol="0">
            <a:spAutoFit/>
          </a:bodyPr>
          <a:lstStyle/>
          <a:p>
            <a:pPr algn="ctr"/>
            <a:r>
              <a:rPr lang="en-US" sz="3600" dirty="0">
                <a:solidFill>
                  <a:schemeClr val="accent1">
                    <a:lumMod val="75000"/>
                  </a:schemeClr>
                </a:solidFill>
              </a:rPr>
              <a:t>Mandarin</a:t>
            </a:r>
          </a:p>
        </p:txBody>
      </p:sp>
      <p:sp>
        <p:nvSpPr>
          <p:cNvPr id="17" name="Arrow: Up 16">
            <a:extLst>
              <a:ext uri="{FF2B5EF4-FFF2-40B4-BE49-F238E27FC236}">
                <a16:creationId xmlns:a16="http://schemas.microsoft.com/office/drawing/2014/main" id="{6B71C653-82D6-4A5D-A4A2-E949E971757E}"/>
              </a:ext>
            </a:extLst>
          </p:cNvPr>
          <p:cNvSpPr/>
          <p:nvPr/>
        </p:nvSpPr>
        <p:spPr>
          <a:xfrm>
            <a:off x="5789149" y="2350523"/>
            <a:ext cx="1027061" cy="1418750"/>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Graphic 17" descr="Clock">
            <a:extLst>
              <a:ext uri="{FF2B5EF4-FFF2-40B4-BE49-F238E27FC236}">
                <a16:creationId xmlns:a16="http://schemas.microsoft.com/office/drawing/2014/main" id="{74ADC513-94B8-4DA6-B8B1-5D1B9877DF5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33932" y="2304356"/>
            <a:ext cx="1667790" cy="1623627"/>
          </a:xfrm>
          <a:prstGeom prst="rect">
            <a:avLst/>
          </a:prstGeom>
        </p:spPr>
      </p:pic>
    </p:spTree>
    <p:extLst>
      <p:ext uri="{BB962C8B-B14F-4D97-AF65-F5344CB8AC3E}">
        <p14:creationId xmlns:p14="http://schemas.microsoft.com/office/powerpoint/2010/main" val="42672133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Terminology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427D1A70-F606-4B64-9127-8B262C55A9E3}"/>
              </a:ext>
            </a:extLst>
          </p:cNvPr>
          <p:cNvSpPr txBox="1"/>
          <p:nvPr/>
        </p:nvSpPr>
        <p:spPr>
          <a:xfrm>
            <a:off x="3150864" y="1688958"/>
            <a:ext cx="1704421" cy="584775"/>
          </a:xfrm>
          <a:prstGeom prst="rect">
            <a:avLst/>
          </a:prstGeom>
          <a:solidFill>
            <a:schemeClr val="accent4"/>
          </a:solidFill>
        </p:spPr>
        <p:txBody>
          <a:bodyPr wrap="square" rtlCol="0">
            <a:spAutoFit/>
          </a:bodyPr>
          <a:lstStyle/>
          <a:p>
            <a:pPr algn="ctr"/>
            <a:r>
              <a:rPr lang="en-US" sz="3200" dirty="0">
                <a:solidFill>
                  <a:srgbClr val="323542"/>
                </a:solidFill>
              </a:rPr>
              <a:t>Lexicon</a:t>
            </a:r>
          </a:p>
        </p:txBody>
      </p:sp>
      <p:sp>
        <p:nvSpPr>
          <p:cNvPr id="9" name="TextBox 8">
            <a:extLst>
              <a:ext uri="{FF2B5EF4-FFF2-40B4-BE49-F238E27FC236}">
                <a16:creationId xmlns:a16="http://schemas.microsoft.com/office/drawing/2014/main" id="{141282D5-4A7E-47DB-9914-46C041952402}"/>
              </a:ext>
            </a:extLst>
          </p:cNvPr>
          <p:cNvSpPr txBox="1"/>
          <p:nvPr/>
        </p:nvSpPr>
        <p:spPr>
          <a:xfrm>
            <a:off x="7336717" y="1688958"/>
            <a:ext cx="1871829" cy="584775"/>
          </a:xfrm>
          <a:prstGeom prst="rect">
            <a:avLst/>
          </a:prstGeom>
          <a:solidFill>
            <a:schemeClr val="accent4"/>
          </a:solidFill>
        </p:spPr>
        <p:txBody>
          <a:bodyPr wrap="square" rtlCol="0">
            <a:spAutoFit/>
          </a:bodyPr>
          <a:lstStyle/>
          <a:p>
            <a:pPr algn="ctr"/>
            <a:r>
              <a:rPr lang="en-US" sz="3200" dirty="0">
                <a:solidFill>
                  <a:srgbClr val="323542"/>
                </a:solidFill>
              </a:rPr>
              <a:t>Grammar</a:t>
            </a:r>
          </a:p>
        </p:txBody>
      </p:sp>
      <p:sp>
        <p:nvSpPr>
          <p:cNvPr id="10" name="TextBox 9">
            <a:extLst>
              <a:ext uri="{FF2B5EF4-FFF2-40B4-BE49-F238E27FC236}">
                <a16:creationId xmlns:a16="http://schemas.microsoft.com/office/drawing/2014/main" id="{F60D4541-445D-4B54-BAC7-4BDB39FD16A7}"/>
              </a:ext>
            </a:extLst>
          </p:cNvPr>
          <p:cNvSpPr txBox="1"/>
          <p:nvPr/>
        </p:nvSpPr>
        <p:spPr>
          <a:xfrm>
            <a:off x="3067159" y="2975230"/>
            <a:ext cx="1871829" cy="584775"/>
          </a:xfrm>
          <a:prstGeom prst="rect">
            <a:avLst/>
          </a:prstGeom>
          <a:solidFill>
            <a:schemeClr val="accent4"/>
          </a:solidFill>
        </p:spPr>
        <p:txBody>
          <a:bodyPr wrap="square" rtlCol="0">
            <a:spAutoFit/>
          </a:bodyPr>
          <a:lstStyle/>
          <a:p>
            <a:pPr algn="ctr"/>
            <a:r>
              <a:rPr lang="en-US" sz="3200" dirty="0">
                <a:solidFill>
                  <a:srgbClr val="323542"/>
                </a:solidFill>
              </a:rPr>
              <a:t>Phoneme</a:t>
            </a:r>
          </a:p>
        </p:txBody>
      </p:sp>
      <p:sp>
        <p:nvSpPr>
          <p:cNvPr id="11" name="TextBox 10">
            <a:extLst>
              <a:ext uri="{FF2B5EF4-FFF2-40B4-BE49-F238E27FC236}">
                <a16:creationId xmlns:a16="http://schemas.microsoft.com/office/drawing/2014/main" id="{73B6AD45-2F48-4828-B1FF-3049EB695C4B}"/>
              </a:ext>
            </a:extLst>
          </p:cNvPr>
          <p:cNvSpPr txBox="1"/>
          <p:nvPr/>
        </p:nvSpPr>
        <p:spPr>
          <a:xfrm>
            <a:off x="7229140" y="2975230"/>
            <a:ext cx="2086982" cy="584775"/>
          </a:xfrm>
          <a:prstGeom prst="rect">
            <a:avLst/>
          </a:prstGeom>
          <a:solidFill>
            <a:schemeClr val="accent4"/>
          </a:solidFill>
        </p:spPr>
        <p:txBody>
          <a:bodyPr wrap="square" rtlCol="0">
            <a:spAutoFit/>
          </a:bodyPr>
          <a:lstStyle/>
          <a:p>
            <a:pPr algn="ctr"/>
            <a:r>
              <a:rPr lang="en-US" sz="3200" dirty="0">
                <a:solidFill>
                  <a:srgbClr val="323542"/>
                </a:solidFill>
              </a:rPr>
              <a:t>Morpheme</a:t>
            </a:r>
          </a:p>
        </p:txBody>
      </p:sp>
      <p:cxnSp>
        <p:nvCxnSpPr>
          <p:cNvPr id="12" name="Straight Arrow Connector 11">
            <a:extLst>
              <a:ext uri="{FF2B5EF4-FFF2-40B4-BE49-F238E27FC236}">
                <a16:creationId xmlns:a16="http://schemas.microsoft.com/office/drawing/2014/main" id="{8E077F89-AFA3-43A6-914B-C31DA5B52E72}"/>
              </a:ext>
            </a:extLst>
          </p:cNvPr>
          <p:cNvCxnSpPr>
            <a:cxnSpLocks/>
          </p:cNvCxnSpPr>
          <p:nvPr/>
        </p:nvCxnSpPr>
        <p:spPr>
          <a:xfrm flipH="1" flipV="1">
            <a:off x="4119281" y="3682272"/>
            <a:ext cx="1625303" cy="803667"/>
          </a:xfrm>
          <a:prstGeom prst="straightConnector1">
            <a:avLst/>
          </a:prstGeom>
          <a:ln w="95250" cap="rnd">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819C08D8-ADE3-466A-8477-2CBEBA77CA08}"/>
              </a:ext>
            </a:extLst>
          </p:cNvPr>
          <p:cNvCxnSpPr>
            <a:cxnSpLocks/>
          </p:cNvCxnSpPr>
          <p:nvPr/>
        </p:nvCxnSpPr>
        <p:spPr>
          <a:xfrm flipV="1">
            <a:off x="6416488" y="3682272"/>
            <a:ext cx="1625303" cy="803667"/>
          </a:xfrm>
          <a:prstGeom prst="straightConnector1">
            <a:avLst/>
          </a:prstGeom>
          <a:ln w="95250" cap="rnd">
            <a:solidFill>
              <a:srgbClr val="FFC000"/>
            </a:solidFill>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563DBF37-785C-45DA-ABB0-45BB63EF61E2}"/>
              </a:ext>
            </a:extLst>
          </p:cNvPr>
          <p:cNvSpPr txBox="1"/>
          <p:nvPr/>
        </p:nvSpPr>
        <p:spPr>
          <a:xfrm>
            <a:off x="5461299" y="4608206"/>
            <a:ext cx="1269401" cy="1015663"/>
          </a:xfrm>
          <a:prstGeom prst="rect">
            <a:avLst/>
          </a:prstGeom>
          <a:noFill/>
        </p:spPr>
        <p:txBody>
          <a:bodyPr wrap="square" rtlCol="0">
            <a:spAutoFit/>
          </a:bodyPr>
          <a:lstStyle/>
          <a:p>
            <a:pPr algn="ctr"/>
            <a:r>
              <a:rPr lang="en-US" sz="6000" dirty="0">
                <a:solidFill>
                  <a:schemeClr val="accent1"/>
                </a:solidFill>
              </a:rPr>
              <a:t>“I”</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Semantics and Syntax</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3" name="TextBox 2">
            <a:extLst>
              <a:ext uri="{FF2B5EF4-FFF2-40B4-BE49-F238E27FC236}">
                <a16:creationId xmlns:a16="http://schemas.microsoft.com/office/drawing/2014/main" id="{8DB55C96-5506-4D9C-9EDA-02B6B47E22AB}"/>
              </a:ext>
            </a:extLst>
          </p:cNvPr>
          <p:cNvSpPr txBox="1"/>
          <p:nvPr/>
        </p:nvSpPr>
        <p:spPr>
          <a:xfrm>
            <a:off x="2796988" y="1543225"/>
            <a:ext cx="1721224" cy="523220"/>
          </a:xfrm>
          <a:prstGeom prst="rect">
            <a:avLst/>
          </a:prstGeom>
          <a:noFill/>
        </p:spPr>
        <p:txBody>
          <a:bodyPr wrap="square" rtlCol="0">
            <a:spAutoFit/>
          </a:bodyPr>
          <a:lstStyle/>
          <a:p>
            <a:pPr algn="ctr"/>
            <a:r>
              <a:rPr lang="en-US" sz="2800" dirty="0"/>
              <a:t>Semantics</a:t>
            </a:r>
          </a:p>
        </p:txBody>
      </p:sp>
      <p:sp>
        <p:nvSpPr>
          <p:cNvPr id="28" name="TextBox 27">
            <a:extLst>
              <a:ext uri="{FF2B5EF4-FFF2-40B4-BE49-F238E27FC236}">
                <a16:creationId xmlns:a16="http://schemas.microsoft.com/office/drawing/2014/main" id="{DE702E70-F273-44E4-B1E0-36B87422E95E}"/>
              </a:ext>
            </a:extLst>
          </p:cNvPr>
          <p:cNvSpPr txBox="1"/>
          <p:nvPr/>
        </p:nvSpPr>
        <p:spPr>
          <a:xfrm>
            <a:off x="7673788" y="1543225"/>
            <a:ext cx="1721224" cy="523220"/>
          </a:xfrm>
          <a:prstGeom prst="rect">
            <a:avLst/>
          </a:prstGeom>
          <a:noFill/>
        </p:spPr>
        <p:txBody>
          <a:bodyPr wrap="square" rtlCol="0">
            <a:spAutoFit/>
          </a:bodyPr>
          <a:lstStyle/>
          <a:p>
            <a:pPr algn="ctr"/>
            <a:r>
              <a:rPr lang="en-US" sz="2800" dirty="0"/>
              <a:t>Syntax</a:t>
            </a:r>
          </a:p>
        </p:txBody>
      </p:sp>
      <p:pic>
        <p:nvPicPr>
          <p:cNvPr id="6" name="Graphic 5" descr="Man">
            <a:extLst>
              <a:ext uri="{FF2B5EF4-FFF2-40B4-BE49-F238E27FC236}">
                <a16:creationId xmlns:a16="http://schemas.microsoft.com/office/drawing/2014/main" id="{EAF3B004-1157-493A-86F0-DC215AD80CB8}"/>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b="13606"/>
          <a:stretch/>
        </p:blipFill>
        <p:spPr>
          <a:xfrm>
            <a:off x="2214827" y="2780725"/>
            <a:ext cx="1849747" cy="1598069"/>
          </a:xfrm>
          <a:prstGeom prst="rect">
            <a:avLst/>
          </a:prstGeom>
        </p:spPr>
      </p:pic>
      <p:pic>
        <p:nvPicPr>
          <p:cNvPr id="8" name="Graphic 7" descr="Woman">
            <a:extLst>
              <a:ext uri="{FF2B5EF4-FFF2-40B4-BE49-F238E27FC236}">
                <a16:creationId xmlns:a16="http://schemas.microsoft.com/office/drawing/2014/main" id="{C91A0710-5C46-4874-BFA7-815915CA6A41}"/>
              </a:ext>
            </a:extLst>
          </p:cNvPr>
          <p:cNvPicPr>
            <a:picLocks noChangeAspect="1"/>
          </p:cNvPicPr>
          <p:nvPr/>
        </p:nvPicPr>
        <p:blipFill rotWithShape="1">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b="8212"/>
          <a:stretch/>
        </p:blipFill>
        <p:spPr>
          <a:xfrm>
            <a:off x="3139701" y="2804930"/>
            <a:ext cx="1741047" cy="1598072"/>
          </a:xfrm>
          <a:prstGeom prst="rect">
            <a:avLst/>
          </a:prstGeom>
        </p:spPr>
      </p:pic>
      <p:pic>
        <p:nvPicPr>
          <p:cNvPr id="10" name="Graphic 9" descr="Video camera">
            <a:extLst>
              <a:ext uri="{FF2B5EF4-FFF2-40B4-BE49-F238E27FC236}">
                <a16:creationId xmlns:a16="http://schemas.microsoft.com/office/drawing/2014/main" id="{36030CA3-728D-40C7-92E0-611FBCFDDF14}"/>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281423" y="1962837"/>
            <a:ext cx="2505954" cy="2505954"/>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Biologically Determined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3" name="TextBox 22">
            <a:extLst>
              <a:ext uri="{FF2B5EF4-FFF2-40B4-BE49-F238E27FC236}">
                <a16:creationId xmlns:a16="http://schemas.microsoft.com/office/drawing/2014/main" id="{6EF25C47-85F7-40FC-9D73-52E7D2472304}"/>
              </a:ext>
            </a:extLst>
          </p:cNvPr>
          <p:cNvSpPr txBox="1"/>
          <p:nvPr/>
        </p:nvSpPr>
        <p:spPr>
          <a:xfrm>
            <a:off x="1705223" y="1720949"/>
            <a:ext cx="1608131" cy="954107"/>
          </a:xfrm>
          <a:prstGeom prst="rect">
            <a:avLst/>
          </a:prstGeom>
          <a:solidFill>
            <a:srgbClr val="85DFFF"/>
          </a:solidFill>
        </p:spPr>
        <p:txBody>
          <a:bodyPr wrap="square" rtlCol="0">
            <a:spAutoFit/>
          </a:bodyPr>
          <a:lstStyle/>
          <a:p>
            <a:pPr algn="ctr"/>
            <a:r>
              <a:rPr lang="en-US" sz="2800" dirty="0"/>
              <a:t>Early Exposure</a:t>
            </a:r>
          </a:p>
        </p:txBody>
      </p:sp>
      <p:pic>
        <p:nvPicPr>
          <p:cNvPr id="5" name="Graphic 4" descr="Volume">
            <a:extLst>
              <a:ext uri="{FF2B5EF4-FFF2-40B4-BE49-F238E27FC236}">
                <a16:creationId xmlns:a16="http://schemas.microsoft.com/office/drawing/2014/main" id="{619EE20D-7FFD-488E-A304-ADEE7E249C2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634161">
            <a:off x="4135669" y="1203369"/>
            <a:ext cx="1989268" cy="1989268"/>
          </a:xfrm>
          <a:prstGeom prst="rect">
            <a:avLst/>
          </a:prstGeom>
        </p:spPr>
      </p:pic>
      <p:pic>
        <p:nvPicPr>
          <p:cNvPr id="7" name="Graphic 6" descr="Schoolhouse">
            <a:extLst>
              <a:ext uri="{FF2B5EF4-FFF2-40B4-BE49-F238E27FC236}">
                <a16:creationId xmlns:a16="http://schemas.microsoft.com/office/drawing/2014/main" id="{CA809942-C190-4700-B2B2-6956321D12E6}"/>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725725" y="1203369"/>
            <a:ext cx="1762461" cy="1762461"/>
          </a:xfrm>
          <a:prstGeom prst="rect">
            <a:avLst/>
          </a:prstGeom>
        </p:spPr>
      </p:pic>
      <p:pic>
        <p:nvPicPr>
          <p:cNvPr id="9" name="Graphic 8" descr="Children">
            <a:extLst>
              <a:ext uri="{FF2B5EF4-FFF2-40B4-BE49-F238E27FC236}">
                <a16:creationId xmlns:a16="http://schemas.microsoft.com/office/drawing/2014/main" id="{38DC2A11-72D7-4AD5-9A3A-2C65AF2BFA98}"/>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834521" y="1279121"/>
            <a:ext cx="1837764" cy="1837764"/>
          </a:xfrm>
          <a:prstGeom prst="rect">
            <a:avLst/>
          </a:prstGeom>
        </p:spPr>
      </p:pic>
      <p:sp>
        <p:nvSpPr>
          <p:cNvPr id="39" name="TextBox 38">
            <a:extLst>
              <a:ext uri="{FF2B5EF4-FFF2-40B4-BE49-F238E27FC236}">
                <a16:creationId xmlns:a16="http://schemas.microsoft.com/office/drawing/2014/main" id="{7F380FEA-0DFA-4981-876F-59CC975B4C1B}"/>
              </a:ext>
            </a:extLst>
          </p:cNvPr>
          <p:cNvSpPr txBox="1"/>
          <p:nvPr/>
        </p:nvSpPr>
        <p:spPr>
          <a:xfrm>
            <a:off x="5235388" y="3258097"/>
            <a:ext cx="1721224" cy="523220"/>
          </a:xfrm>
          <a:prstGeom prst="rect">
            <a:avLst/>
          </a:prstGeom>
          <a:noFill/>
        </p:spPr>
        <p:txBody>
          <a:bodyPr wrap="square" rtlCol="0">
            <a:spAutoFit/>
          </a:bodyPr>
          <a:lstStyle/>
          <a:p>
            <a:pPr algn="ctr"/>
            <a:r>
              <a:rPr lang="en-US" sz="2800" dirty="0"/>
              <a:t>Stages</a:t>
            </a:r>
          </a:p>
        </p:txBody>
      </p:sp>
      <p:grpSp>
        <p:nvGrpSpPr>
          <p:cNvPr id="11" name="Group 10">
            <a:extLst>
              <a:ext uri="{FF2B5EF4-FFF2-40B4-BE49-F238E27FC236}">
                <a16:creationId xmlns:a16="http://schemas.microsoft.com/office/drawing/2014/main" id="{1A7C9926-D0C6-4F31-909D-40DD9403AC03}"/>
              </a:ext>
            </a:extLst>
          </p:cNvPr>
          <p:cNvGrpSpPr/>
          <p:nvPr/>
        </p:nvGrpSpPr>
        <p:grpSpPr>
          <a:xfrm>
            <a:off x="4135669" y="4104459"/>
            <a:ext cx="1516828" cy="1292867"/>
            <a:chOff x="3442447" y="3665364"/>
            <a:chExt cx="1516828" cy="1215190"/>
          </a:xfrm>
        </p:grpSpPr>
        <p:sp>
          <p:nvSpPr>
            <p:cNvPr id="10" name="Oval 9">
              <a:extLst>
                <a:ext uri="{FF2B5EF4-FFF2-40B4-BE49-F238E27FC236}">
                  <a16:creationId xmlns:a16="http://schemas.microsoft.com/office/drawing/2014/main" id="{3C6152FE-4E36-476D-9E9E-A692F43302C6}"/>
                </a:ext>
              </a:extLst>
            </p:cNvPr>
            <p:cNvSpPr/>
            <p:nvPr/>
          </p:nvSpPr>
          <p:spPr>
            <a:xfrm>
              <a:off x="3442447" y="3665364"/>
              <a:ext cx="1516828" cy="1215190"/>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TextBox 42">
              <a:extLst>
                <a:ext uri="{FF2B5EF4-FFF2-40B4-BE49-F238E27FC236}">
                  <a16:creationId xmlns:a16="http://schemas.microsoft.com/office/drawing/2014/main" id="{8BA1D4CD-A107-4968-9B78-EB96282339D4}"/>
                </a:ext>
              </a:extLst>
            </p:cNvPr>
            <p:cNvSpPr txBox="1"/>
            <p:nvPr/>
          </p:nvSpPr>
          <p:spPr>
            <a:xfrm>
              <a:off x="3657084" y="3940661"/>
              <a:ext cx="1076282" cy="646331"/>
            </a:xfrm>
            <a:prstGeom prst="rect">
              <a:avLst/>
            </a:prstGeom>
            <a:solidFill>
              <a:srgbClr val="FFC000"/>
            </a:solidFill>
            <a:ln>
              <a:noFill/>
            </a:ln>
          </p:spPr>
          <p:txBody>
            <a:bodyPr wrap="square" rtlCol="0">
              <a:spAutoFit/>
            </a:bodyPr>
            <a:lstStyle/>
            <a:p>
              <a:pPr algn="ctr"/>
              <a:r>
                <a:rPr lang="en-US" dirty="0"/>
                <a:t>Early Exposure</a:t>
              </a:r>
            </a:p>
          </p:txBody>
        </p:sp>
      </p:grpSp>
      <p:cxnSp>
        <p:nvCxnSpPr>
          <p:cNvPr id="44" name="Straight Arrow Connector 43">
            <a:extLst>
              <a:ext uri="{FF2B5EF4-FFF2-40B4-BE49-F238E27FC236}">
                <a16:creationId xmlns:a16="http://schemas.microsoft.com/office/drawing/2014/main" id="{767E0E4D-DAFC-4466-AA2B-4FFA9DBFF55D}"/>
              </a:ext>
            </a:extLst>
          </p:cNvPr>
          <p:cNvCxnSpPr>
            <a:cxnSpLocks/>
          </p:cNvCxnSpPr>
          <p:nvPr/>
        </p:nvCxnSpPr>
        <p:spPr>
          <a:xfrm flipV="1">
            <a:off x="5744584" y="4104460"/>
            <a:ext cx="892884" cy="275298"/>
          </a:xfrm>
          <a:prstGeom prst="straightConnector1">
            <a:avLst/>
          </a:prstGeom>
          <a:ln w="66675" cap="rnd">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3173F048-E152-4150-B884-8F32F626804E}"/>
              </a:ext>
            </a:extLst>
          </p:cNvPr>
          <p:cNvCxnSpPr>
            <a:cxnSpLocks/>
          </p:cNvCxnSpPr>
          <p:nvPr/>
        </p:nvCxnSpPr>
        <p:spPr>
          <a:xfrm>
            <a:off x="5744584" y="4827306"/>
            <a:ext cx="981141" cy="301550"/>
          </a:xfrm>
          <a:prstGeom prst="straightConnector1">
            <a:avLst/>
          </a:prstGeom>
          <a:ln w="66675" cap="rnd">
            <a:solidFill>
              <a:srgbClr val="FFC000"/>
            </a:solidFill>
            <a:tailEnd type="triangle"/>
          </a:ln>
        </p:spPr>
        <p:style>
          <a:lnRef idx="1">
            <a:schemeClr val="accent1"/>
          </a:lnRef>
          <a:fillRef idx="0">
            <a:schemeClr val="accent1"/>
          </a:fillRef>
          <a:effectRef idx="0">
            <a:schemeClr val="accent1"/>
          </a:effectRef>
          <a:fontRef idx="minor">
            <a:schemeClr val="tx1"/>
          </a:fontRef>
        </p:style>
      </p:cxnSp>
      <p:pic>
        <p:nvPicPr>
          <p:cNvPr id="17" name="Graphic 16" descr="Female Profile">
            <a:extLst>
              <a:ext uri="{FF2B5EF4-FFF2-40B4-BE49-F238E27FC236}">
                <a16:creationId xmlns:a16="http://schemas.microsoft.com/office/drawing/2014/main" id="{715C4509-91D1-4AF5-9281-F645F8D2A1CE}"/>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637468" y="3709827"/>
            <a:ext cx="783552" cy="783552"/>
          </a:xfrm>
          <a:prstGeom prst="rect">
            <a:avLst/>
          </a:prstGeom>
        </p:spPr>
      </p:pic>
      <p:pic>
        <p:nvPicPr>
          <p:cNvPr id="19" name="Graphic 18" descr="School girl">
            <a:extLst>
              <a:ext uri="{FF2B5EF4-FFF2-40B4-BE49-F238E27FC236}">
                <a16:creationId xmlns:a16="http://schemas.microsoft.com/office/drawing/2014/main" id="{120E8A10-2518-443C-BBDA-C43F958D9682}"/>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7149755" y="3592620"/>
            <a:ext cx="914400" cy="914400"/>
          </a:xfrm>
          <a:prstGeom prst="rect">
            <a:avLst/>
          </a:prstGeom>
        </p:spPr>
      </p:pic>
      <p:pic>
        <p:nvPicPr>
          <p:cNvPr id="21" name="Graphic 20" descr="House">
            <a:extLst>
              <a:ext uri="{FF2B5EF4-FFF2-40B4-BE49-F238E27FC236}">
                <a16:creationId xmlns:a16="http://schemas.microsoft.com/office/drawing/2014/main" id="{E6CDCFC1-64B6-4F88-8185-FDA6FDB514EB}"/>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6973755" y="4671656"/>
            <a:ext cx="914400" cy="914400"/>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Stages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30" name="Group 29">
            <a:extLst>
              <a:ext uri="{FF2B5EF4-FFF2-40B4-BE49-F238E27FC236}">
                <a16:creationId xmlns:a16="http://schemas.microsoft.com/office/drawing/2014/main" id="{9A1FB974-70F2-4031-BFAE-77013B6E64F0}"/>
              </a:ext>
            </a:extLst>
          </p:cNvPr>
          <p:cNvGrpSpPr/>
          <p:nvPr/>
        </p:nvGrpSpPr>
        <p:grpSpPr>
          <a:xfrm>
            <a:off x="2909791" y="2104186"/>
            <a:ext cx="2322506" cy="2087237"/>
            <a:chOff x="3442447" y="3665364"/>
            <a:chExt cx="1516828" cy="1215190"/>
          </a:xfrm>
        </p:grpSpPr>
        <p:sp>
          <p:nvSpPr>
            <p:cNvPr id="31" name="Oval 30">
              <a:extLst>
                <a:ext uri="{FF2B5EF4-FFF2-40B4-BE49-F238E27FC236}">
                  <a16:creationId xmlns:a16="http://schemas.microsoft.com/office/drawing/2014/main" id="{75AAC6E7-512D-4773-878D-5A9A36AB0E6F}"/>
                </a:ext>
              </a:extLst>
            </p:cNvPr>
            <p:cNvSpPr/>
            <p:nvPr/>
          </p:nvSpPr>
          <p:spPr>
            <a:xfrm>
              <a:off x="3442447" y="3665364"/>
              <a:ext cx="1516828" cy="1215190"/>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extBox 31">
              <a:extLst>
                <a:ext uri="{FF2B5EF4-FFF2-40B4-BE49-F238E27FC236}">
                  <a16:creationId xmlns:a16="http://schemas.microsoft.com/office/drawing/2014/main" id="{39FA6E94-63D2-411A-9B13-59F8D8AEE48E}"/>
                </a:ext>
              </a:extLst>
            </p:cNvPr>
            <p:cNvSpPr txBox="1"/>
            <p:nvPr/>
          </p:nvSpPr>
          <p:spPr>
            <a:xfrm>
              <a:off x="3657084" y="3940661"/>
              <a:ext cx="1076282" cy="555481"/>
            </a:xfrm>
            <a:prstGeom prst="rect">
              <a:avLst/>
            </a:prstGeom>
            <a:solidFill>
              <a:srgbClr val="FFC000"/>
            </a:solidFill>
            <a:ln>
              <a:noFill/>
            </a:ln>
          </p:spPr>
          <p:txBody>
            <a:bodyPr wrap="square" rtlCol="0">
              <a:spAutoFit/>
            </a:bodyPr>
            <a:lstStyle/>
            <a:p>
              <a:pPr algn="ctr"/>
              <a:r>
                <a:rPr lang="en-US" sz="2800" dirty="0"/>
                <a:t>Early Exposure</a:t>
              </a:r>
            </a:p>
          </p:txBody>
        </p:sp>
      </p:grpSp>
      <p:cxnSp>
        <p:nvCxnSpPr>
          <p:cNvPr id="33" name="Straight Arrow Connector 32">
            <a:extLst>
              <a:ext uri="{FF2B5EF4-FFF2-40B4-BE49-F238E27FC236}">
                <a16:creationId xmlns:a16="http://schemas.microsoft.com/office/drawing/2014/main" id="{C9CDEC64-9242-4398-8D2A-5A9CD78140E4}"/>
              </a:ext>
            </a:extLst>
          </p:cNvPr>
          <p:cNvCxnSpPr>
            <a:cxnSpLocks/>
          </p:cNvCxnSpPr>
          <p:nvPr/>
        </p:nvCxnSpPr>
        <p:spPr>
          <a:xfrm flipV="1">
            <a:off x="5342270" y="2104186"/>
            <a:ext cx="1807485" cy="466869"/>
          </a:xfrm>
          <a:prstGeom prst="straightConnector1">
            <a:avLst/>
          </a:prstGeom>
          <a:ln w="114300" cap="rnd">
            <a:solidFill>
              <a:srgbClr val="FFC000"/>
            </a:solidFill>
            <a:tailEnd type="triangl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8D0D1E8B-B1FB-4FDC-B4F0-42387BE8E176}"/>
              </a:ext>
            </a:extLst>
          </p:cNvPr>
          <p:cNvCxnSpPr>
            <a:cxnSpLocks/>
          </p:cNvCxnSpPr>
          <p:nvPr/>
        </p:nvCxnSpPr>
        <p:spPr>
          <a:xfrm>
            <a:off x="5379563" y="3383570"/>
            <a:ext cx="1733839" cy="644542"/>
          </a:xfrm>
          <a:prstGeom prst="straightConnector1">
            <a:avLst/>
          </a:prstGeom>
          <a:ln w="114300" cap="rnd">
            <a:solidFill>
              <a:srgbClr val="FFC000"/>
            </a:solidFill>
            <a:tailEnd type="triangle"/>
          </a:ln>
        </p:spPr>
        <p:style>
          <a:lnRef idx="1">
            <a:schemeClr val="accent1"/>
          </a:lnRef>
          <a:fillRef idx="0">
            <a:schemeClr val="accent1"/>
          </a:fillRef>
          <a:effectRef idx="0">
            <a:schemeClr val="accent1"/>
          </a:effectRef>
          <a:fontRef idx="minor">
            <a:schemeClr val="tx1"/>
          </a:fontRef>
        </p:style>
      </p:cxnSp>
      <p:pic>
        <p:nvPicPr>
          <p:cNvPr id="35" name="Graphic 34" descr="Female Profile">
            <a:extLst>
              <a:ext uri="{FF2B5EF4-FFF2-40B4-BE49-F238E27FC236}">
                <a16:creationId xmlns:a16="http://schemas.microsoft.com/office/drawing/2014/main" id="{F6EA8FED-AEC5-46DB-B174-DD02639120F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993083" y="1347915"/>
            <a:ext cx="1404675" cy="1404675"/>
          </a:xfrm>
          <a:prstGeom prst="rect">
            <a:avLst/>
          </a:prstGeom>
        </p:spPr>
      </p:pic>
      <p:pic>
        <p:nvPicPr>
          <p:cNvPr id="36" name="Graphic 35" descr="School girl">
            <a:extLst>
              <a:ext uri="{FF2B5EF4-FFF2-40B4-BE49-F238E27FC236}">
                <a16:creationId xmlns:a16="http://schemas.microsoft.com/office/drawing/2014/main" id="{57675E34-C679-48D3-8F30-71FCDADEBA6F}"/>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8060845" y="1205239"/>
            <a:ext cx="1547351" cy="1547351"/>
          </a:xfrm>
          <a:prstGeom prst="rect">
            <a:avLst/>
          </a:prstGeom>
        </p:spPr>
      </p:pic>
      <p:pic>
        <p:nvPicPr>
          <p:cNvPr id="37" name="Graphic 36" descr="House">
            <a:extLst>
              <a:ext uri="{FF2B5EF4-FFF2-40B4-BE49-F238E27FC236}">
                <a16:creationId xmlns:a16="http://schemas.microsoft.com/office/drawing/2014/main" id="{9000143D-971B-4442-B9BD-DDB66E4107FC}"/>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260668" y="3226872"/>
            <a:ext cx="1733838" cy="1733838"/>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Stages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7" name="Group 16">
            <a:extLst>
              <a:ext uri="{FF2B5EF4-FFF2-40B4-BE49-F238E27FC236}">
                <a16:creationId xmlns:a16="http://schemas.microsoft.com/office/drawing/2014/main" id="{E24C05BD-6E6E-41F1-A47B-58250F262566}"/>
              </a:ext>
            </a:extLst>
          </p:cNvPr>
          <p:cNvGrpSpPr/>
          <p:nvPr/>
        </p:nvGrpSpPr>
        <p:grpSpPr>
          <a:xfrm>
            <a:off x="2899033" y="1499289"/>
            <a:ext cx="2322506" cy="2087237"/>
            <a:chOff x="3442447" y="3665364"/>
            <a:chExt cx="1516828" cy="1215190"/>
          </a:xfrm>
        </p:grpSpPr>
        <p:sp>
          <p:nvSpPr>
            <p:cNvPr id="18" name="Oval 17">
              <a:extLst>
                <a:ext uri="{FF2B5EF4-FFF2-40B4-BE49-F238E27FC236}">
                  <a16:creationId xmlns:a16="http://schemas.microsoft.com/office/drawing/2014/main" id="{4C0CD3B9-8D07-420B-9475-54F72AFA8067}"/>
                </a:ext>
              </a:extLst>
            </p:cNvPr>
            <p:cNvSpPr/>
            <p:nvPr/>
          </p:nvSpPr>
          <p:spPr>
            <a:xfrm>
              <a:off x="3442447" y="3665364"/>
              <a:ext cx="1516828" cy="1215190"/>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extBox 18">
              <a:extLst>
                <a:ext uri="{FF2B5EF4-FFF2-40B4-BE49-F238E27FC236}">
                  <a16:creationId xmlns:a16="http://schemas.microsoft.com/office/drawing/2014/main" id="{92426E48-C79F-4C6B-B128-B8A9113138E2}"/>
                </a:ext>
              </a:extLst>
            </p:cNvPr>
            <p:cNvSpPr txBox="1"/>
            <p:nvPr/>
          </p:nvSpPr>
          <p:spPr>
            <a:xfrm>
              <a:off x="3657084" y="3940661"/>
              <a:ext cx="1076282" cy="555481"/>
            </a:xfrm>
            <a:prstGeom prst="rect">
              <a:avLst/>
            </a:prstGeom>
            <a:solidFill>
              <a:srgbClr val="FFC000"/>
            </a:solidFill>
            <a:ln>
              <a:noFill/>
            </a:ln>
          </p:spPr>
          <p:txBody>
            <a:bodyPr wrap="square" rtlCol="0">
              <a:spAutoFit/>
            </a:bodyPr>
            <a:lstStyle/>
            <a:p>
              <a:pPr algn="ctr"/>
              <a:r>
                <a:rPr lang="en-US" sz="2800" dirty="0"/>
                <a:t>Babbling stage</a:t>
              </a:r>
            </a:p>
          </p:txBody>
        </p:sp>
      </p:grpSp>
      <p:grpSp>
        <p:nvGrpSpPr>
          <p:cNvPr id="20" name="Group 19">
            <a:extLst>
              <a:ext uri="{FF2B5EF4-FFF2-40B4-BE49-F238E27FC236}">
                <a16:creationId xmlns:a16="http://schemas.microsoft.com/office/drawing/2014/main" id="{7ECBEBF2-6DE0-43AA-9019-783DBF5766B1}"/>
              </a:ext>
            </a:extLst>
          </p:cNvPr>
          <p:cNvGrpSpPr/>
          <p:nvPr/>
        </p:nvGrpSpPr>
        <p:grpSpPr>
          <a:xfrm>
            <a:off x="7236158" y="1499289"/>
            <a:ext cx="2322506" cy="2087237"/>
            <a:chOff x="3442447" y="3665364"/>
            <a:chExt cx="1516828" cy="1215190"/>
          </a:xfrm>
        </p:grpSpPr>
        <p:sp>
          <p:nvSpPr>
            <p:cNvPr id="21" name="Oval 20">
              <a:extLst>
                <a:ext uri="{FF2B5EF4-FFF2-40B4-BE49-F238E27FC236}">
                  <a16:creationId xmlns:a16="http://schemas.microsoft.com/office/drawing/2014/main" id="{55F42E99-0E3A-46F8-A0CD-FA31D4FBFE9B}"/>
                </a:ext>
              </a:extLst>
            </p:cNvPr>
            <p:cNvSpPr/>
            <p:nvPr/>
          </p:nvSpPr>
          <p:spPr>
            <a:xfrm>
              <a:off x="3442447" y="3665364"/>
              <a:ext cx="1516828" cy="1215190"/>
            </a:xfrm>
            <a:prstGeom prst="ellipse">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9FD1B918-4883-4E4A-9CEA-CF43258448D4}"/>
                </a:ext>
              </a:extLst>
            </p:cNvPr>
            <p:cNvSpPr txBox="1"/>
            <p:nvPr/>
          </p:nvSpPr>
          <p:spPr>
            <a:xfrm>
              <a:off x="3657084" y="3940661"/>
              <a:ext cx="1128664" cy="555481"/>
            </a:xfrm>
            <a:prstGeom prst="rect">
              <a:avLst/>
            </a:prstGeom>
            <a:solidFill>
              <a:srgbClr val="FFC000"/>
            </a:solidFill>
            <a:ln>
              <a:noFill/>
            </a:ln>
          </p:spPr>
          <p:txBody>
            <a:bodyPr wrap="square" rtlCol="0">
              <a:spAutoFit/>
            </a:bodyPr>
            <a:lstStyle/>
            <a:p>
              <a:pPr algn="ctr"/>
              <a:r>
                <a:rPr lang="en-US" sz="2800" dirty="0"/>
                <a:t>One Word Stage</a:t>
              </a:r>
            </a:p>
          </p:txBody>
        </p:sp>
      </p:grpSp>
      <p:pic>
        <p:nvPicPr>
          <p:cNvPr id="7" name="Graphic 6" descr="Cake slice">
            <a:extLst>
              <a:ext uri="{FF2B5EF4-FFF2-40B4-BE49-F238E27FC236}">
                <a16:creationId xmlns:a16="http://schemas.microsoft.com/office/drawing/2014/main" id="{DC6BA75F-0B91-437C-88D4-B76A615DE71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43675" y="3623527"/>
            <a:ext cx="2256407" cy="2256407"/>
          </a:xfrm>
          <a:prstGeom prst="rect">
            <a:avLst/>
          </a:prstGeom>
        </p:spPr>
      </p:pic>
      <p:cxnSp>
        <p:nvCxnSpPr>
          <p:cNvPr id="27" name="Straight Arrow Connector 26">
            <a:extLst>
              <a:ext uri="{FF2B5EF4-FFF2-40B4-BE49-F238E27FC236}">
                <a16:creationId xmlns:a16="http://schemas.microsoft.com/office/drawing/2014/main" id="{E9D2D38C-CFF4-4745-A5DE-C8751729EBA5}"/>
              </a:ext>
            </a:extLst>
          </p:cNvPr>
          <p:cNvCxnSpPr>
            <a:cxnSpLocks/>
          </p:cNvCxnSpPr>
          <p:nvPr/>
        </p:nvCxnSpPr>
        <p:spPr>
          <a:xfrm flipH="1">
            <a:off x="7132321" y="3771668"/>
            <a:ext cx="978945" cy="611485"/>
          </a:xfrm>
          <a:prstGeom prst="straightConnector1">
            <a:avLst/>
          </a:prstGeom>
          <a:ln w="114300" cap="rnd">
            <a:solidFill>
              <a:srgbClr val="FFC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089443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Stages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6" name="Graphic 5" descr="Man">
            <a:extLst>
              <a:ext uri="{FF2B5EF4-FFF2-40B4-BE49-F238E27FC236}">
                <a16:creationId xmlns:a16="http://schemas.microsoft.com/office/drawing/2014/main" id="{F9F0212F-F196-448E-B5A9-320D48AEF7AA}"/>
              </a:ext>
            </a:extLst>
          </p:cNvPr>
          <p:cNvPicPr>
            <a:picLocks noChangeAspect="1"/>
          </p:cNvPicPr>
          <p:nvPr/>
        </p:nvPicPr>
        <p:blipFill rotWithShape="1">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b="13831"/>
          <a:stretch/>
        </p:blipFill>
        <p:spPr>
          <a:xfrm>
            <a:off x="7742827" y="3208957"/>
            <a:ext cx="2343374" cy="2019256"/>
          </a:xfrm>
          <a:prstGeom prst="rect">
            <a:avLst/>
          </a:prstGeom>
        </p:spPr>
      </p:pic>
      <p:pic>
        <p:nvPicPr>
          <p:cNvPr id="29" name="Graphic 28" descr="Child with balloon">
            <a:extLst>
              <a:ext uri="{FF2B5EF4-FFF2-40B4-BE49-F238E27FC236}">
                <a16:creationId xmlns:a16="http://schemas.microsoft.com/office/drawing/2014/main" id="{FCE5F4D7-93C9-4784-8CCD-B3709AA8A4A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2550748" y="1253251"/>
            <a:ext cx="2210707" cy="2210707"/>
          </a:xfrm>
          <a:prstGeom prst="rect">
            <a:avLst/>
          </a:prstGeom>
        </p:spPr>
      </p:pic>
      <p:sp>
        <p:nvSpPr>
          <p:cNvPr id="30" name="TextBox 29">
            <a:extLst>
              <a:ext uri="{FF2B5EF4-FFF2-40B4-BE49-F238E27FC236}">
                <a16:creationId xmlns:a16="http://schemas.microsoft.com/office/drawing/2014/main" id="{3040FB72-5F88-4EE6-81C0-F502017166AA}"/>
              </a:ext>
            </a:extLst>
          </p:cNvPr>
          <p:cNvSpPr txBox="1"/>
          <p:nvPr/>
        </p:nvSpPr>
        <p:spPr>
          <a:xfrm>
            <a:off x="4356847" y="1979407"/>
            <a:ext cx="3248809" cy="769441"/>
          </a:xfrm>
          <a:prstGeom prst="rect">
            <a:avLst/>
          </a:prstGeom>
          <a:noFill/>
        </p:spPr>
        <p:txBody>
          <a:bodyPr wrap="square" rtlCol="0">
            <a:spAutoFit/>
          </a:bodyPr>
          <a:lstStyle/>
          <a:p>
            <a:r>
              <a:rPr lang="en-US" sz="4400" dirty="0">
                <a:solidFill>
                  <a:srgbClr val="7030A0"/>
                </a:solidFill>
              </a:rPr>
              <a:t>2 to 3 words</a:t>
            </a:r>
          </a:p>
        </p:txBody>
      </p:sp>
      <p:sp>
        <p:nvSpPr>
          <p:cNvPr id="32" name="TextBox 31">
            <a:extLst>
              <a:ext uri="{FF2B5EF4-FFF2-40B4-BE49-F238E27FC236}">
                <a16:creationId xmlns:a16="http://schemas.microsoft.com/office/drawing/2014/main" id="{6F98D0B1-7C6A-46D8-A66C-C37B7E0505DA}"/>
              </a:ext>
            </a:extLst>
          </p:cNvPr>
          <p:cNvSpPr txBox="1"/>
          <p:nvPr/>
        </p:nvSpPr>
        <p:spPr>
          <a:xfrm>
            <a:off x="3668359" y="3895146"/>
            <a:ext cx="4659854" cy="769441"/>
          </a:xfrm>
          <a:prstGeom prst="rect">
            <a:avLst/>
          </a:prstGeom>
          <a:noFill/>
        </p:spPr>
        <p:txBody>
          <a:bodyPr wrap="square" rtlCol="0">
            <a:spAutoFit/>
          </a:bodyPr>
          <a:lstStyle/>
          <a:p>
            <a:r>
              <a:rPr lang="en-US" sz="4400" dirty="0">
                <a:solidFill>
                  <a:schemeClr val="accent6">
                    <a:lumMod val="50000"/>
                  </a:schemeClr>
                </a:solidFill>
              </a:rPr>
              <a:t>Complex sentences</a:t>
            </a:r>
          </a:p>
        </p:txBody>
      </p:sp>
    </p:spTree>
    <p:extLst>
      <p:ext uri="{BB962C8B-B14F-4D97-AF65-F5344CB8AC3E}">
        <p14:creationId xmlns:p14="http://schemas.microsoft.com/office/powerpoint/2010/main" val="15266281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Linguistic Determinism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112E1639-4981-48C4-A7C5-1050B436EC27}"/>
              </a:ext>
            </a:extLst>
          </p:cNvPr>
          <p:cNvSpPr txBox="1"/>
          <p:nvPr/>
        </p:nvSpPr>
        <p:spPr>
          <a:xfrm>
            <a:off x="2356455" y="1908777"/>
            <a:ext cx="2002049" cy="584775"/>
          </a:xfrm>
          <a:prstGeom prst="rect">
            <a:avLst/>
          </a:prstGeom>
          <a:solidFill>
            <a:schemeClr val="accent4"/>
          </a:solidFill>
        </p:spPr>
        <p:txBody>
          <a:bodyPr wrap="square" rtlCol="0">
            <a:spAutoFit/>
          </a:bodyPr>
          <a:lstStyle/>
          <a:p>
            <a:pPr algn="ctr"/>
            <a:r>
              <a:rPr lang="en-US" sz="3200" dirty="0">
                <a:solidFill>
                  <a:srgbClr val="323542"/>
                </a:solidFill>
              </a:rPr>
              <a:t>Language</a:t>
            </a:r>
          </a:p>
        </p:txBody>
      </p:sp>
      <p:cxnSp>
        <p:nvCxnSpPr>
          <p:cNvPr id="29" name="Straight Arrow Connector 28">
            <a:extLst>
              <a:ext uri="{FF2B5EF4-FFF2-40B4-BE49-F238E27FC236}">
                <a16:creationId xmlns:a16="http://schemas.microsoft.com/office/drawing/2014/main" id="{8C31C6FE-71B6-430C-8727-35A0D8BEA506}"/>
              </a:ext>
            </a:extLst>
          </p:cNvPr>
          <p:cNvCxnSpPr>
            <a:cxnSpLocks/>
          </p:cNvCxnSpPr>
          <p:nvPr/>
        </p:nvCxnSpPr>
        <p:spPr>
          <a:xfrm flipH="1">
            <a:off x="4980791" y="2011680"/>
            <a:ext cx="2248348" cy="1"/>
          </a:xfrm>
          <a:prstGeom prst="straightConnector1">
            <a:avLst/>
          </a:prstGeom>
          <a:ln w="95250" cap="rnd">
            <a:tailEnd type="triangle"/>
          </a:ln>
        </p:spPr>
        <p:style>
          <a:lnRef idx="1">
            <a:schemeClr val="accent1"/>
          </a:lnRef>
          <a:fillRef idx="0">
            <a:schemeClr val="accent1"/>
          </a:fillRef>
          <a:effectRef idx="0">
            <a:schemeClr val="accent1"/>
          </a:effectRef>
          <a:fontRef idx="minor">
            <a:schemeClr val="tx1"/>
          </a:fontRef>
        </p:style>
      </p:cxnSp>
      <p:sp>
        <p:nvSpPr>
          <p:cNvPr id="30" name="TextBox 29">
            <a:extLst>
              <a:ext uri="{FF2B5EF4-FFF2-40B4-BE49-F238E27FC236}">
                <a16:creationId xmlns:a16="http://schemas.microsoft.com/office/drawing/2014/main" id="{7CF7BFE4-D575-492C-BF2E-4F12DE25D1FC}"/>
              </a:ext>
            </a:extLst>
          </p:cNvPr>
          <p:cNvSpPr txBox="1"/>
          <p:nvPr/>
        </p:nvSpPr>
        <p:spPr>
          <a:xfrm>
            <a:off x="7833496" y="1919534"/>
            <a:ext cx="2002049" cy="584775"/>
          </a:xfrm>
          <a:prstGeom prst="rect">
            <a:avLst/>
          </a:prstGeom>
          <a:solidFill>
            <a:schemeClr val="accent4"/>
          </a:solidFill>
        </p:spPr>
        <p:txBody>
          <a:bodyPr wrap="square" rtlCol="0">
            <a:spAutoFit/>
          </a:bodyPr>
          <a:lstStyle/>
          <a:p>
            <a:pPr algn="ctr"/>
            <a:r>
              <a:rPr lang="en-US" sz="3200" dirty="0">
                <a:solidFill>
                  <a:srgbClr val="323542"/>
                </a:solidFill>
              </a:rPr>
              <a:t>Thought</a:t>
            </a:r>
          </a:p>
        </p:txBody>
      </p:sp>
      <p:cxnSp>
        <p:nvCxnSpPr>
          <p:cNvPr id="31" name="Straight Arrow Connector 30">
            <a:extLst>
              <a:ext uri="{FF2B5EF4-FFF2-40B4-BE49-F238E27FC236}">
                <a16:creationId xmlns:a16="http://schemas.microsoft.com/office/drawing/2014/main" id="{CB4D7A13-9528-4F2C-BB55-04E6C8FF63EE}"/>
              </a:ext>
            </a:extLst>
          </p:cNvPr>
          <p:cNvCxnSpPr>
            <a:cxnSpLocks/>
          </p:cNvCxnSpPr>
          <p:nvPr/>
        </p:nvCxnSpPr>
        <p:spPr>
          <a:xfrm>
            <a:off x="5109883" y="2457011"/>
            <a:ext cx="2248348" cy="1"/>
          </a:xfrm>
          <a:prstGeom prst="straightConnector1">
            <a:avLst/>
          </a:prstGeom>
          <a:ln w="95250" cap="rnd">
            <a:tailEnd type="triangle"/>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52F997A1-A5E4-4DE2-BEF2-956C98FBE9B7}"/>
              </a:ext>
            </a:extLst>
          </p:cNvPr>
          <p:cNvSpPr txBox="1"/>
          <p:nvPr/>
        </p:nvSpPr>
        <p:spPr>
          <a:xfrm>
            <a:off x="4840942" y="3146117"/>
            <a:ext cx="2517289" cy="369332"/>
          </a:xfrm>
          <a:prstGeom prst="rect">
            <a:avLst/>
          </a:prstGeom>
          <a:noFill/>
        </p:spPr>
        <p:txBody>
          <a:bodyPr wrap="square" rtlCol="0">
            <a:spAutoFit/>
          </a:bodyPr>
          <a:lstStyle/>
          <a:p>
            <a:pPr algn="ctr"/>
            <a:r>
              <a:rPr lang="en-US" dirty="0"/>
              <a:t>Linguistic Determinism</a:t>
            </a:r>
          </a:p>
        </p:txBody>
      </p:sp>
      <p:pic>
        <p:nvPicPr>
          <p:cNvPr id="32" name="Graphic 31" descr="Clock">
            <a:extLst>
              <a:ext uri="{FF2B5EF4-FFF2-40B4-BE49-F238E27FC236}">
                <a16:creationId xmlns:a16="http://schemas.microsoft.com/office/drawing/2014/main" id="{7ECCA4D8-E5D2-43D6-B2D1-8CE590B4580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740998" y="3515449"/>
            <a:ext cx="710004" cy="691203"/>
          </a:xfrm>
          <a:prstGeom prst="rect">
            <a:avLst/>
          </a:prstGeom>
        </p:spPr>
      </p:pic>
      <p:sp>
        <p:nvSpPr>
          <p:cNvPr id="34" name="TextBox 33">
            <a:extLst>
              <a:ext uri="{FF2B5EF4-FFF2-40B4-BE49-F238E27FC236}">
                <a16:creationId xmlns:a16="http://schemas.microsoft.com/office/drawing/2014/main" id="{D160CCE2-4D84-4C1D-8EC1-495FAAC550EF}"/>
              </a:ext>
            </a:extLst>
          </p:cNvPr>
          <p:cNvSpPr txBox="1"/>
          <p:nvPr/>
        </p:nvSpPr>
        <p:spPr>
          <a:xfrm>
            <a:off x="4754881" y="3468337"/>
            <a:ext cx="710004" cy="307777"/>
          </a:xfrm>
          <a:prstGeom prst="rect">
            <a:avLst/>
          </a:prstGeom>
          <a:noFill/>
        </p:spPr>
        <p:txBody>
          <a:bodyPr wrap="square" rtlCol="0">
            <a:spAutoFit/>
          </a:bodyPr>
          <a:lstStyle/>
          <a:p>
            <a:pPr algn="ctr"/>
            <a:r>
              <a:rPr lang="en-US" sz="1400" dirty="0">
                <a:solidFill>
                  <a:srgbClr val="C00000"/>
                </a:solidFill>
              </a:rPr>
              <a:t>English</a:t>
            </a:r>
          </a:p>
        </p:txBody>
      </p:sp>
      <p:sp>
        <p:nvSpPr>
          <p:cNvPr id="35" name="TextBox 34">
            <a:extLst>
              <a:ext uri="{FF2B5EF4-FFF2-40B4-BE49-F238E27FC236}">
                <a16:creationId xmlns:a16="http://schemas.microsoft.com/office/drawing/2014/main" id="{F0494E9B-6612-4472-8926-4A172CE276DD}"/>
              </a:ext>
            </a:extLst>
          </p:cNvPr>
          <p:cNvSpPr txBox="1"/>
          <p:nvPr/>
        </p:nvSpPr>
        <p:spPr>
          <a:xfrm>
            <a:off x="6648226" y="3468337"/>
            <a:ext cx="986117" cy="307777"/>
          </a:xfrm>
          <a:prstGeom prst="rect">
            <a:avLst/>
          </a:prstGeom>
          <a:noFill/>
        </p:spPr>
        <p:txBody>
          <a:bodyPr wrap="square" rtlCol="0">
            <a:spAutoFit/>
          </a:bodyPr>
          <a:lstStyle/>
          <a:p>
            <a:pPr algn="ctr"/>
            <a:r>
              <a:rPr lang="en-US" sz="1400" dirty="0">
                <a:solidFill>
                  <a:schemeClr val="accent1">
                    <a:lumMod val="75000"/>
                  </a:schemeClr>
                </a:solidFill>
              </a:rPr>
              <a:t>Mandarin</a:t>
            </a:r>
          </a:p>
        </p:txBody>
      </p:sp>
      <p:cxnSp>
        <p:nvCxnSpPr>
          <p:cNvPr id="36" name="Straight Arrow Connector 35">
            <a:extLst>
              <a:ext uri="{FF2B5EF4-FFF2-40B4-BE49-F238E27FC236}">
                <a16:creationId xmlns:a16="http://schemas.microsoft.com/office/drawing/2014/main" id="{AF6C5F12-4EFE-490B-96FA-6B00B312F606}"/>
              </a:ext>
            </a:extLst>
          </p:cNvPr>
          <p:cNvCxnSpPr>
            <a:cxnSpLocks/>
          </p:cNvCxnSpPr>
          <p:nvPr/>
        </p:nvCxnSpPr>
        <p:spPr>
          <a:xfrm>
            <a:off x="5109883" y="4000531"/>
            <a:ext cx="493058" cy="0"/>
          </a:xfrm>
          <a:prstGeom prst="straightConnector1">
            <a:avLst/>
          </a:prstGeom>
          <a:ln w="60325" cap="rnd">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88644CBA-4051-4513-98BD-461F96C18C6A}"/>
              </a:ext>
            </a:extLst>
          </p:cNvPr>
          <p:cNvCxnSpPr>
            <a:cxnSpLocks/>
          </p:cNvCxnSpPr>
          <p:nvPr/>
        </p:nvCxnSpPr>
        <p:spPr>
          <a:xfrm flipH="1">
            <a:off x="4508352" y="4000531"/>
            <a:ext cx="493058" cy="0"/>
          </a:xfrm>
          <a:prstGeom prst="straightConnector1">
            <a:avLst/>
          </a:prstGeom>
          <a:ln w="60325" cap="rnd">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A0DF6C22-55DB-4930-A1E7-0A69FDD09ED1}"/>
              </a:ext>
            </a:extLst>
          </p:cNvPr>
          <p:cNvCxnSpPr>
            <a:cxnSpLocks/>
          </p:cNvCxnSpPr>
          <p:nvPr/>
        </p:nvCxnSpPr>
        <p:spPr>
          <a:xfrm flipH="1">
            <a:off x="4563037" y="3861462"/>
            <a:ext cx="942189" cy="0"/>
          </a:xfrm>
          <a:prstGeom prst="straightConnector1">
            <a:avLst/>
          </a:prstGeom>
          <a:ln w="60325" cap="rnd">
            <a:solidFill>
              <a:schemeClr val="accent1"/>
            </a:solidFill>
            <a:tailEnd type="non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65DEDCA7-9D4B-418F-9142-1F74760D29AC}"/>
              </a:ext>
            </a:extLst>
          </p:cNvPr>
          <p:cNvCxnSpPr>
            <a:cxnSpLocks/>
          </p:cNvCxnSpPr>
          <p:nvPr/>
        </p:nvCxnSpPr>
        <p:spPr>
          <a:xfrm>
            <a:off x="7141284" y="4150775"/>
            <a:ext cx="0" cy="371474"/>
          </a:xfrm>
          <a:prstGeom prst="straightConnector1">
            <a:avLst/>
          </a:prstGeom>
          <a:ln w="60325" cap="rnd">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a:extLst>
              <a:ext uri="{FF2B5EF4-FFF2-40B4-BE49-F238E27FC236}">
                <a16:creationId xmlns:a16="http://schemas.microsoft.com/office/drawing/2014/main" id="{DFBA2359-FABC-43C6-8303-F4953960E713}"/>
              </a:ext>
            </a:extLst>
          </p:cNvPr>
          <p:cNvCxnSpPr>
            <a:cxnSpLocks/>
          </p:cNvCxnSpPr>
          <p:nvPr/>
        </p:nvCxnSpPr>
        <p:spPr>
          <a:xfrm flipH="1" flipV="1">
            <a:off x="7132266" y="3717309"/>
            <a:ext cx="9018" cy="345602"/>
          </a:xfrm>
          <a:prstGeom prst="straightConnector1">
            <a:avLst/>
          </a:prstGeom>
          <a:ln w="60325" cap="rnd">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AB464070-61F3-4F7C-B1A9-8B077A139AAB}"/>
              </a:ext>
            </a:extLst>
          </p:cNvPr>
          <p:cNvCxnSpPr>
            <a:cxnSpLocks/>
          </p:cNvCxnSpPr>
          <p:nvPr/>
        </p:nvCxnSpPr>
        <p:spPr>
          <a:xfrm flipV="1">
            <a:off x="6992579" y="3779301"/>
            <a:ext cx="0" cy="742948"/>
          </a:xfrm>
          <a:prstGeom prst="straightConnector1">
            <a:avLst/>
          </a:prstGeom>
          <a:ln w="60325" cap="rnd">
            <a:solidFill>
              <a:schemeClr val="accent1"/>
            </a:solidFil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747678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Linguistic Determinism</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21" name="Graphic 20" descr="Clock">
            <a:extLst>
              <a:ext uri="{FF2B5EF4-FFF2-40B4-BE49-F238E27FC236}">
                <a16:creationId xmlns:a16="http://schemas.microsoft.com/office/drawing/2014/main" id="{AB850EBD-8D33-42E1-AA2B-84E4402282BF}"/>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938619" y="1580492"/>
            <a:ext cx="2314761" cy="2253466"/>
          </a:xfrm>
          <a:prstGeom prst="rect">
            <a:avLst/>
          </a:prstGeom>
        </p:spPr>
      </p:pic>
      <p:sp>
        <p:nvSpPr>
          <p:cNvPr id="22" name="TextBox 21">
            <a:extLst>
              <a:ext uri="{FF2B5EF4-FFF2-40B4-BE49-F238E27FC236}">
                <a16:creationId xmlns:a16="http://schemas.microsoft.com/office/drawing/2014/main" id="{222031A6-8074-4B5C-83F7-971B5DEA9951}"/>
              </a:ext>
            </a:extLst>
          </p:cNvPr>
          <p:cNvSpPr txBox="1"/>
          <p:nvPr/>
        </p:nvSpPr>
        <p:spPr>
          <a:xfrm>
            <a:off x="2678711" y="1507391"/>
            <a:ext cx="1884326" cy="707886"/>
          </a:xfrm>
          <a:prstGeom prst="rect">
            <a:avLst/>
          </a:prstGeom>
          <a:noFill/>
        </p:spPr>
        <p:txBody>
          <a:bodyPr wrap="square" rtlCol="0">
            <a:spAutoFit/>
          </a:bodyPr>
          <a:lstStyle/>
          <a:p>
            <a:pPr algn="ctr"/>
            <a:r>
              <a:rPr lang="en-US" sz="4000" dirty="0">
                <a:solidFill>
                  <a:srgbClr val="C00000"/>
                </a:solidFill>
              </a:rPr>
              <a:t>English</a:t>
            </a:r>
          </a:p>
        </p:txBody>
      </p:sp>
      <p:sp>
        <p:nvSpPr>
          <p:cNvPr id="27" name="TextBox 26">
            <a:extLst>
              <a:ext uri="{FF2B5EF4-FFF2-40B4-BE49-F238E27FC236}">
                <a16:creationId xmlns:a16="http://schemas.microsoft.com/office/drawing/2014/main" id="{3A60BEF6-D0C1-4491-9686-82B5C1C9DAED}"/>
              </a:ext>
            </a:extLst>
          </p:cNvPr>
          <p:cNvSpPr txBox="1"/>
          <p:nvPr/>
        </p:nvSpPr>
        <p:spPr>
          <a:xfrm>
            <a:off x="7628962" y="1507391"/>
            <a:ext cx="2314761" cy="707886"/>
          </a:xfrm>
          <a:prstGeom prst="rect">
            <a:avLst/>
          </a:prstGeom>
          <a:noFill/>
        </p:spPr>
        <p:txBody>
          <a:bodyPr wrap="square" rtlCol="0">
            <a:spAutoFit/>
          </a:bodyPr>
          <a:lstStyle/>
          <a:p>
            <a:pPr algn="ctr"/>
            <a:r>
              <a:rPr lang="en-US" sz="4000" dirty="0">
                <a:solidFill>
                  <a:schemeClr val="accent1">
                    <a:lumMod val="75000"/>
                  </a:schemeClr>
                </a:solidFill>
              </a:rPr>
              <a:t>Mandarin</a:t>
            </a:r>
          </a:p>
        </p:txBody>
      </p:sp>
      <p:cxnSp>
        <p:nvCxnSpPr>
          <p:cNvPr id="28" name="Straight Arrow Connector 27">
            <a:extLst>
              <a:ext uri="{FF2B5EF4-FFF2-40B4-BE49-F238E27FC236}">
                <a16:creationId xmlns:a16="http://schemas.microsoft.com/office/drawing/2014/main" id="{61947CB0-F808-4C09-BE3F-56B676D44637}"/>
              </a:ext>
            </a:extLst>
          </p:cNvPr>
          <p:cNvCxnSpPr>
            <a:cxnSpLocks/>
          </p:cNvCxnSpPr>
          <p:nvPr/>
        </p:nvCxnSpPr>
        <p:spPr>
          <a:xfrm>
            <a:off x="3808208" y="2602037"/>
            <a:ext cx="1130411" cy="0"/>
          </a:xfrm>
          <a:prstGeom prst="straightConnector1">
            <a:avLst/>
          </a:prstGeom>
          <a:ln w="85725" cap="rnd">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a:extLst>
              <a:ext uri="{FF2B5EF4-FFF2-40B4-BE49-F238E27FC236}">
                <a16:creationId xmlns:a16="http://schemas.microsoft.com/office/drawing/2014/main" id="{5EAB161B-1167-4BF1-9F86-3B0C4FA99E8A}"/>
              </a:ext>
            </a:extLst>
          </p:cNvPr>
          <p:cNvCxnSpPr>
            <a:cxnSpLocks/>
          </p:cNvCxnSpPr>
          <p:nvPr/>
        </p:nvCxnSpPr>
        <p:spPr>
          <a:xfrm flipH="1">
            <a:off x="2335804" y="2602037"/>
            <a:ext cx="1285070" cy="0"/>
          </a:xfrm>
          <a:prstGeom prst="straightConnector1">
            <a:avLst/>
          </a:prstGeom>
          <a:ln w="85725" cap="rnd">
            <a:solidFill>
              <a:schemeClr val="accent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D9EB634F-0069-4F85-AF33-E19C8C567BC0}"/>
              </a:ext>
            </a:extLst>
          </p:cNvPr>
          <p:cNvCxnSpPr>
            <a:cxnSpLocks/>
          </p:cNvCxnSpPr>
          <p:nvPr/>
        </p:nvCxnSpPr>
        <p:spPr>
          <a:xfrm flipH="1">
            <a:off x="2368478" y="2323118"/>
            <a:ext cx="2570141" cy="0"/>
          </a:xfrm>
          <a:prstGeom prst="straightConnector1">
            <a:avLst/>
          </a:prstGeom>
          <a:ln w="85725" cap="rnd">
            <a:solidFill>
              <a:schemeClr val="accent1"/>
            </a:solidFill>
            <a:tailEnd type="none"/>
          </a:ln>
        </p:spPr>
        <p:style>
          <a:lnRef idx="1">
            <a:schemeClr val="accent1"/>
          </a:lnRef>
          <a:fillRef idx="0">
            <a:schemeClr val="accent1"/>
          </a:fillRef>
          <a:effectRef idx="0">
            <a:schemeClr val="accent1"/>
          </a:effectRef>
          <a:fontRef idx="minor">
            <a:schemeClr val="tx1"/>
          </a:fontRef>
        </p:style>
      </p:cxnSp>
      <p:cxnSp>
        <p:nvCxnSpPr>
          <p:cNvPr id="34" name="Straight Arrow Connector 33">
            <a:extLst>
              <a:ext uri="{FF2B5EF4-FFF2-40B4-BE49-F238E27FC236}">
                <a16:creationId xmlns:a16="http://schemas.microsoft.com/office/drawing/2014/main" id="{0E087C7F-FBC4-42AB-8925-E4D4ED0BBD91}"/>
              </a:ext>
            </a:extLst>
          </p:cNvPr>
          <p:cNvCxnSpPr>
            <a:cxnSpLocks/>
          </p:cNvCxnSpPr>
          <p:nvPr/>
        </p:nvCxnSpPr>
        <p:spPr>
          <a:xfrm rot="5400000" flipH="1">
            <a:off x="7489260" y="3453304"/>
            <a:ext cx="2570141" cy="0"/>
          </a:xfrm>
          <a:prstGeom prst="straightConnector1">
            <a:avLst/>
          </a:prstGeom>
          <a:ln w="85725" cap="rnd">
            <a:solidFill>
              <a:schemeClr val="accent1"/>
            </a:solidFill>
            <a:tailEnd type="non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56487043-7B4F-4D5F-A9BB-B29FD95820E2}"/>
              </a:ext>
            </a:extLst>
          </p:cNvPr>
          <p:cNvCxnSpPr>
            <a:cxnSpLocks/>
          </p:cNvCxnSpPr>
          <p:nvPr/>
        </p:nvCxnSpPr>
        <p:spPr>
          <a:xfrm rot="16200000">
            <a:off x="8469925" y="2701277"/>
            <a:ext cx="1130411" cy="0"/>
          </a:xfrm>
          <a:prstGeom prst="straightConnector1">
            <a:avLst/>
          </a:prstGeom>
          <a:ln w="85725" cap="rnd">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a:extLst>
              <a:ext uri="{FF2B5EF4-FFF2-40B4-BE49-F238E27FC236}">
                <a16:creationId xmlns:a16="http://schemas.microsoft.com/office/drawing/2014/main" id="{32D78349-1D52-419F-9CED-C8AD8D4B415E}"/>
              </a:ext>
            </a:extLst>
          </p:cNvPr>
          <p:cNvCxnSpPr>
            <a:cxnSpLocks/>
          </p:cNvCxnSpPr>
          <p:nvPr/>
        </p:nvCxnSpPr>
        <p:spPr>
          <a:xfrm rot="16200000" flipH="1">
            <a:off x="8392595" y="4095840"/>
            <a:ext cx="1285070" cy="0"/>
          </a:xfrm>
          <a:prstGeom prst="straightConnector1">
            <a:avLst/>
          </a:prstGeom>
          <a:ln w="85725" cap="rnd">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37" name="TextBox 36">
            <a:extLst>
              <a:ext uri="{FF2B5EF4-FFF2-40B4-BE49-F238E27FC236}">
                <a16:creationId xmlns:a16="http://schemas.microsoft.com/office/drawing/2014/main" id="{C7005E90-D119-44BD-8FFF-62E31E5F8162}"/>
              </a:ext>
            </a:extLst>
          </p:cNvPr>
          <p:cNvSpPr txBox="1"/>
          <p:nvPr/>
        </p:nvSpPr>
        <p:spPr>
          <a:xfrm>
            <a:off x="4837354" y="3726508"/>
            <a:ext cx="2517289" cy="369332"/>
          </a:xfrm>
          <a:prstGeom prst="rect">
            <a:avLst/>
          </a:prstGeom>
          <a:noFill/>
        </p:spPr>
        <p:txBody>
          <a:bodyPr wrap="square" rtlCol="0">
            <a:spAutoFit/>
          </a:bodyPr>
          <a:lstStyle/>
          <a:p>
            <a:pPr algn="ctr"/>
            <a:r>
              <a:rPr lang="en-US" dirty="0"/>
              <a:t>Linguistic Determinism</a:t>
            </a:r>
          </a:p>
        </p:txBody>
      </p:sp>
      <p:sp>
        <p:nvSpPr>
          <p:cNvPr id="38" name="TextBox 37">
            <a:extLst>
              <a:ext uri="{FF2B5EF4-FFF2-40B4-BE49-F238E27FC236}">
                <a16:creationId xmlns:a16="http://schemas.microsoft.com/office/drawing/2014/main" id="{FD2B6008-A004-46CA-9093-16F078F944C9}"/>
              </a:ext>
            </a:extLst>
          </p:cNvPr>
          <p:cNvSpPr txBox="1"/>
          <p:nvPr/>
        </p:nvSpPr>
        <p:spPr>
          <a:xfrm>
            <a:off x="5392176" y="4237463"/>
            <a:ext cx="1407643" cy="307777"/>
          </a:xfrm>
          <a:prstGeom prst="rect">
            <a:avLst/>
          </a:prstGeom>
          <a:solidFill>
            <a:schemeClr val="accent4"/>
          </a:solidFill>
        </p:spPr>
        <p:txBody>
          <a:bodyPr wrap="square" rtlCol="0">
            <a:spAutoFit/>
          </a:bodyPr>
          <a:lstStyle/>
          <a:p>
            <a:pPr algn="ctr"/>
            <a:r>
              <a:rPr lang="en-US" sz="1400" dirty="0">
                <a:solidFill>
                  <a:srgbClr val="323542"/>
                </a:solidFill>
              </a:rPr>
              <a:t>Vertical Priming</a:t>
            </a:r>
          </a:p>
        </p:txBody>
      </p:sp>
      <p:sp>
        <p:nvSpPr>
          <p:cNvPr id="39" name="TextBox 38">
            <a:extLst>
              <a:ext uri="{FF2B5EF4-FFF2-40B4-BE49-F238E27FC236}">
                <a16:creationId xmlns:a16="http://schemas.microsoft.com/office/drawing/2014/main" id="{CD43C317-2294-4BC0-9AE5-0AEB4C0F7620}"/>
              </a:ext>
            </a:extLst>
          </p:cNvPr>
          <p:cNvSpPr txBox="1"/>
          <p:nvPr/>
        </p:nvSpPr>
        <p:spPr>
          <a:xfrm>
            <a:off x="5021368" y="4686863"/>
            <a:ext cx="1018762" cy="307777"/>
          </a:xfrm>
          <a:prstGeom prst="rect">
            <a:avLst/>
          </a:prstGeom>
          <a:noFill/>
        </p:spPr>
        <p:txBody>
          <a:bodyPr wrap="square" rtlCol="0">
            <a:spAutoFit/>
          </a:bodyPr>
          <a:lstStyle/>
          <a:p>
            <a:pPr algn="ctr"/>
            <a:r>
              <a:rPr lang="en-US" sz="1400" dirty="0">
                <a:solidFill>
                  <a:schemeClr val="accent1">
                    <a:lumMod val="75000"/>
                  </a:schemeClr>
                </a:solidFill>
              </a:rPr>
              <a:t>Mandarin</a:t>
            </a:r>
          </a:p>
        </p:txBody>
      </p:sp>
      <p:sp>
        <p:nvSpPr>
          <p:cNvPr id="7" name="Arrow: Up 6">
            <a:extLst>
              <a:ext uri="{FF2B5EF4-FFF2-40B4-BE49-F238E27FC236}">
                <a16:creationId xmlns:a16="http://schemas.microsoft.com/office/drawing/2014/main" id="{CB71D28E-40B0-4EF3-ABA7-74052F200CBE}"/>
              </a:ext>
            </a:extLst>
          </p:cNvPr>
          <p:cNvSpPr/>
          <p:nvPr/>
        </p:nvSpPr>
        <p:spPr>
          <a:xfrm>
            <a:off x="6040130" y="4633643"/>
            <a:ext cx="268936" cy="369332"/>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0" name="Graphic 39" descr="Clock">
            <a:extLst>
              <a:ext uri="{FF2B5EF4-FFF2-40B4-BE49-F238E27FC236}">
                <a16:creationId xmlns:a16="http://schemas.microsoft.com/office/drawing/2014/main" id="{3F7BDE54-67C1-4C24-8E9A-7B751AAF69E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302680" y="4617453"/>
            <a:ext cx="497130" cy="483966"/>
          </a:xfrm>
          <a:prstGeom prst="rect">
            <a:avLst/>
          </a:prstGeom>
        </p:spPr>
      </p:pic>
    </p:spTree>
    <p:extLst>
      <p:ext uri="{BB962C8B-B14F-4D97-AF65-F5344CB8AC3E}">
        <p14:creationId xmlns:p14="http://schemas.microsoft.com/office/powerpoint/2010/main" val="4033954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TotalTime>
  <Words>634</Words>
  <Application>Microsoft Office PowerPoint</Application>
  <PresentationFormat>Widescreen</PresentationFormat>
  <Paragraphs>69</Paragraphs>
  <Slides>11</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8</cp:revision>
  <dcterms:created xsi:type="dcterms:W3CDTF">2017-06-16T13:06:21Z</dcterms:created>
  <dcterms:modified xsi:type="dcterms:W3CDTF">2019-05-16T18:30:09Z</dcterms:modified>
</cp:coreProperties>
</file>