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79"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531" autoAdjust="0"/>
  </p:normalViewPr>
  <p:slideViewPr>
    <p:cSldViewPr snapToGrid="0">
      <p:cViewPr varScale="1">
        <p:scale>
          <a:sx n="56" d="100"/>
          <a:sy n="56" d="100"/>
        </p:scale>
        <p:origin x="106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7225DC-D861-48FA-8062-79562E9D6FE9}"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A3B55B-5059-4E48-B476-7E961F8FBEBE}" type="slidenum">
              <a:rPr lang="en-US" smtClean="0"/>
              <a:t>‹#›</a:t>
            </a:fld>
            <a:endParaRPr lang="en-US"/>
          </a:p>
        </p:txBody>
      </p:sp>
    </p:spTree>
    <p:extLst>
      <p:ext uri="{BB962C8B-B14F-4D97-AF65-F5344CB8AC3E}">
        <p14:creationId xmlns:p14="http://schemas.microsoft.com/office/powerpoint/2010/main" val="469845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problem-solving strategy is a plan of action used to find a solution. </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Anchoring bias is a situation in which people focus on one piece of information when making a decision. You might be focused on spending only $100 on a new chair or $300 on a new couch, but you could have a much nicer item for a bit more money.</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10</a:t>
            </a:fld>
            <a:endParaRPr lang="en-US"/>
          </a:p>
        </p:txBody>
      </p:sp>
    </p:spTree>
    <p:extLst>
      <p:ext uri="{BB962C8B-B14F-4D97-AF65-F5344CB8AC3E}">
        <p14:creationId xmlns:p14="http://schemas.microsoft.com/office/powerpoint/2010/main" val="19615311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Confirmation bias occurs when we focus on information that confirms our existing beliefs. If you think that your school is expensive, you won’t believe any information that you hear about them being well priced for the area.</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11</a:t>
            </a:fld>
            <a:endParaRPr lang="en-US"/>
          </a:p>
        </p:txBody>
      </p:sp>
    </p:spTree>
    <p:extLst>
      <p:ext uri="{BB962C8B-B14F-4D97-AF65-F5344CB8AC3E}">
        <p14:creationId xmlns:p14="http://schemas.microsoft.com/office/powerpoint/2010/main" val="4162794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Hindsight bias occurs when you believe an event was predictable when it wasn’t. People often apply this logic to sports games when they, after the fact, claim that one could see how the team was going to win or lose.</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12</a:t>
            </a:fld>
            <a:endParaRPr lang="en-US"/>
          </a:p>
        </p:txBody>
      </p:sp>
    </p:spTree>
    <p:extLst>
      <p:ext uri="{BB962C8B-B14F-4D97-AF65-F5344CB8AC3E}">
        <p14:creationId xmlns:p14="http://schemas.microsoft.com/office/powerpoint/2010/main" val="1874946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Representative bias occurs when people unintentionally stereotype someone or something, such as assuming someone loves horse racing if he or she is </a:t>
            </a:r>
            <a:r>
              <a:rPr lang="en-US" sz="1200" kern="1200">
                <a:solidFill>
                  <a:schemeClr val="tx1"/>
                </a:solidFill>
                <a:effectLst/>
                <a:latin typeface="+mn-lt"/>
                <a:ea typeface="+mn-ea"/>
                <a:cs typeface="+mn-cs"/>
              </a:rPr>
              <a:t>from Kentucky</a:t>
            </a:r>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13</a:t>
            </a:fld>
            <a:endParaRPr lang="en-US"/>
          </a:p>
        </p:txBody>
      </p:sp>
    </p:spTree>
    <p:extLst>
      <p:ext uri="{BB962C8B-B14F-4D97-AF65-F5344CB8AC3E}">
        <p14:creationId xmlns:p14="http://schemas.microsoft.com/office/powerpoint/2010/main" val="24267908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Availability heuristic is when someone makes a decision based on information that is readily available. For instance, people often think cars are more dangerous than planes because you hear more about planes crashing than cars crashing. It is actually more likely to die in a car crash, however.</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14</a:t>
            </a:fld>
            <a:endParaRPr lang="en-US"/>
          </a:p>
        </p:txBody>
      </p:sp>
    </p:spTree>
    <p:extLst>
      <p:ext uri="{BB962C8B-B14F-4D97-AF65-F5344CB8AC3E}">
        <p14:creationId xmlns:p14="http://schemas.microsoft.com/office/powerpoint/2010/main" val="2808772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different strategies. </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2</a:t>
            </a:fld>
            <a:endParaRPr lang="en-US"/>
          </a:p>
        </p:txBody>
      </p:sp>
    </p:spTree>
    <p:extLst>
      <p:ext uri="{BB962C8B-B14F-4D97-AF65-F5344CB8AC3E}">
        <p14:creationId xmlns:p14="http://schemas.microsoft.com/office/powerpoint/2010/main" val="375695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is trial and error in which people try different solutions until a problem is solved. For example, riding a bike is often a trial and error process until you learn how to balance. You might learn how to operate your new camera by playing around with the functions.</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3</a:t>
            </a:fld>
            <a:endParaRPr lang="en-US"/>
          </a:p>
        </p:txBody>
      </p:sp>
    </p:spTree>
    <p:extLst>
      <p:ext uri="{BB962C8B-B14F-4D97-AF65-F5344CB8AC3E}">
        <p14:creationId xmlns:p14="http://schemas.microsoft.com/office/powerpoint/2010/main" val="553508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strategy is an algorithm, which provides step-by-step instructions that will lead to a desired outcome. If you were looking for fruit in the grocery store, you could go aisle by aisle until you find it.</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4</a:t>
            </a:fld>
            <a:endParaRPr lang="en-US"/>
          </a:p>
        </p:txBody>
      </p:sp>
    </p:spTree>
    <p:extLst>
      <p:ext uri="{BB962C8B-B14F-4D97-AF65-F5344CB8AC3E}">
        <p14:creationId xmlns:p14="http://schemas.microsoft.com/office/powerpoint/2010/main" val="27653647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heuristic is a rule of thumb strategy that takes mental shortcuts. For example, you might know that fruit is generally around the periphery of the store, so you skip the middle aisles. </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5</a:t>
            </a:fld>
            <a:endParaRPr lang="en-US"/>
          </a:p>
        </p:txBody>
      </p:sp>
    </p:spTree>
    <p:extLst>
      <p:ext uri="{BB962C8B-B14F-4D97-AF65-F5344CB8AC3E}">
        <p14:creationId xmlns:p14="http://schemas.microsoft.com/office/powerpoint/2010/main" val="170589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likelihood of using a heuristic is increased if the situation meets the following criteria: there is too much information, time is limited, decisions aren’t important, there is access to little information, and an appropriate heuristic comes to mind at the time.</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6</a:t>
            </a:fld>
            <a:endParaRPr lang="en-US"/>
          </a:p>
        </p:txBody>
      </p:sp>
    </p:spTree>
    <p:extLst>
      <p:ext uri="{BB962C8B-B14F-4D97-AF65-F5344CB8AC3E}">
        <p14:creationId xmlns:p14="http://schemas.microsoft.com/office/powerpoint/2010/main" val="204669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we face issues in problem solving because we are unable to rethink the problem. For example, a mental set occurs when people persist in solving the problem in a way that worked before although that method is no longer working. For example, maybe the last time your car didn’t start, it was the starter. So you replace the starter only to find out that that didn’t fix the problem this time.</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7</a:t>
            </a:fld>
            <a:endParaRPr lang="en-US"/>
          </a:p>
        </p:txBody>
      </p:sp>
    </p:spTree>
    <p:extLst>
      <p:ext uri="{BB962C8B-B14F-4D97-AF65-F5344CB8AC3E}">
        <p14:creationId xmlns:p14="http://schemas.microsoft.com/office/powerpoint/2010/main" val="2253841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Functional fixedness is a type of mental set in which individuals cannot perceive an object being used for something it was not intended for. If you didn’t have a screwdriver, multiple items could be helpful such as paper clips, scissors, or keys.</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8</a:t>
            </a:fld>
            <a:endParaRPr lang="en-US"/>
          </a:p>
        </p:txBody>
      </p:sp>
    </p:spTree>
    <p:extLst>
      <p:ext uri="{BB962C8B-B14F-4D97-AF65-F5344CB8AC3E}">
        <p14:creationId xmlns:p14="http://schemas.microsoft.com/office/powerpoint/2010/main" val="1094374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biases.</a:t>
            </a:r>
          </a:p>
          <a:p>
            <a:endParaRPr lang="en-US" dirty="0"/>
          </a:p>
        </p:txBody>
      </p:sp>
      <p:sp>
        <p:nvSpPr>
          <p:cNvPr id="4" name="Slide Number Placeholder 3"/>
          <p:cNvSpPr>
            <a:spLocks noGrp="1"/>
          </p:cNvSpPr>
          <p:nvPr>
            <p:ph type="sldNum" sz="quarter" idx="5"/>
          </p:nvPr>
        </p:nvSpPr>
        <p:spPr/>
        <p:txBody>
          <a:bodyPr/>
          <a:lstStyle/>
          <a:p>
            <a:fld id="{FDA3B55B-5059-4E48-B476-7E961F8FBEBE}" type="slidenum">
              <a:rPr lang="en-US" smtClean="0"/>
              <a:t>9</a:t>
            </a:fld>
            <a:endParaRPr lang="en-US"/>
          </a:p>
        </p:txBody>
      </p:sp>
    </p:spTree>
    <p:extLst>
      <p:ext uri="{BB962C8B-B14F-4D97-AF65-F5344CB8AC3E}">
        <p14:creationId xmlns:p14="http://schemas.microsoft.com/office/powerpoint/2010/main" val="3563030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40.png"/><Relationship Id="rId4" Type="http://schemas.openxmlformats.org/officeDocument/2006/relationships/image" Target="../media/image22.sv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_rels/slide12.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slides/_rels/slide1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5.svg"/></Relationships>
</file>

<file path=ppt/slides/_rels/slide1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9.svg"/><Relationship Id="rId5" Type="http://schemas.openxmlformats.org/officeDocument/2006/relationships/image" Target="../media/image38.png"/><Relationship Id="rId4" Type="http://schemas.openxmlformats.org/officeDocument/2006/relationships/image" Target="../media/image37.svg"/></Relationships>
</file>

<file path=ppt/slides/_rels/slide15.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2.xml"/><Relationship Id="rId5" Type="http://schemas.openxmlformats.org/officeDocument/2006/relationships/image" Target="../media/image44.png"/><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8.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9.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svg"/><Relationship Id="rId18" Type="http://schemas.openxmlformats.org/officeDocument/2006/relationships/image" Target="../media/image36.png"/><Relationship Id="rId3" Type="http://schemas.openxmlformats.org/officeDocument/2006/relationships/image" Target="../media/image21.png"/><Relationship Id="rId21" Type="http://schemas.openxmlformats.org/officeDocument/2006/relationships/image" Target="../media/image39.svg"/><Relationship Id="rId7" Type="http://schemas.openxmlformats.org/officeDocument/2006/relationships/image" Target="../media/image25.svg"/><Relationship Id="rId12" Type="http://schemas.openxmlformats.org/officeDocument/2006/relationships/image" Target="../media/image30.png"/><Relationship Id="rId17" Type="http://schemas.openxmlformats.org/officeDocument/2006/relationships/image" Target="../media/image35.svg"/><Relationship Id="rId2" Type="http://schemas.openxmlformats.org/officeDocument/2006/relationships/notesSlide" Target="../notesSlides/notesSlide9.xml"/><Relationship Id="rId16" Type="http://schemas.openxmlformats.org/officeDocument/2006/relationships/image" Target="../media/image34.png"/><Relationship Id="rId20" Type="http://schemas.openxmlformats.org/officeDocument/2006/relationships/image" Target="../media/image38.png"/><Relationship Id="rId1" Type="http://schemas.openxmlformats.org/officeDocument/2006/relationships/slideLayout" Target="../slideLayouts/slideLayout1.xml"/><Relationship Id="rId6" Type="http://schemas.openxmlformats.org/officeDocument/2006/relationships/image" Target="../media/image24.png"/><Relationship Id="rId11" Type="http://schemas.openxmlformats.org/officeDocument/2006/relationships/image" Target="../media/image29.svg"/><Relationship Id="rId5" Type="http://schemas.openxmlformats.org/officeDocument/2006/relationships/image" Target="../media/image23.png"/><Relationship Id="rId15" Type="http://schemas.openxmlformats.org/officeDocument/2006/relationships/image" Target="../media/image33.svg"/><Relationship Id="rId10" Type="http://schemas.openxmlformats.org/officeDocument/2006/relationships/image" Target="../media/image28.png"/><Relationship Id="rId19" Type="http://schemas.openxmlformats.org/officeDocument/2006/relationships/image" Target="../media/image37.svg"/><Relationship Id="rId4" Type="http://schemas.openxmlformats.org/officeDocument/2006/relationships/image" Target="../media/image22.svg"/><Relationship Id="rId9" Type="http://schemas.openxmlformats.org/officeDocument/2006/relationships/image" Target="../media/image27.svg"/><Relationship Id="rId14"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78919" y="2472655"/>
            <a:ext cx="9516932"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Problem Solving</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Anchoring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2" name="Graphic 11" descr="Couch">
            <a:extLst>
              <a:ext uri="{FF2B5EF4-FFF2-40B4-BE49-F238E27FC236}">
                <a16:creationId xmlns:a16="http://schemas.microsoft.com/office/drawing/2014/main" id="{85C25256-C5A9-4F54-AA00-54AB25F60F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9185" y="1846795"/>
            <a:ext cx="2596180" cy="2596180"/>
          </a:xfrm>
          <a:prstGeom prst="rect">
            <a:avLst/>
          </a:prstGeom>
        </p:spPr>
      </p:pic>
      <p:pic>
        <p:nvPicPr>
          <p:cNvPr id="6" name="Picture 5">
            <a:extLst>
              <a:ext uri="{FF2B5EF4-FFF2-40B4-BE49-F238E27FC236}">
                <a16:creationId xmlns:a16="http://schemas.microsoft.com/office/drawing/2014/main" id="{82C08A0C-0DE8-4F51-B1BB-C8A3EFEFE8E6}"/>
              </a:ext>
            </a:extLst>
          </p:cNvPr>
          <p:cNvPicPr>
            <a:picLocks noChangeAspect="1"/>
          </p:cNvPicPr>
          <p:nvPr/>
        </p:nvPicPr>
        <p:blipFill>
          <a:blip r:embed="rId5"/>
          <a:stretch>
            <a:fillRect/>
          </a:stretch>
        </p:blipFill>
        <p:spPr>
          <a:xfrm>
            <a:off x="3427901" y="1672688"/>
            <a:ext cx="1812462" cy="2341390"/>
          </a:xfrm>
          <a:prstGeom prst="rect">
            <a:avLst/>
          </a:prstGeom>
        </p:spPr>
      </p:pic>
    </p:spTree>
    <p:extLst>
      <p:ext uri="{BB962C8B-B14F-4D97-AF65-F5344CB8AC3E}">
        <p14:creationId xmlns:p14="http://schemas.microsoft.com/office/powerpoint/2010/main" val="3925676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Confirmation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Building">
            <a:extLst>
              <a:ext uri="{FF2B5EF4-FFF2-40B4-BE49-F238E27FC236}">
                <a16:creationId xmlns:a16="http://schemas.microsoft.com/office/drawing/2014/main" id="{09904A89-C7BB-4EF7-9ECB-7F82E7F89B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14538" y="1735550"/>
            <a:ext cx="2762923" cy="2762923"/>
          </a:xfrm>
          <a:prstGeom prst="rect">
            <a:avLst/>
          </a:prstGeom>
        </p:spPr>
      </p:pic>
      <p:pic>
        <p:nvPicPr>
          <p:cNvPr id="11" name="Graphic 10" descr="Dollar">
            <a:extLst>
              <a:ext uri="{FF2B5EF4-FFF2-40B4-BE49-F238E27FC236}">
                <a16:creationId xmlns:a16="http://schemas.microsoft.com/office/drawing/2014/main" id="{FBDB8CE0-63D7-4BD6-BEA2-A1A701DB891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379037">
            <a:off x="3807295" y="1797872"/>
            <a:ext cx="968714" cy="968714"/>
          </a:xfrm>
          <a:prstGeom prst="rect">
            <a:avLst/>
          </a:prstGeom>
        </p:spPr>
      </p:pic>
      <p:pic>
        <p:nvPicPr>
          <p:cNvPr id="12" name="Graphic 11" descr="Dollar">
            <a:extLst>
              <a:ext uri="{FF2B5EF4-FFF2-40B4-BE49-F238E27FC236}">
                <a16:creationId xmlns:a16="http://schemas.microsoft.com/office/drawing/2014/main" id="{7B9383B3-569B-45C3-A123-384E2E641E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801630">
            <a:off x="3927423" y="3146089"/>
            <a:ext cx="968714" cy="968714"/>
          </a:xfrm>
          <a:prstGeom prst="rect">
            <a:avLst/>
          </a:prstGeom>
        </p:spPr>
      </p:pic>
      <p:pic>
        <p:nvPicPr>
          <p:cNvPr id="13" name="Graphic 12" descr="Dollar">
            <a:extLst>
              <a:ext uri="{FF2B5EF4-FFF2-40B4-BE49-F238E27FC236}">
                <a16:creationId xmlns:a16="http://schemas.microsoft.com/office/drawing/2014/main" id="{493DE6D0-D482-4D4A-9903-5CD3422FD7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1109669">
            <a:off x="7232211" y="1870927"/>
            <a:ext cx="968714" cy="968714"/>
          </a:xfrm>
          <a:prstGeom prst="rect">
            <a:avLst/>
          </a:prstGeom>
        </p:spPr>
      </p:pic>
      <p:pic>
        <p:nvPicPr>
          <p:cNvPr id="14" name="Graphic 13" descr="Dollar">
            <a:extLst>
              <a:ext uri="{FF2B5EF4-FFF2-40B4-BE49-F238E27FC236}">
                <a16:creationId xmlns:a16="http://schemas.microsoft.com/office/drawing/2014/main" id="{6A3E132A-A9B4-4819-BD67-ECC89D987AD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109160">
            <a:off x="7737222" y="3154963"/>
            <a:ext cx="968714" cy="968714"/>
          </a:xfrm>
          <a:prstGeom prst="rect">
            <a:avLst/>
          </a:prstGeom>
        </p:spPr>
      </p:pic>
    </p:spTree>
    <p:extLst>
      <p:ext uri="{BB962C8B-B14F-4D97-AF65-F5344CB8AC3E}">
        <p14:creationId xmlns:p14="http://schemas.microsoft.com/office/powerpoint/2010/main" val="2533117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Hindsight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Soccer ball">
            <a:extLst>
              <a:ext uri="{FF2B5EF4-FFF2-40B4-BE49-F238E27FC236}">
                <a16:creationId xmlns:a16="http://schemas.microsoft.com/office/drawing/2014/main" id="{FAE5214F-ACF0-4E63-B789-FE687A2154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74716" y="1366725"/>
            <a:ext cx="2603957" cy="2603957"/>
          </a:xfrm>
          <a:prstGeom prst="rect">
            <a:avLst/>
          </a:prstGeom>
        </p:spPr>
      </p:pic>
      <p:pic>
        <p:nvPicPr>
          <p:cNvPr id="11" name="Graphic 10" descr="Football">
            <a:extLst>
              <a:ext uri="{FF2B5EF4-FFF2-40B4-BE49-F238E27FC236}">
                <a16:creationId xmlns:a16="http://schemas.microsoft.com/office/drawing/2014/main" id="{27BEEE6A-6DE1-422B-A2C8-B2DB9EF4EC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9311148">
            <a:off x="2767606" y="1592187"/>
            <a:ext cx="2248288" cy="2248288"/>
          </a:xfrm>
          <a:prstGeom prst="rect">
            <a:avLst/>
          </a:prstGeom>
        </p:spPr>
      </p:pic>
      <p:pic>
        <p:nvPicPr>
          <p:cNvPr id="12" name="Graphic 11" descr="Basketball">
            <a:extLst>
              <a:ext uri="{FF2B5EF4-FFF2-40B4-BE49-F238E27FC236}">
                <a16:creationId xmlns:a16="http://schemas.microsoft.com/office/drawing/2014/main" id="{5F537A6D-6D43-416C-A53F-74FCB49C599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14897" y="1411695"/>
            <a:ext cx="2562205" cy="2562205"/>
          </a:xfrm>
          <a:prstGeom prst="rect">
            <a:avLst/>
          </a:prstGeom>
        </p:spPr>
      </p:pic>
    </p:spTree>
    <p:extLst>
      <p:ext uri="{BB962C8B-B14F-4D97-AF65-F5344CB8AC3E}">
        <p14:creationId xmlns:p14="http://schemas.microsoft.com/office/powerpoint/2010/main" val="1443061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Representative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Horse">
            <a:extLst>
              <a:ext uri="{FF2B5EF4-FFF2-40B4-BE49-F238E27FC236}">
                <a16:creationId xmlns:a16="http://schemas.microsoft.com/office/drawing/2014/main" id="{3EF50AE5-7456-493A-ADF4-7B5961BB27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71540" y="1674615"/>
            <a:ext cx="1804561" cy="1804561"/>
          </a:xfrm>
          <a:prstGeom prst="rect">
            <a:avLst/>
          </a:prstGeom>
        </p:spPr>
      </p:pic>
      <p:pic>
        <p:nvPicPr>
          <p:cNvPr id="14" name="Graphic 13" descr="Horse">
            <a:extLst>
              <a:ext uri="{FF2B5EF4-FFF2-40B4-BE49-F238E27FC236}">
                <a16:creationId xmlns:a16="http://schemas.microsoft.com/office/drawing/2014/main" id="{B263C416-D763-4C55-9DF3-BCBEA5BC9F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29960" y="1463056"/>
            <a:ext cx="1804561" cy="1804561"/>
          </a:xfrm>
          <a:prstGeom prst="rect">
            <a:avLst/>
          </a:prstGeom>
        </p:spPr>
      </p:pic>
      <p:pic>
        <p:nvPicPr>
          <p:cNvPr id="15" name="Graphic 14" descr="Horse">
            <a:extLst>
              <a:ext uri="{FF2B5EF4-FFF2-40B4-BE49-F238E27FC236}">
                <a16:creationId xmlns:a16="http://schemas.microsoft.com/office/drawing/2014/main" id="{67A9613A-B797-45FD-8899-D5E979AD5C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9259" y="3479176"/>
            <a:ext cx="1804561" cy="1804561"/>
          </a:xfrm>
          <a:prstGeom prst="rect">
            <a:avLst/>
          </a:prstGeom>
        </p:spPr>
      </p:pic>
      <p:pic>
        <p:nvPicPr>
          <p:cNvPr id="16" name="Graphic 15" descr="Horse">
            <a:extLst>
              <a:ext uri="{FF2B5EF4-FFF2-40B4-BE49-F238E27FC236}">
                <a16:creationId xmlns:a16="http://schemas.microsoft.com/office/drawing/2014/main" id="{E0D93EEE-0F85-4640-8E31-78DB95D5208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76101" y="2935951"/>
            <a:ext cx="1804561" cy="1804561"/>
          </a:xfrm>
          <a:prstGeom prst="rect">
            <a:avLst/>
          </a:prstGeom>
        </p:spPr>
      </p:pic>
      <p:pic>
        <p:nvPicPr>
          <p:cNvPr id="17" name="Graphic 16" descr="Horse">
            <a:extLst>
              <a:ext uri="{FF2B5EF4-FFF2-40B4-BE49-F238E27FC236}">
                <a16:creationId xmlns:a16="http://schemas.microsoft.com/office/drawing/2014/main" id="{C8DEF61A-D279-4B4F-A44F-7ABD96F3F2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32147" y="3410386"/>
            <a:ext cx="1804561" cy="1804561"/>
          </a:xfrm>
          <a:prstGeom prst="rect">
            <a:avLst/>
          </a:prstGeom>
        </p:spPr>
      </p:pic>
    </p:spTree>
    <p:extLst>
      <p:ext uri="{BB962C8B-B14F-4D97-AF65-F5344CB8AC3E}">
        <p14:creationId xmlns:p14="http://schemas.microsoft.com/office/powerpoint/2010/main" val="1273047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Availability Heuristic</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Car">
            <a:extLst>
              <a:ext uri="{FF2B5EF4-FFF2-40B4-BE49-F238E27FC236}">
                <a16:creationId xmlns:a16="http://schemas.microsoft.com/office/drawing/2014/main" id="{39B14AFA-31D2-40BE-97D7-7DDF42BA80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5943" y="1678195"/>
            <a:ext cx="2621425" cy="2621425"/>
          </a:xfrm>
          <a:prstGeom prst="rect">
            <a:avLst/>
          </a:prstGeom>
        </p:spPr>
      </p:pic>
      <p:pic>
        <p:nvPicPr>
          <p:cNvPr id="11" name="Graphic 10" descr="Airplane">
            <a:extLst>
              <a:ext uri="{FF2B5EF4-FFF2-40B4-BE49-F238E27FC236}">
                <a16:creationId xmlns:a16="http://schemas.microsoft.com/office/drawing/2014/main" id="{1D92F19B-329E-4DDB-BFBA-2EE4A6BC38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942581">
            <a:off x="6758771" y="1665424"/>
            <a:ext cx="2547742" cy="2547742"/>
          </a:xfrm>
          <a:prstGeom prst="rect">
            <a:avLst/>
          </a:prstGeom>
        </p:spPr>
      </p:pic>
    </p:spTree>
    <p:extLst>
      <p:ext uri="{BB962C8B-B14F-4D97-AF65-F5344CB8AC3E}">
        <p14:creationId xmlns:p14="http://schemas.microsoft.com/office/powerpoint/2010/main" val="1657746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Strategies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1723A5B-D95C-45EF-A875-FDE2264244A7}"/>
              </a:ext>
            </a:extLst>
          </p:cNvPr>
          <p:cNvSpPr txBox="1"/>
          <p:nvPr/>
        </p:nvSpPr>
        <p:spPr>
          <a:xfrm>
            <a:off x="2285999" y="1918447"/>
            <a:ext cx="1927412" cy="369332"/>
          </a:xfrm>
          <a:prstGeom prst="rect">
            <a:avLst/>
          </a:prstGeom>
          <a:noFill/>
        </p:spPr>
        <p:txBody>
          <a:bodyPr wrap="square" rtlCol="0">
            <a:spAutoFit/>
          </a:bodyPr>
          <a:lstStyle/>
          <a:p>
            <a:pPr algn="ctr"/>
            <a:r>
              <a:rPr lang="en-US" dirty="0"/>
              <a:t>Trial and Error</a:t>
            </a:r>
          </a:p>
        </p:txBody>
      </p:sp>
      <p:sp>
        <p:nvSpPr>
          <p:cNvPr id="9" name="TextBox 8">
            <a:extLst>
              <a:ext uri="{FF2B5EF4-FFF2-40B4-BE49-F238E27FC236}">
                <a16:creationId xmlns:a16="http://schemas.microsoft.com/office/drawing/2014/main" id="{9A039924-6082-438F-A16C-A2DC92A9EF6C}"/>
              </a:ext>
            </a:extLst>
          </p:cNvPr>
          <p:cNvSpPr txBox="1"/>
          <p:nvPr/>
        </p:nvSpPr>
        <p:spPr>
          <a:xfrm>
            <a:off x="5073629" y="3366919"/>
            <a:ext cx="1927412" cy="369332"/>
          </a:xfrm>
          <a:prstGeom prst="rect">
            <a:avLst/>
          </a:prstGeom>
          <a:noFill/>
        </p:spPr>
        <p:txBody>
          <a:bodyPr wrap="square" rtlCol="0">
            <a:spAutoFit/>
          </a:bodyPr>
          <a:lstStyle/>
          <a:p>
            <a:pPr algn="ctr"/>
            <a:r>
              <a:rPr lang="en-US" dirty="0"/>
              <a:t>Algorithm</a:t>
            </a:r>
          </a:p>
        </p:txBody>
      </p:sp>
      <p:sp>
        <p:nvSpPr>
          <p:cNvPr id="10" name="TextBox 9">
            <a:extLst>
              <a:ext uri="{FF2B5EF4-FFF2-40B4-BE49-F238E27FC236}">
                <a16:creationId xmlns:a16="http://schemas.microsoft.com/office/drawing/2014/main" id="{75153AA7-57DD-4E70-B441-37AB54E8028B}"/>
              </a:ext>
            </a:extLst>
          </p:cNvPr>
          <p:cNvSpPr txBox="1"/>
          <p:nvPr/>
        </p:nvSpPr>
        <p:spPr>
          <a:xfrm>
            <a:off x="7593104" y="1918447"/>
            <a:ext cx="1927412" cy="369332"/>
          </a:xfrm>
          <a:prstGeom prst="rect">
            <a:avLst/>
          </a:prstGeom>
          <a:noFill/>
        </p:spPr>
        <p:txBody>
          <a:bodyPr wrap="square" rtlCol="0">
            <a:spAutoFit/>
          </a:bodyPr>
          <a:lstStyle/>
          <a:p>
            <a:pPr algn="ctr"/>
            <a:r>
              <a:rPr lang="en-US" dirty="0"/>
              <a:t>Heuristics</a:t>
            </a:r>
          </a:p>
        </p:txBody>
      </p:sp>
      <p:pic>
        <p:nvPicPr>
          <p:cNvPr id="6" name="Graphic 5" descr="Cycling">
            <a:extLst>
              <a:ext uri="{FF2B5EF4-FFF2-40B4-BE49-F238E27FC236}">
                <a16:creationId xmlns:a16="http://schemas.microsoft.com/office/drawing/2014/main" id="{7358BFE8-F46D-4136-B6CE-750E1B08E4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65294" y="2321838"/>
            <a:ext cx="618556" cy="618556"/>
          </a:xfrm>
          <a:prstGeom prst="rect">
            <a:avLst/>
          </a:prstGeom>
        </p:spPr>
      </p:pic>
      <p:pic>
        <p:nvPicPr>
          <p:cNvPr id="11" name="Graphic 10" descr="Camera">
            <a:extLst>
              <a:ext uri="{FF2B5EF4-FFF2-40B4-BE49-F238E27FC236}">
                <a16:creationId xmlns:a16="http://schemas.microsoft.com/office/drawing/2014/main" id="{5C49272A-2095-48D3-AAEF-00AE426983D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75211" y="2308376"/>
            <a:ext cx="618562" cy="618562"/>
          </a:xfrm>
          <a:prstGeom prst="rect">
            <a:avLst/>
          </a:prstGeom>
        </p:spPr>
      </p:pic>
      <p:pic>
        <p:nvPicPr>
          <p:cNvPr id="13" name="Graphic 12" descr="Apple">
            <a:extLst>
              <a:ext uri="{FF2B5EF4-FFF2-40B4-BE49-F238E27FC236}">
                <a16:creationId xmlns:a16="http://schemas.microsoft.com/office/drawing/2014/main" id="{DB2CC50F-690D-4660-99E2-C1B1A64217B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44537" y="3685144"/>
            <a:ext cx="560284" cy="560284"/>
          </a:xfrm>
          <a:prstGeom prst="rect">
            <a:avLst/>
          </a:prstGeom>
        </p:spPr>
      </p:pic>
      <p:pic>
        <p:nvPicPr>
          <p:cNvPr id="15" name="Graphic 14" descr="Orange">
            <a:extLst>
              <a:ext uri="{FF2B5EF4-FFF2-40B4-BE49-F238E27FC236}">
                <a16:creationId xmlns:a16="http://schemas.microsoft.com/office/drawing/2014/main" id="{7D967BB3-2578-40DB-8022-26890A230E6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468588" y="4103684"/>
            <a:ext cx="560284" cy="560284"/>
          </a:xfrm>
          <a:prstGeom prst="rect">
            <a:avLst/>
          </a:prstGeom>
        </p:spPr>
      </p:pic>
      <p:sp>
        <p:nvSpPr>
          <p:cNvPr id="18" name="TextBox 17">
            <a:extLst>
              <a:ext uri="{FF2B5EF4-FFF2-40B4-BE49-F238E27FC236}">
                <a16:creationId xmlns:a16="http://schemas.microsoft.com/office/drawing/2014/main" id="{851F149E-9760-4173-8D07-8691425EAB14}"/>
              </a:ext>
            </a:extLst>
          </p:cNvPr>
          <p:cNvSpPr txBox="1"/>
          <p:nvPr/>
        </p:nvSpPr>
        <p:spPr>
          <a:xfrm>
            <a:off x="5954779" y="3760469"/>
            <a:ext cx="1196287" cy="307777"/>
          </a:xfrm>
          <a:prstGeom prst="rect">
            <a:avLst/>
          </a:prstGeom>
          <a:noFill/>
        </p:spPr>
        <p:txBody>
          <a:bodyPr wrap="square" rtlCol="0">
            <a:spAutoFit/>
          </a:bodyPr>
          <a:lstStyle/>
          <a:p>
            <a:pPr algn="ctr"/>
            <a:r>
              <a:rPr lang="en-US" sz="1400" dirty="0"/>
              <a:t>Aisle by aisle</a:t>
            </a:r>
          </a:p>
        </p:txBody>
      </p:sp>
      <p:sp>
        <p:nvSpPr>
          <p:cNvPr id="19" name="TextBox 18">
            <a:extLst>
              <a:ext uri="{FF2B5EF4-FFF2-40B4-BE49-F238E27FC236}">
                <a16:creationId xmlns:a16="http://schemas.microsoft.com/office/drawing/2014/main" id="{8EFCF73C-7F0C-49FF-A9EC-0FB376C1C56E}"/>
              </a:ext>
            </a:extLst>
          </p:cNvPr>
          <p:cNvSpPr txBox="1"/>
          <p:nvPr/>
        </p:nvSpPr>
        <p:spPr>
          <a:xfrm>
            <a:off x="7360523" y="2369506"/>
            <a:ext cx="1196287" cy="523220"/>
          </a:xfrm>
          <a:prstGeom prst="rect">
            <a:avLst/>
          </a:prstGeom>
          <a:noFill/>
        </p:spPr>
        <p:txBody>
          <a:bodyPr wrap="square" rtlCol="0">
            <a:spAutoFit/>
          </a:bodyPr>
          <a:lstStyle/>
          <a:p>
            <a:pPr algn="ctr"/>
            <a:r>
              <a:rPr lang="en-US" sz="1400" dirty="0"/>
              <a:t>Peripheral aisles</a:t>
            </a:r>
          </a:p>
        </p:txBody>
      </p:sp>
      <p:pic>
        <p:nvPicPr>
          <p:cNvPr id="20" name="Graphic 19" descr="Apple">
            <a:extLst>
              <a:ext uri="{FF2B5EF4-FFF2-40B4-BE49-F238E27FC236}">
                <a16:creationId xmlns:a16="http://schemas.microsoft.com/office/drawing/2014/main" id="{9AA0AC49-3F4A-47DE-B997-29EA605AEF0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59105" y="2236933"/>
            <a:ext cx="560284" cy="560284"/>
          </a:xfrm>
          <a:prstGeom prst="rect">
            <a:avLst/>
          </a:prstGeom>
        </p:spPr>
      </p:pic>
      <p:pic>
        <p:nvPicPr>
          <p:cNvPr id="21" name="Graphic 20" descr="Orange">
            <a:extLst>
              <a:ext uri="{FF2B5EF4-FFF2-40B4-BE49-F238E27FC236}">
                <a16:creationId xmlns:a16="http://schemas.microsoft.com/office/drawing/2014/main" id="{B4E95ABC-044A-4622-BA2C-6EA304BB899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083156" y="2655473"/>
            <a:ext cx="560284" cy="560284"/>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Trial Error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8" name="Graphic 27" descr="Cycling">
            <a:extLst>
              <a:ext uri="{FF2B5EF4-FFF2-40B4-BE49-F238E27FC236}">
                <a16:creationId xmlns:a16="http://schemas.microsoft.com/office/drawing/2014/main" id="{02AC7CE5-78D8-457D-8417-5CD2E89544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52420" y="2039890"/>
            <a:ext cx="2095948" cy="2095948"/>
          </a:xfrm>
          <a:prstGeom prst="rect">
            <a:avLst/>
          </a:prstGeom>
        </p:spPr>
      </p:pic>
      <p:pic>
        <p:nvPicPr>
          <p:cNvPr id="29" name="Graphic 28" descr="Camera">
            <a:extLst>
              <a:ext uri="{FF2B5EF4-FFF2-40B4-BE49-F238E27FC236}">
                <a16:creationId xmlns:a16="http://schemas.microsoft.com/office/drawing/2014/main" id="{8C378376-AD27-42F4-B1FE-42E6D738FA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43633" y="1744950"/>
            <a:ext cx="2390888" cy="2390888"/>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Algorithm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3" name="Graphic 22" descr="Apple">
            <a:extLst>
              <a:ext uri="{FF2B5EF4-FFF2-40B4-BE49-F238E27FC236}">
                <a16:creationId xmlns:a16="http://schemas.microsoft.com/office/drawing/2014/main" id="{C7C208E5-C6EF-4209-A213-9311D3380BC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37251" y="1534903"/>
            <a:ext cx="1531023" cy="1531023"/>
          </a:xfrm>
          <a:prstGeom prst="rect">
            <a:avLst/>
          </a:prstGeom>
        </p:spPr>
      </p:pic>
      <p:pic>
        <p:nvPicPr>
          <p:cNvPr id="24" name="Graphic 23" descr="Orange">
            <a:extLst>
              <a:ext uri="{FF2B5EF4-FFF2-40B4-BE49-F238E27FC236}">
                <a16:creationId xmlns:a16="http://schemas.microsoft.com/office/drawing/2014/main" id="{4A4A97A8-A2E0-4EEF-80BC-5617DE1756B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79515" y="2949264"/>
            <a:ext cx="1531023" cy="1531023"/>
          </a:xfrm>
          <a:prstGeom prst="rect">
            <a:avLst/>
          </a:prstGeom>
        </p:spPr>
      </p:pic>
      <p:sp>
        <p:nvSpPr>
          <p:cNvPr id="3" name="TextBox 2">
            <a:extLst>
              <a:ext uri="{FF2B5EF4-FFF2-40B4-BE49-F238E27FC236}">
                <a16:creationId xmlns:a16="http://schemas.microsoft.com/office/drawing/2014/main" id="{2CB66774-40AD-4F44-B735-E6E753C50264}"/>
              </a:ext>
            </a:extLst>
          </p:cNvPr>
          <p:cNvSpPr txBox="1"/>
          <p:nvPr/>
        </p:nvSpPr>
        <p:spPr>
          <a:xfrm>
            <a:off x="6508376" y="2267722"/>
            <a:ext cx="2409713" cy="584775"/>
          </a:xfrm>
          <a:prstGeom prst="rect">
            <a:avLst/>
          </a:prstGeom>
          <a:noFill/>
        </p:spPr>
        <p:txBody>
          <a:bodyPr wrap="square" rtlCol="0">
            <a:spAutoFit/>
          </a:bodyPr>
          <a:lstStyle/>
          <a:p>
            <a:pPr algn="ctr"/>
            <a:r>
              <a:rPr lang="en-US" sz="3200" dirty="0"/>
              <a:t>Aisle by aisle</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Heuristics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604B1953-BF00-4E3B-8C73-34049DD4D714}"/>
              </a:ext>
            </a:extLst>
          </p:cNvPr>
          <p:cNvSpPr txBox="1"/>
          <p:nvPr/>
        </p:nvSpPr>
        <p:spPr>
          <a:xfrm>
            <a:off x="2840019" y="2116034"/>
            <a:ext cx="2409713" cy="1077218"/>
          </a:xfrm>
          <a:prstGeom prst="rect">
            <a:avLst/>
          </a:prstGeom>
          <a:noFill/>
        </p:spPr>
        <p:txBody>
          <a:bodyPr wrap="square" rtlCol="0">
            <a:spAutoFit/>
          </a:bodyPr>
          <a:lstStyle/>
          <a:p>
            <a:pPr algn="ctr"/>
            <a:r>
              <a:rPr lang="en-US" sz="3200" dirty="0"/>
              <a:t>Peripheral aisles</a:t>
            </a:r>
          </a:p>
        </p:txBody>
      </p:sp>
      <p:pic>
        <p:nvPicPr>
          <p:cNvPr id="31" name="Graphic 30" descr="Apple">
            <a:extLst>
              <a:ext uri="{FF2B5EF4-FFF2-40B4-BE49-F238E27FC236}">
                <a16:creationId xmlns:a16="http://schemas.microsoft.com/office/drawing/2014/main" id="{28F0ECF8-7BC9-4E2E-A7A2-E73FC2A16D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1515" y="1426896"/>
            <a:ext cx="1531023" cy="1531023"/>
          </a:xfrm>
          <a:prstGeom prst="rect">
            <a:avLst/>
          </a:prstGeom>
        </p:spPr>
      </p:pic>
      <p:pic>
        <p:nvPicPr>
          <p:cNvPr id="32" name="Graphic 31" descr="Orange">
            <a:extLst>
              <a:ext uri="{FF2B5EF4-FFF2-40B4-BE49-F238E27FC236}">
                <a16:creationId xmlns:a16="http://schemas.microsoft.com/office/drawing/2014/main" id="{4D02F05A-3FEE-42D3-B9B0-1ECDED2403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63779" y="2841257"/>
            <a:ext cx="1531023" cy="1531023"/>
          </a:xfrm>
          <a:prstGeom prst="rect">
            <a:avLst/>
          </a:prstGeom>
        </p:spPr>
      </p:pic>
      <p:sp>
        <p:nvSpPr>
          <p:cNvPr id="3" name="TextBox 2">
            <a:extLst>
              <a:ext uri="{FF2B5EF4-FFF2-40B4-BE49-F238E27FC236}">
                <a16:creationId xmlns:a16="http://schemas.microsoft.com/office/drawing/2014/main" id="{A862AB71-2573-43E3-85B1-BEAB5984111D}"/>
              </a:ext>
            </a:extLst>
          </p:cNvPr>
          <p:cNvSpPr txBox="1"/>
          <p:nvPr/>
        </p:nvSpPr>
        <p:spPr>
          <a:xfrm>
            <a:off x="4891143" y="3715416"/>
            <a:ext cx="2409713" cy="369332"/>
          </a:xfrm>
          <a:prstGeom prst="rect">
            <a:avLst/>
          </a:prstGeom>
          <a:noFill/>
        </p:spPr>
        <p:txBody>
          <a:bodyPr wrap="square" rtlCol="0">
            <a:spAutoFit/>
          </a:bodyPr>
          <a:lstStyle/>
          <a:p>
            <a:r>
              <a:rPr lang="en-US" dirty="0"/>
              <a:t>Likelihood of Heuristics</a:t>
            </a:r>
          </a:p>
        </p:txBody>
      </p:sp>
      <p:sp>
        <p:nvSpPr>
          <p:cNvPr id="5" name="TextBox 4">
            <a:extLst>
              <a:ext uri="{FF2B5EF4-FFF2-40B4-BE49-F238E27FC236}">
                <a16:creationId xmlns:a16="http://schemas.microsoft.com/office/drawing/2014/main" id="{7D07A76C-FD35-4A6D-885C-24207FF78BFC}"/>
              </a:ext>
            </a:extLst>
          </p:cNvPr>
          <p:cNvSpPr txBox="1"/>
          <p:nvPr/>
        </p:nvSpPr>
        <p:spPr>
          <a:xfrm>
            <a:off x="5120640" y="4171377"/>
            <a:ext cx="1706880" cy="1015663"/>
          </a:xfrm>
          <a:prstGeom prst="rect">
            <a:avLst/>
          </a:prstGeom>
          <a:noFill/>
        </p:spPr>
        <p:txBody>
          <a:bodyPr wrap="square" rtlCol="0">
            <a:spAutoFit/>
          </a:bodyPr>
          <a:lstStyle/>
          <a:p>
            <a:pPr algn="ctr"/>
            <a:r>
              <a:rPr lang="en-US" sz="1200" dirty="0">
                <a:solidFill>
                  <a:srgbClr val="7030A0"/>
                </a:solidFill>
              </a:rPr>
              <a:t>Too much information</a:t>
            </a:r>
          </a:p>
          <a:p>
            <a:pPr algn="ctr"/>
            <a:r>
              <a:rPr lang="en-US" sz="1200" dirty="0">
                <a:solidFill>
                  <a:srgbClr val="FF0066"/>
                </a:solidFill>
              </a:rPr>
              <a:t>Limited time</a:t>
            </a:r>
          </a:p>
          <a:p>
            <a:pPr algn="ctr"/>
            <a:r>
              <a:rPr lang="en-US" sz="1200" dirty="0">
                <a:solidFill>
                  <a:schemeClr val="accent2"/>
                </a:solidFill>
              </a:rPr>
              <a:t>Decision not important</a:t>
            </a:r>
          </a:p>
          <a:p>
            <a:pPr algn="ctr"/>
            <a:r>
              <a:rPr lang="en-US" sz="1200" dirty="0">
                <a:solidFill>
                  <a:schemeClr val="accent1"/>
                </a:solidFill>
              </a:rPr>
              <a:t>Little information</a:t>
            </a:r>
          </a:p>
          <a:p>
            <a:pPr algn="ctr"/>
            <a:r>
              <a:rPr lang="en-US" sz="1200" dirty="0">
                <a:solidFill>
                  <a:schemeClr val="accent6"/>
                </a:solidFill>
              </a:rPr>
              <a:t>Appropriate heuristics</a:t>
            </a:r>
          </a:p>
        </p:txBody>
      </p:sp>
      <p:pic>
        <p:nvPicPr>
          <p:cNvPr id="7" name="Graphic 6" descr="Clock">
            <a:extLst>
              <a:ext uri="{FF2B5EF4-FFF2-40B4-BE49-F238E27FC236}">
                <a16:creationId xmlns:a16="http://schemas.microsoft.com/office/drawing/2014/main" id="{FABAA192-A6DE-499F-A9B8-E62606733D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59839" y="4372280"/>
            <a:ext cx="221980" cy="221980"/>
          </a:xfrm>
          <a:prstGeom prst="rect">
            <a:avLst/>
          </a:prstGeom>
        </p:spPr>
      </p:pic>
      <p:pic>
        <p:nvPicPr>
          <p:cNvPr id="12" name="Graphic 11" descr="Checkmark">
            <a:extLst>
              <a:ext uri="{FF2B5EF4-FFF2-40B4-BE49-F238E27FC236}">
                <a16:creationId xmlns:a16="http://schemas.microsoft.com/office/drawing/2014/main" id="{72944D9C-4D3D-48C4-9E75-0E2452CC287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21172" y="4244087"/>
            <a:ext cx="148867" cy="148867"/>
          </a:xfrm>
          <a:prstGeom prst="rect">
            <a:avLst/>
          </a:prstGeom>
        </p:spPr>
      </p:pic>
      <p:pic>
        <p:nvPicPr>
          <p:cNvPr id="33" name="Graphic 32" descr="Checkmark">
            <a:extLst>
              <a:ext uri="{FF2B5EF4-FFF2-40B4-BE49-F238E27FC236}">
                <a16:creationId xmlns:a16="http://schemas.microsoft.com/office/drawing/2014/main" id="{89B9CE03-2358-43A3-8D54-333505C9D30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17618" y="4429281"/>
            <a:ext cx="148867" cy="148867"/>
          </a:xfrm>
          <a:prstGeom prst="rect">
            <a:avLst/>
          </a:prstGeom>
        </p:spPr>
      </p:pic>
      <p:pic>
        <p:nvPicPr>
          <p:cNvPr id="34" name="Graphic 33" descr="Checkmark">
            <a:extLst>
              <a:ext uri="{FF2B5EF4-FFF2-40B4-BE49-F238E27FC236}">
                <a16:creationId xmlns:a16="http://schemas.microsoft.com/office/drawing/2014/main" id="{F72D2AA2-A0A7-4761-B3EE-DA5E363E205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17617" y="4601947"/>
            <a:ext cx="148867" cy="148867"/>
          </a:xfrm>
          <a:prstGeom prst="rect">
            <a:avLst/>
          </a:prstGeom>
        </p:spPr>
      </p:pic>
      <p:pic>
        <p:nvPicPr>
          <p:cNvPr id="35" name="Graphic 34" descr="Checkmark">
            <a:extLst>
              <a:ext uri="{FF2B5EF4-FFF2-40B4-BE49-F238E27FC236}">
                <a16:creationId xmlns:a16="http://schemas.microsoft.com/office/drawing/2014/main" id="{A98A719B-78B6-4852-86BD-FA28236346F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06440" y="4790081"/>
            <a:ext cx="148867" cy="148867"/>
          </a:xfrm>
          <a:prstGeom prst="rect">
            <a:avLst/>
          </a:prstGeom>
        </p:spPr>
      </p:pic>
      <p:pic>
        <p:nvPicPr>
          <p:cNvPr id="36" name="Graphic 35" descr="Checkmark">
            <a:extLst>
              <a:ext uri="{FF2B5EF4-FFF2-40B4-BE49-F238E27FC236}">
                <a16:creationId xmlns:a16="http://schemas.microsoft.com/office/drawing/2014/main" id="{57C9838F-C024-415A-AA2B-BAE01E97D4F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10671" y="4943440"/>
            <a:ext cx="148867" cy="148867"/>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Likelihood of Heuristics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B2CDF83-B373-4C3E-ADE2-260089E25238}"/>
              </a:ext>
            </a:extLst>
          </p:cNvPr>
          <p:cNvSpPr txBox="1"/>
          <p:nvPr/>
        </p:nvSpPr>
        <p:spPr>
          <a:xfrm>
            <a:off x="3322319" y="1413058"/>
            <a:ext cx="5547361" cy="2862322"/>
          </a:xfrm>
          <a:prstGeom prst="rect">
            <a:avLst/>
          </a:prstGeom>
          <a:noFill/>
        </p:spPr>
        <p:txBody>
          <a:bodyPr wrap="square" rtlCol="0">
            <a:spAutoFit/>
          </a:bodyPr>
          <a:lstStyle/>
          <a:p>
            <a:pPr algn="ctr"/>
            <a:r>
              <a:rPr lang="en-US" sz="3600" dirty="0">
                <a:solidFill>
                  <a:srgbClr val="7030A0"/>
                </a:solidFill>
              </a:rPr>
              <a:t>Too much information</a:t>
            </a:r>
          </a:p>
          <a:p>
            <a:pPr algn="ctr"/>
            <a:r>
              <a:rPr lang="en-US" sz="3600" dirty="0">
                <a:solidFill>
                  <a:srgbClr val="FF0066"/>
                </a:solidFill>
              </a:rPr>
              <a:t>Limited time</a:t>
            </a:r>
          </a:p>
          <a:p>
            <a:pPr algn="ctr"/>
            <a:r>
              <a:rPr lang="en-US" sz="3600" dirty="0">
                <a:solidFill>
                  <a:schemeClr val="accent2"/>
                </a:solidFill>
              </a:rPr>
              <a:t>Decision not important</a:t>
            </a:r>
          </a:p>
          <a:p>
            <a:pPr algn="ctr"/>
            <a:r>
              <a:rPr lang="en-US" sz="3600" dirty="0">
                <a:solidFill>
                  <a:schemeClr val="accent1"/>
                </a:solidFill>
              </a:rPr>
              <a:t>Little information</a:t>
            </a:r>
          </a:p>
          <a:p>
            <a:pPr algn="ctr"/>
            <a:r>
              <a:rPr lang="en-US" sz="3600" dirty="0">
                <a:solidFill>
                  <a:schemeClr val="accent6"/>
                </a:solidFill>
              </a:rPr>
              <a:t>Appropriate heuristics</a:t>
            </a:r>
          </a:p>
        </p:txBody>
      </p:sp>
      <p:pic>
        <p:nvPicPr>
          <p:cNvPr id="18" name="Graphic 17" descr="Clock">
            <a:extLst>
              <a:ext uri="{FF2B5EF4-FFF2-40B4-BE49-F238E27FC236}">
                <a16:creationId xmlns:a16="http://schemas.microsoft.com/office/drawing/2014/main" id="{927C0DF1-9DBE-41F5-AD7D-F883B82262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27118" y="1863387"/>
            <a:ext cx="878369" cy="878369"/>
          </a:xfrm>
          <a:prstGeom prst="rect">
            <a:avLst/>
          </a:prstGeom>
        </p:spPr>
      </p:pic>
      <p:pic>
        <p:nvPicPr>
          <p:cNvPr id="19" name="Graphic 18" descr="Checkmark">
            <a:extLst>
              <a:ext uri="{FF2B5EF4-FFF2-40B4-BE49-F238E27FC236}">
                <a16:creationId xmlns:a16="http://schemas.microsoft.com/office/drawing/2014/main" id="{241D85B4-E18B-4063-9A50-618054E7780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63086" y="1248398"/>
            <a:ext cx="774549" cy="774549"/>
          </a:xfrm>
          <a:prstGeom prst="rect">
            <a:avLst/>
          </a:prstGeom>
        </p:spPr>
      </p:pic>
      <p:pic>
        <p:nvPicPr>
          <p:cNvPr id="20" name="Graphic 19" descr="Checkmark">
            <a:extLst>
              <a:ext uri="{FF2B5EF4-FFF2-40B4-BE49-F238E27FC236}">
                <a16:creationId xmlns:a16="http://schemas.microsoft.com/office/drawing/2014/main" id="{CBAF382D-237B-4933-A3C0-8E0945F689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63085" y="1755462"/>
            <a:ext cx="774549" cy="774549"/>
          </a:xfrm>
          <a:prstGeom prst="rect">
            <a:avLst/>
          </a:prstGeom>
        </p:spPr>
      </p:pic>
      <p:pic>
        <p:nvPicPr>
          <p:cNvPr id="21" name="Graphic 20" descr="Checkmark">
            <a:extLst>
              <a:ext uri="{FF2B5EF4-FFF2-40B4-BE49-F238E27FC236}">
                <a16:creationId xmlns:a16="http://schemas.microsoft.com/office/drawing/2014/main" id="{1B153D03-9527-410E-9B86-3F7C3CDD816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63080" y="2298096"/>
            <a:ext cx="774549" cy="774549"/>
          </a:xfrm>
          <a:prstGeom prst="rect">
            <a:avLst/>
          </a:prstGeom>
        </p:spPr>
      </p:pic>
      <p:pic>
        <p:nvPicPr>
          <p:cNvPr id="22" name="Graphic 21" descr="Checkmark">
            <a:extLst>
              <a:ext uri="{FF2B5EF4-FFF2-40B4-BE49-F238E27FC236}">
                <a16:creationId xmlns:a16="http://schemas.microsoft.com/office/drawing/2014/main" id="{C7576FFC-64A2-4499-94DA-70B55362BBB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63080" y="2872415"/>
            <a:ext cx="774549" cy="774549"/>
          </a:xfrm>
          <a:prstGeom prst="rect">
            <a:avLst/>
          </a:prstGeom>
        </p:spPr>
      </p:pic>
      <p:pic>
        <p:nvPicPr>
          <p:cNvPr id="27" name="Graphic 26" descr="Checkmark">
            <a:extLst>
              <a:ext uri="{FF2B5EF4-FFF2-40B4-BE49-F238E27FC236}">
                <a16:creationId xmlns:a16="http://schemas.microsoft.com/office/drawing/2014/main" id="{023E5937-2B29-4A71-8B90-1C96E13E26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63079" y="3467235"/>
            <a:ext cx="774549" cy="774549"/>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Pitfalls to Problem-Solving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656F27B3-D6E9-414E-946F-AC7CC857BBE0}"/>
              </a:ext>
            </a:extLst>
          </p:cNvPr>
          <p:cNvSpPr txBox="1"/>
          <p:nvPr/>
        </p:nvSpPr>
        <p:spPr>
          <a:xfrm>
            <a:off x="4891143" y="1612191"/>
            <a:ext cx="2409713" cy="523220"/>
          </a:xfrm>
          <a:prstGeom prst="rect">
            <a:avLst/>
          </a:prstGeom>
          <a:noFill/>
        </p:spPr>
        <p:txBody>
          <a:bodyPr wrap="square" rtlCol="0">
            <a:spAutoFit/>
          </a:bodyPr>
          <a:lstStyle/>
          <a:p>
            <a:pPr algn="ctr"/>
            <a:r>
              <a:rPr lang="en-US" sz="2800" dirty="0"/>
              <a:t>Mental Set</a:t>
            </a:r>
          </a:p>
        </p:txBody>
      </p:sp>
      <p:pic>
        <p:nvPicPr>
          <p:cNvPr id="5" name="Graphic 4" descr="Car">
            <a:extLst>
              <a:ext uri="{FF2B5EF4-FFF2-40B4-BE49-F238E27FC236}">
                <a16:creationId xmlns:a16="http://schemas.microsoft.com/office/drawing/2014/main" id="{D220D4EA-FFE8-48BE-BE38-AEFAAFB902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4646" y="2265579"/>
            <a:ext cx="2842708" cy="2842708"/>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Functional Fixedness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Paperclip">
            <a:extLst>
              <a:ext uri="{FF2B5EF4-FFF2-40B4-BE49-F238E27FC236}">
                <a16:creationId xmlns:a16="http://schemas.microsoft.com/office/drawing/2014/main" id="{C736F96D-D33C-455D-A2DD-0B8F211ADD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11720" y="1687175"/>
            <a:ext cx="2115595" cy="2115595"/>
          </a:xfrm>
          <a:prstGeom prst="rect">
            <a:avLst/>
          </a:prstGeom>
        </p:spPr>
      </p:pic>
      <p:pic>
        <p:nvPicPr>
          <p:cNvPr id="7" name="Graphic 6" descr="Scissors">
            <a:extLst>
              <a:ext uri="{FF2B5EF4-FFF2-40B4-BE49-F238E27FC236}">
                <a16:creationId xmlns:a16="http://schemas.microsoft.com/office/drawing/2014/main" id="{22D5942A-4369-4285-8FE7-C324AB0F43C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7951034">
            <a:off x="4975630" y="1567315"/>
            <a:ext cx="2240741" cy="2240741"/>
          </a:xfrm>
          <a:prstGeom prst="rect">
            <a:avLst/>
          </a:prstGeom>
        </p:spPr>
      </p:pic>
      <p:pic>
        <p:nvPicPr>
          <p:cNvPr id="12" name="Graphic 11" descr="Key">
            <a:extLst>
              <a:ext uri="{FF2B5EF4-FFF2-40B4-BE49-F238E27FC236}">
                <a16:creationId xmlns:a16="http://schemas.microsoft.com/office/drawing/2014/main" id="{5AD9BD31-8E23-4C2F-BF29-A2308148479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7724707">
            <a:off x="7397677" y="1726844"/>
            <a:ext cx="1954861" cy="1954861"/>
          </a:xfrm>
          <a:prstGeom prst="rect">
            <a:avLst/>
          </a:prstGeom>
        </p:spPr>
      </p:pic>
    </p:spTree>
    <p:extLst>
      <p:ext uri="{BB962C8B-B14F-4D97-AF65-F5344CB8AC3E}">
        <p14:creationId xmlns:p14="http://schemas.microsoft.com/office/powerpoint/2010/main" val="403395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4D2CE70-0B69-4101-8C06-98D2EFF19D61}"/>
              </a:ext>
            </a:extLst>
          </p:cNvPr>
          <p:cNvSpPr txBox="1"/>
          <p:nvPr/>
        </p:nvSpPr>
        <p:spPr>
          <a:xfrm>
            <a:off x="1072178" y="1617675"/>
            <a:ext cx="2409713" cy="369332"/>
          </a:xfrm>
          <a:prstGeom prst="rect">
            <a:avLst/>
          </a:prstGeom>
          <a:noFill/>
        </p:spPr>
        <p:txBody>
          <a:bodyPr wrap="square" rtlCol="0">
            <a:spAutoFit/>
          </a:bodyPr>
          <a:lstStyle/>
          <a:p>
            <a:pPr algn="ctr"/>
            <a:r>
              <a:rPr lang="en-US" dirty="0"/>
              <a:t>Anchoring Bias</a:t>
            </a:r>
          </a:p>
        </p:txBody>
      </p:sp>
      <p:sp>
        <p:nvSpPr>
          <p:cNvPr id="17" name="TextBox 16">
            <a:extLst>
              <a:ext uri="{FF2B5EF4-FFF2-40B4-BE49-F238E27FC236}">
                <a16:creationId xmlns:a16="http://schemas.microsoft.com/office/drawing/2014/main" id="{C29316C7-F9E5-4253-9056-1ED238C91DF8}"/>
              </a:ext>
            </a:extLst>
          </p:cNvPr>
          <p:cNvSpPr txBox="1"/>
          <p:nvPr/>
        </p:nvSpPr>
        <p:spPr>
          <a:xfrm>
            <a:off x="1762460" y="3244334"/>
            <a:ext cx="2409713" cy="369332"/>
          </a:xfrm>
          <a:prstGeom prst="rect">
            <a:avLst/>
          </a:prstGeom>
          <a:noFill/>
        </p:spPr>
        <p:txBody>
          <a:bodyPr wrap="square" rtlCol="0">
            <a:spAutoFit/>
          </a:bodyPr>
          <a:lstStyle/>
          <a:p>
            <a:pPr algn="ctr"/>
            <a:r>
              <a:rPr lang="en-US" dirty="0"/>
              <a:t>Confirmation Bias</a:t>
            </a:r>
          </a:p>
        </p:txBody>
      </p:sp>
      <p:sp>
        <p:nvSpPr>
          <p:cNvPr id="18" name="TextBox 17">
            <a:extLst>
              <a:ext uri="{FF2B5EF4-FFF2-40B4-BE49-F238E27FC236}">
                <a16:creationId xmlns:a16="http://schemas.microsoft.com/office/drawing/2014/main" id="{350D3752-6621-4EF8-9DDA-5CEED90410C7}"/>
              </a:ext>
            </a:extLst>
          </p:cNvPr>
          <p:cNvSpPr txBox="1"/>
          <p:nvPr/>
        </p:nvSpPr>
        <p:spPr>
          <a:xfrm>
            <a:off x="4891143" y="4074232"/>
            <a:ext cx="2409713" cy="369332"/>
          </a:xfrm>
          <a:prstGeom prst="rect">
            <a:avLst/>
          </a:prstGeom>
          <a:noFill/>
        </p:spPr>
        <p:txBody>
          <a:bodyPr wrap="square" rtlCol="0">
            <a:spAutoFit/>
          </a:bodyPr>
          <a:lstStyle/>
          <a:p>
            <a:pPr algn="ctr"/>
            <a:r>
              <a:rPr lang="en-US" dirty="0"/>
              <a:t>Hindsight Bias</a:t>
            </a:r>
          </a:p>
        </p:txBody>
      </p:sp>
      <p:sp>
        <p:nvSpPr>
          <p:cNvPr id="19" name="TextBox 18">
            <a:extLst>
              <a:ext uri="{FF2B5EF4-FFF2-40B4-BE49-F238E27FC236}">
                <a16:creationId xmlns:a16="http://schemas.microsoft.com/office/drawing/2014/main" id="{2242E021-A572-4AFA-8058-E44A6E58C391}"/>
              </a:ext>
            </a:extLst>
          </p:cNvPr>
          <p:cNvSpPr txBox="1"/>
          <p:nvPr/>
        </p:nvSpPr>
        <p:spPr>
          <a:xfrm>
            <a:off x="8019829" y="3244334"/>
            <a:ext cx="2409713" cy="369332"/>
          </a:xfrm>
          <a:prstGeom prst="rect">
            <a:avLst/>
          </a:prstGeom>
          <a:noFill/>
        </p:spPr>
        <p:txBody>
          <a:bodyPr wrap="square" rtlCol="0">
            <a:spAutoFit/>
          </a:bodyPr>
          <a:lstStyle/>
          <a:p>
            <a:pPr algn="ctr"/>
            <a:r>
              <a:rPr lang="en-US" dirty="0"/>
              <a:t>Representative Bias</a:t>
            </a:r>
          </a:p>
        </p:txBody>
      </p:sp>
      <p:sp>
        <p:nvSpPr>
          <p:cNvPr id="20" name="TextBox 19">
            <a:extLst>
              <a:ext uri="{FF2B5EF4-FFF2-40B4-BE49-F238E27FC236}">
                <a16:creationId xmlns:a16="http://schemas.microsoft.com/office/drawing/2014/main" id="{B33A0CE3-34D0-4BA6-9F11-C8A18C0599C9}"/>
              </a:ext>
            </a:extLst>
          </p:cNvPr>
          <p:cNvSpPr txBox="1"/>
          <p:nvPr/>
        </p:nvSpPr>
        <p:spPr>
          <a:xfrm>
            <a:off x="8710111" y="1617675"/>
            <a:ext cx="2409713" cy="369332"/>
          </a:xfrm>
          <a:prstGeom prst="rect">
            <a:avLst/>
          </a:prstGeom>
          <a:noFill/>
        </p:spPr>
        <p:txBody>
          <a:bodyPr wrap="square" rtlCol="0">
            <a:spAutoFit/>
          </a:bodyPr>
          <a:lstStyle/>
          <a:p>
            <a:pPr algn="ctr"/>
            <a:r>
              <a:rPr lang="en-US" dirty="0"/>
              <a:t>Availability Heuristic</a:t>
            </a:r>
          </a:p>
        </p:txBody>
      </p:sp>
      <p:pic>
        <p:nvPicPr>
          <p:cNvPr id="5" name="Graphic 4" descr="Couch">
            <a:extLst>
              <a:ext uri="{FF2B5EF4-FFF2-40B4-BE49-F238E27FC236}">
                <a16:creationId xmlns:a16="http://schemas.microsoft.com/office/drawing/2014/main" id="{0FCF611A-8DF7-4AAD-8E5A-1FA9407B82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77034" y="2029027"/>
            <a:ext cx="914400" cy="914400"/>
          </a:xfrm>
          <a:prstGeom prst="rect">
            <a:avLst/>
          </a:prstGeom>
        </p:spPr>
      </p:pic>
      <p:pic>
        <p:nvPicPr>
          <p:cNvPr id="21" name="Picture 20">
            <a:extLst>
              <a:ext uri="{FF2B5EF4-FFF2-40B4-BE49-F238E27FC236}">
                <a16:creationId xmlns:a16="http://schemas.microsoft.com/office/drawing/2014/main" id="{A6F7DFEF-2137-481C-B7B0-34EC9048C74F}"/>
              </a:ext>
            </a:extLst>
          </p:cNvPr>
          <p:cNvPicPr>
            <a:picLocks noChangeAspect="1"/>
          </p:cNvPicPr>
          <p:nvPr/>
        </p:nvPicPr>
        <p:blipFill>
          <a:blip r:embed="rId5"/>
          <a:stretch>
            <a:fillRect/>
          </a:stretch>
        </p:blipFill>
        <p:spPr>
          <a:xfrm>
            <a:off x="1433451" y="2128999"/>
            <a:ext cx="447737" cy="638264"/>
          </a:xfrm>
          <a:prstGeom prst="rect">
            <a:avLst/>
          </a:prstGeom>
        </p:spPr>
      </p:pic>
      <p:pic>
        <p:nvPicPr>
          <p:cNvPr id="23" name="Graphic 22" descr="Building">
            <a:extLst>
              <a:ext uri="{FF2B5EF4-FFF2-40B4-BE49-F238E27FC236}">
                <a16:creationId xmlns:a16="http://schemas.microsoft.com/office/drawing/2014/main" id="{EB3E508D-FE06-4779-9960-9D4A2B6EBC6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26658" y="3813275"/>
            <a:ext cx="674147" cy="674147"/>
          </a:xfrm>
          <a:prstGeom prst="rect">
            <a:avLst/>
          </a:prstGeom>
        </p:spPr>
      </p:pic>
      <p:pic>
        <p:nvPicPr>
          <p:cNvPr id="25" name="Graphic 24" descr="Dollar">
            <a:extLst>
              <a:ext uri="{FF2B5EF4-FFF2-40B4-BE49-F238E27FC236}">
                <a16:creationId xmlns:a16="http://schemas.microsoft.com/office/drawing/2014/main" id="{260CDB20-F104-4297-AF12-92597B670A3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0379037">
            <a:off x="2277034" y="3685973"/>
            <a:ext cx="457200" cy="457200"/>
          </a:xfrm>
          <a:prstGeom prst="rect">
            <a:avLst/>
          </a:prstGeom>
        </p:spPr>
      </p:pic>
      <p:pic>
        <p:nvPicPr>
          <p:cNvPr id="28" name="Graphic 27" descr="Dollar">
            <a:extLst>
              <a:ext uri="{FF2B5EF4-FFF2-40B4-BE49-F238E27FC236}">
                <a16:creationId xmlns:a16="http://schemas.microsoft.com/office/drawing/2014/main" id="{489DEAAB-3E51-4A70-B2A9-622D1B40938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0379037">
            <a:off x="2268624" y="4151164"/>
            <a:ext cx="457200" cy="457200"/>
          </a:xfrm>
          <a:prstGeom prst="rect">
            <a:avLst/>
          </a:prstGeom>
        </p:spPr>
      </p:pic>
      <p:pic>
        <p:nvPicPr>
          <p:cNvPr id="29" name="Graphic 28" descr="Dollar">
            <a:extLst>
              <a:ext uri="{FF2B5EF4-FFF2-40B4-BE49-F238E27FC236}">
                <a16:creationId xmlns:a16="http://schemas.microsoft.com/office/drawing/2014/main" id="{64BF3329-B154-42C6-9137-E2F6EA73494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264770">
            <a:off x="3191535" y="3734777"/>
            <a:ext cx="457200" cy="457200"/>
          </a:xfrm>
          <a:prstGeom prst="rect">
            <a:avLst/>
          </a:prstGeom>
        </p:spPr>
      </p:pic>
      <p:pic>
        <p:nvPicPr>
          <p:cNvPr id="30" name="Graphic 29" descr="Dollar">
            <a:extLst>
              <a:ext uri="{FF2B5EF4-FFF2-40B4-BE49-F238E27FC236}">
                <a16:creationId xmlns:a16="http://schemas.microsoft.com/office/drawing/2014/main" id="{BD74152B-20D0-4507-A3F2-E5747961E05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369165">
            <a:off x="3323989" y="4102484"/>
            <a:ext cx="457200" cy="457200"/>
          </a:xfrm>
          <a:prstGeom prst="rect">
            <a:avLst/>
          </a:prstGeom>
        </p:spPr>
      </p:pic>
      <p:pic>
        <p:nvPicPr>
          <p:cNvPr id="31" name="Graphic 30" descr="Soccer ball">
            <a:extLst>
              <a:ext uri="{FF2B5EF4-FFF2-40B4-BE49-F238E27FC236}">
                <a16:creationId xmlns:a16="http://schemas.microsoft.com/office/drawing/2014/main" id="{BE7E1166-006A-4BBF-A4E8-6A29C9B0D03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463645" y="4516063"/>
            <a:ext cx="649230" cy="649230"/>
          </a:xfrm>
          <a:prstGeom prst="rect">
            <a:avLst/>
          </a:prstGeom>
        </p:spPr>
      </p:pic>
      <p:pic>
        <p:nvPicPr>
          <p:cNvPr id="33" name="Graphic 32" descr="Football">
            <a:extLst>
              <a:ext uri="{FF2B5EF4-FFF2-40B4-BE49-F238E27FC236}">
                <a16:creationId xmlns:a16="http://schemas.microsoft.com/office/drawing/2014/main" id="{FA289C8A-EF8F-4518-9FF0-280033DA9101}"/>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rot="19311148">
            <a:off x="4972351" y="4467787"/>
            <a:ext cx="751671" cy="751671"/>
          </a:xfrm>
          <a:prstGeom prst="rect">
            <a:avLst/>
          </a:prstGeom>
        </p:spPr>
      </p:pic>
      <p:pic>
        <p:nvPicPr>
          <p:cNvPr id="35" name="Graphic 34" descr="Basketball">
            <a:extLst>
              <a:ext uri="{FF2B5EF4-FFF2-40B4-BE49-F238E27FC236}">
                <a16:creationId xmlns:a16="http://schemas.microsoft.com/office/drawing/2014/main" id="{214D7FF2-A4AE-4BEC-BEAA-355A75AB19F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785728" y="4516063"/>
            <a:ext cx="649230" cy="649230"/>
          </a:xfrm>
          <a:prstGeom prst="rect">
            <a:avLst/>
          </a:prstGeom>
        </p:spPr>
      </p:pic>
      <p:pic>
        <p:nvPicPr>
          <p:cNvPr id="37" name="Graphic 36" descr="Horse">
            <a:extLst>
              <a:ext uri="{FF2B5EF4-FFF2-40B4-BE49-F238E27FC236}">
                <a16:creationId xmlns:a16="http://schemas.microsoft.com/office/drawing/2014/main" id="{5225654D-2F4C-4C9E-868D-1224FA2A2DC0}"/>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710111" y="3668467"/>
            <a:ext cx="503570" cy="503570"/>
          </a:xfrm>
          <a:prstGeom prst="rect">
            <a:avLst/>
          </a:prstGeom>
        </p:spPr>
      </p:pic>
      <p:pic>
        <p:nvPicPr>
          <p:cNvPr id="39" name="Graphic 38" descr="Horse">
            <a:extLst>
              <a:ext uri="{FF2B5EF4-FFF2-40B4-BE49-F238E27FC236}">
                <a16:creationId xmlns:a16="http://schemas.microsoft.com/office/drawing/2014/main" id="{59E8A86B-C2B5-434F-99A0-AAC2120E9043}"/>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663182" y="3668467"/>
            <a:ext cx="503570" cy="503570"/>
          </a:xfrm>
          <a:prstGeom prst="rect">
            <a:avLst/>
          </a:prstGeom>
        </p:spPr>
      </p:pic>
      <p:pic>
        <p:nvPicPr>
          <p:cNvPr id="40" name="Graphic 39" descr="Horse">
            <a:extLst>
              <a:ext uri="{FF2B5EF4-FFF2-40B4-BE49-F238E27FC236}">
                <a16:creationId xmlns:a16="http://schemas.microsoft.com/office/drawing/2014/main" id="{52B6ADBB-F4CE-4984-A68D-F6675C626574}"/>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159612" y="3916734"/>
            <a:ext cx="503570" cy="503570"/>
          </a:xfrm>
          <a:prstGeom prst="rect">
            <a:avLst/>
          </a:prstGeom>
        </p:spPr>
      </p:pic>
      <p:pic>
        <p:nvPicPr>
          <p:cNvPr id="41" name="Graphic 40" descr="Horse">
            <a:extLst>
              <a:ext uri="{FF2B5EF4-FFF2-40B4-BE49-F238E27FC236}">
                <a16:creationId xmlns:a16="http://schemas.microsoft.com/office/drawing/2014/main" id="{97E590F1-25BA-4A8A-822E-2DD0CCA102D2}"/>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476342" y="4073260"/>
            <a:ext cx="503570" cy="503570"/>
          </a:xfrm>
          <a:prstGeom prst="rect">
            <a:avLst/>
          </a:prstGeom>
        </p:spPr>
      </p:pic>
      <p:pic>
        <p:nvPicPr>
          <p:cNvPr id="42" name="Graphic 41" descr="Horse">
            <a:extLst>
              <a:ext uri="{FF2B5EF4-FFF2-40B4-BE49-F238E27FC236}">
                <a16:creationId xmlns:a16="http://schemas.microsoft.com/office/drawing/2014/main" id="{F1E8A86B-87AF-47E4-9B85-5C1F290D3811}"/>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9705673" y="4093432"/>
            <a:ext cx="503570" cy="503570"/>
          </a:xfrm>
          <a:prstGeom prst="rect">
            <a:avLst/>
          </a:prstGeom>
        </p:spPr>
      </p:pic>
      <p:pic>
        <p:nvPicPr>
          <p:cNvPr id="43" name="Graphic 42" descr="Car">
            <a:extLst>
              <a:ext uri="{FF2B5EF4-FFF2-40B4-BE49-F238E27FC236}">
                <a16:creationId xmlns:a16="http://schemas.microsoft.com/office/drawing/2014/main" id="{63732A21-EFA8-465B-A54B-8D4D0E962A33}"/>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9250984" y="2085009"/>
            <a:ext cx="706474" cy="706474"/>
          </a:xfrm>
          <a:prstGeom prst="rect">
            <a:avLst/>
          </a:prstGeom>
        </p:spPr>
      </p:pic>
      <p:pic>
        <p:nvPicPr>
          <p:cNvPr id="45" name="Graphic 44" descr="Airplane">
            <a:extLst>
              <a:ext uri="{FF2B5EF4-FFF2-40B4-BE49-F238E27FC236}">
                <a16:creationId xmlns:a16="http://schemas.microsoft.com/office/drawing/2014/main" id="{52C0C245-491A-4D4A-B9A4-EF6BC77F6903}"/>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rot="18942581">
            <a:off x="10053115" y="2128253"/>
            <a:ext cx="666072" cy="666072"/>
          </a:xfrm>
          <a:prstGeom prst="rect">
            <a:avLst/>
          </a:prstGeom>
        </p:spPr>
      </p:pic>
    </p:spTree>
    <p:extLst>
      <p:ext uri="{BB962C8B-B14F-4D97-AF65-F5344CB8AC3E}">
        <p14:creationId xmlns:p14="http://schemas.microsoft.com/office/powerpoint/2010/main" val="4267213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677</Words>
  <Application>Microsoft Office PowerPoint</Application>
  <PresentationFormat>Widescreen</PresentationFormat>
  <Paragraphs>82</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9</cp:revision>
  <dcterms:created xsi:type="dcterms:W3CDTF">2017-06-16T13:06:21Z</dcterms:created>
  <dcterms:modified xsi:type="dcterms:W3CDTF">2019-05-16T18:53:13Z</dcterms:modified>
</cp:coreProperties>
</file>