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64" r:id="rId11"/>
    <p:sldId id="265"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72" autoAdjust="0"/>
    <p:restoredTop sz="83468" autoAdjust="0"/>
  </p:normalViewPr>
  <p:slideViewPr>
    <p:cSldViewPr snapToGrid="0">
      <p:cViewPr varScale="1">
        <p:scale>
          <a:sx n="56" d="100"/>
          <a:sy n="56" d="100"/>
        </p:scale>
        <p:origin x="108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F7F79-BCB0-4D80-AC5B-9B7180D42243}"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BA04D0-98D3-4F98-90F3-230662B80FA1}" type="slidenum">
              <a:rPr lang="en-US" smtClean="0"/>
              <a:t>‹#›</a:t>
            </a:fld>
            <a:endParaRPr lang="en-US"/>
          </a:p>
        </p:txBody>
      </p:sp>
    </p:spTree>
    <p:extLst>
      <p:ext uri="{BB962C8B-B14F-4D97-AF65-F5344CB8AC3E}">
        <p14:creationId xmlns:p14="http://schemas.microsoft.com/office/powerpoint/2010/main" val="1029846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Psychologists have wondered what constitutes intelligence and how to measure it.</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creativity? Creativity is defined as the ability to generate, create, and discover new ideas, solutions, or possibilities. Creativity is often assessed by the ability to engage in divergent thinking or outside the box thinking. If asked how to get from California to Texas, a convergent or logically correct way to answer that question might be to drive or fly. A divergent thinking, however, may generate several novel ways including by boat.</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10</a:t>
            </a:fld>
            <a:endParaRPr lang="en-US"/>
          </a:p>
        </p:txBody>
      </p:sp>
    </p:spTree>
    <p:extLst>
      <p:ext uri="{BB962C8B-B14F-4D97-AF65-F5344CB8AC3E}">
        <p14:creationId xmlns:p14="http://schemas.microsoft.com/office/powerpoint/2010/main" val="1277341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Researchers have defined intelligence in a variety of ways over the years. For example, Charles Spearman believed intelligence consisted of one general factor, called G, which could be measured and compared across individuals.</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2</a:t>
            </a:fld>
            <a:endParaRPr lang="en-US"/>
          </a:p>
        </p:txBody>
      </p:sp>
    </p:spTree>
    <p:extLst>
      <p:ext uri="{BB962C8B-B14F-4D97-AF65-F5344CB8AC3E}">
        <p14:creationId xmlns:p14="http://schemas.microsoft.com/office/powerpoint/2010/main" val="3544852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Raymond Cattell divided intelligence into crystallized and fluid intelligence. </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3</a:t>
            </a:fld>
            <a:endParaRPr lang="en-US"/>
          </a:p>
        </p:txBody>
      </p:sp>
    </p:spTree>
    <p:extLst>
      <p:ext uri="{BB962C8B-B14F-4D97-AF65-F5344CB8AC3E}">
        <p14:creationId xmlns:p14="http://schemas.microsoft.com/office/powerpoint/2010/main" val="1811069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Crystallized is acquired knowledge, everything you know from school or experience. </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4</a:t>
            </a:fld>
            <a:endParaRPr lang="en-US"/>
          </a:p>
        </p:txBody>
      </p:sp>
    </p:spTree>
    <p:extLst>
      <p:ext uri="{BB962C8B-B14F-4D97-AF65-F5344CB8AC3E}">
        <p14:creationId xmlns:p14="http://schemas.microsoft.com/office/powerpoint/2010/main" val="2963984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Fluid intelligence is the ability to see complex relationships and solve problems. It also includes facets such as processing speed.</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5</a:t>
            </a:fld>
            <a:endParaRPr lang="en-US"/>
          </a:p>
        </p:txBody>
      </p:sp>
    </p:spTree>
    <p:extLst>
      <p:ext uri="{BB962C8B-B14F-4D97-AF65-F5344CB8AC3E}">
        <p14:creationId xmlns:p14="http://schemas.microsoft.com/office/powerpoint/2010/main" val="4035117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Robert Sternberg developed the triarchic theory of intelligence that states that intelligence consists of three parts: analytical (problem solving), practical (street smarts and common sense), and creative (imaginative and innovative problem solving).</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6</a:t>
            </a:fld>
            <a:endParaRPr lang="en-US"/>
          </a:p>
        </p:txBody>
      </p:sp>
    </p:spTree>
    <p:extLst>
      <p:ext uri="{BB962C8B-B14F-4D97-AF65-F5344CB8AC3E}">
        <p14:creationId xmlns:p14="http://schemas.microsoft.com/office/powerpoint/2010/main" val="3747179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Howard Gardner developed the multiple intelligence theory that divides intelligence into 8 different types. Linguistic (skilled in language), Logical-mathematical (sees numeric patterns), strong with reason, and logic are closest to what we might imagine an academic test would measure.</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7</a:t>
            </a:fld>
            <a:endParaRPr lang="en-US"/>
          </a:p>
        </p:txBody>
      </p:sp>
    </p:spTree>
    <p:extLst>
      <p:ext uri="{BB962C8B-B14F-4D97-AF65-F5344CB8AC3E}">
        <p14:creationId xmlns:p14="http://schemas.microsoft.com/office/powerpoint/2010/main" val="4192540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Gardner had other intelligences, however. Musical (understands rhythm, pitch, and tone), bodily kinesthetic (skilled in body movements), and spatial (sees relationships between objects and how they move).</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8</a:t>
            </a:fld>
            <a:endParaRPr lang="en-US"/>
          </a:p>
        </p:txBody>
      </p:sp>
    </p:spTree>
    <p:extLst>
      <p:ext uri="{BB962C8B-B14F-4D97-AF65-F5344CB8AC3E}">
        <p14:creationId xmlns:p14="http://schemas.microsoft.com/office/powerpoint/2010/main" val="3804784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others are naturalist (appreciates the natural world), interpersonal (ability to be sensitive to emotional states of others), and intrapersonal (ability to assess personal feelings and motivations). </a:t>
            </a:r>
            <a:r>
              <a:rPr lang="en-US" sz="1200" kern="1200">
                <a:solidFill>
                  <a:schemeClr val="tx1"/>
                </a:solidFill>
                <a:effectLst/>
                <a:latin typeface="+mn-lt"/>
                <a:ea typeface="+mn-ea"/>
                <a:cs typeface="+mn-cs"/>
              </a:rPr>
              <a:t>Gardner’s </a:t>
            </a:r>
            <a:r>
              <a:rPr lang="en-US" sz="1200" kern="1200" dirty="0">
                <a:solidFill>
                  <a:schemeClr val="tx1"/>
                </a:solidFill>
                <a:effectLst/>
                <a:latin typeface="+mn-lt"/>
                <a:ea typeface="+mn-ea"/>
                <a:cs typeface="+mn-cs"/>
              </a:rPr>
              <a:t>inter and intrapersonal intelligences are often combined into emotional intelligence.</a:t>
            </a:r>
          </a:p>
          <a:p>
            <a:endParaRPr lang="en-US" dirty="0"/>
          </a:p>
        </p:txBody>
      </p:sp>
      <p:sp>
        <p:nvSpPr>
          <p:cNvPr id="4" name="Slide Number Placeholder 3"/>
          <p:cNvSpPr>
            <a:spLocks noGrp="1"/>
          </p:cNvSpPr>
          <p:nvPr>
            <p:ph type="sldNum" sz="quarter" idx="5"/>
          </p:nvPr>
        </p:nvSpPr>
        <p:spPr/>
        <p:txBody>
          <a:bodyPr/>
          <a:lstStyle/>
          <a:p>
            <a:fld id="{6FBA04D0-98D3-4F98-90F3-230662B80FA1}" type="slidenum">
              <a:rPr lang="en-US" smtClean="0"/>
              <a:t>9</a:t>
            </a:fld>
            <a:endParaRPr lang="en-US"/>
          </a:p>
        </p:txBody>
      </p:sp>
    </p:spTree>
    <p:extLst>
      <p:ext uri="{BB962C8B-B14F-4D97-AF65-F5344CB8AC3E}">
        <p14:creationId xmlns:p14="http://schemas.microsoft.com/office/powerpoint/2010/main" val="1052242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 Id="rId5" Type="http://schemas.openxmlformats.org/officeDocument/2006/relationships/image" Target="../media/image32.png"/><Relationship Id="rId4" Type="http://schemas.openxmlformats.org/officeDocument/2006/relationships/image" Target="../media/image31.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4.sv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13.png"/><Relationship Id="rId5" Type="http://schemas.openxmlformats.org/officeDocument/2006/relationships/image" Target="../media/image9.png"/><Relationship Id="rId10" Type="http://schemas.openxmlformats.org/officeDocument/2006/relationships/image" Target="../media/image4.svg"/><Relationship Id="rId4" Type="http://schemas.openxmlformats.org/officeDocument/2006/relationships/image" Target="../media/image8.svg"/><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5.png"/><Relationship Id="rId18" Type="http://schemas.openxmlformats.org/officeDocument/2006/relationships/image" Target="../media/image2.sv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2.svg"/><Relationship Id="rId17" Type="http://schemas.openxmlformats.org/officeDocument/2006/relationships/image" Target="../media/image1.png"/><Relationship Id="rId2" Type="http://schemas.openxmlformats.org/officeDocument/2006/relationships/notesSlide" Target="../notesSlides/notesSlide7.xml"/><Relationship Id="rId16" Type="http://schemas.openxmlformats.org/officeDocument/2006/relationships/image" Target="../media/image4.svg"/><Relationship Id="rId1" Type="http://schemas.openxmlformats.org/officeDocument/2006/relationships/slideLayout" Target="../slideLayouts/slideLayout1.xml"/><Relationship Id="rId6" Type="http://schemas.openxmlformats.org/officeDocument/2006/relationships/image" Target="../media/image18.svg"/><Relationship Id="rId11" Type="http://schemas.openxmlformats.org/officeDocument/2006/relationships/image" Target="../media/image21.png"/><Relationship Id="rId5" Type="http://schemas.openxmlformats.org/officeDocument/2006/relationships/image" Target="../media/image17.png"/><Relationship Id="rId15" Type="http://schemas.openxmlformats.org/officeDocument/2006/relationships/image" Target="../media/image3.png"/><Relationship Id="rId10" Type="http://schemas.openxmlformats.org/officeDocument/2006/relationships/image" Target="../media/image14.svg"/><Relationship Id="rId4" Type="http://schemas.openxmlformats.org/officeDocument/2006/relationships/image" Target="../media/image16.svg"/><Relationship Id="rId9" Type="http://schemas.openxmlformats.org/officeDocument/2006/relationships/image" Target="../media/image13.png"/><Relationship Id="rId14" Type="http://schemas.openxmlformats.org/officeDocument/2006/relationships/image" Target="../media/image6.svg"/></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9.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3.png"/><Relationship Id="rId7" Type="http://schemas.openxmlformats.org/officeDocument/2006/relationships/image" Target="../media/image3.png"/><Relationship Id="rId12" Type="http://schemas.openxmlformats.org/officeDocument/2006/relationships/image" Target="../media/image22.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6.svg"/><Relationship Id="rId11" Type="http://schemas.openxmlformats.org/officeDocument/2006/relationships/image" Target="../media/image21.png"/><Relationship Id="rId5" Type="http://schemas.openxmlformats.org/officeDocument/2006/relationships/image" Target="../media/image5.png"/><Relationship Id="rId10" Type="http://schemas.openxmlformats.org/officeDocument/2006/relationships/image" Target="../media/image2.svg"/><Relationship Id="rId4" Type="http://schemas.openxmlformats.org/officeDocument/2006/relationships/image" Target="../media/image14.svg"/><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745" y="2387740"/>
            <a:ext cx="1189851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What Are Intelligence and Creativity?</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Creativity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3DE3B5D-AF6D-42B5-85CD-D4C7C5A8EF91}"/>
              </a:ext>
            </a:extLst>
          </p:cNvPr>
          <p:cNvSpPr txBox="1"/>
          <p:nvPr/>
        </p:nvSpPr>
        <p:spPr>
          <a:xfrm>
            <a:off x="4522183" y="1597733"/>
            <a:ext cx="3147634" cy="523220"/>
          </a:xfrm>
          <a:prstGeom prst="rect">
            <a:avLst/>
          </a:prstGeom>
          <a:solidFill>
            <a:schemeClr val="tx2">
              <a:lumMod val="50000"/>
            </a:schemeClr>
          </a:solidFill>
        </p:spPr>
        <p:txBody>
          <a:bodyPr wrap="square" rtlCol="0">
            <a:spAutoFit/>
          </a:bodyPr>
          <a:lstStyle/>
          <a:p>
            <a:pPr algn="ctr"/>
            <a:r>
              <a:rPr lang="en-US" sz="2800" dirty="0">
                <a:solidFill>
                  <a:schemeClr val="bg1"/>
                </a:solidFill>
              </a:rPr>
              <a:t>Divergent Thinking</a:t>
            </a:r>
          </a:p>
        </p:txBody>
      </p:sp>
      <p:pic>
        <p:nvPicPr>
          <p:cNvPr id="5" name="Graphic 4" descr="Car">
            <a:extLst>
              <a:ext uri="{FF2B5EF4-FFF2-40B4-BE49-F238E27FC236}">
                <a16:creationId xmlns:a16="http://schemas.microsoft.com/office/drawing/2014/main" id="{52A3E233-B175-427F-A839-FF97B7D22E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65544" y="2120953"/>
            <a:ext cx="2391799" cy="2391799"/>
          </a:xfrm>
          <a:prstGeom prst="rect">
            <a:avLst/>
          </a:prstGeom>
        </p:spPr>
      </p:pic>
      <p:pic>
        <p:nvPicPr>
          <p:cNvPr id="7" name="Graphic 6" descr="Airplane">
            <a:extLst>
              <a:ext uri="{FF2B5EF4-FFF2-40B4-BE49-F238E27FC236}">
                <a16:creationId xmlns:a16="http://schemas.microsoft.com/office/drawing/2014/main" id="{BDDF4FA0-88F2-4653-9F67-3796F606467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8843571">
            <a:off x="4532250" y="3888901"/>
            <a:ext cx="2221628" cy="2221628"/>
          </a:xfrm>
          <a:prstGeom prst="rect">
            <a:avLst/>
          </a:prstGeom>
        </p:spPr>
      </p:pic>
      <p:pic>
        <p:nvPicPr>
          <p:cNvPr id="17" name="Graphic 16" descr="Tug boat">
            <a:extLst>
              <a:ext uri="{FF2B5EF4-FFF2-40B4-BE49-F238E27FC236}">
                <a16:creationId xmlns:a16="http://schemas.microsoft.com/office/drawing/2014/main" id="{0A8845F5-721B-4A07-8E55-3675CD7BB60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3918" y="2345250"/>
            <a:ext cx="2391798" cy="2391798"/>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Spearman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8F9AE10-4080-41DC-965B-14E9BA9986DA}"/>
              </a:ext>
            </a:extLst>
          </p:cNvPr>
          <p:cNvSpPr txBox="1"/>
          <p:nvPr/>
        </p:nvSpPr>
        <p:spPr>
          <a:xfrm>
            <a:off x="4289245" y="1383374"/>
            <a:ext cx="3613509" cy="523220"/>
          </a:xfrm>
          <a:prstGeom prst="rect">
            <a:avLst/>
          </a:prstGeom>
          <a:solidFill>
            <a:srgbClr val="7030A0"/>
          </a:solidFill>
        </p:spPr>
        <p:txBody>
          <a:bodyPr wrap="square" rtlCol="0">
            <a:spAutoFit/>
          </a:bodyPr>
          <a:lstStyle/>
          <a:p>
            <a:pPr algn="ctr"/>
            <a:r>
              <a:rPr lang="en-US" sz="2800" dirty="0">
                <a:solidFill>
                  <a:schemeClr val="bg1"/>
                </a:solidFill>
              </a:rPr>
              <a:t>General (g) intelligence</a:t>
            </a:r>
          </a:p>
        </p:txBody>
      </p:sp>
      <p:pic>
        <p:nvPicPr>
          <p:cNvPr id="5" name="Graphic 4" descr="User">
            <a:extLst>
              <a:ext uri="{FF2B5EF4-FFF2-40B4-BE49-F238E27FC236}">
                <a16:creationId xmlns:a16="http://schemas.microsoft.com/office/drawing/2014/main" id="{FE3DD86E-921D-42FE-8470-43550A2431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54476" y="2344121"/>
            <a:ext cx="2069537" cy="2069537"/>
          </a:xfrm>
          <a:prstGeom prst="rect">
            <a:avLst/>
          </a:prstGeom>
        </p:spPr>
      </p:pic>
      <p:pic>
        <p:nvPicPr>
          <p:cNvPr id="9" name="Graphic 8" descr="Male profile">
            <a:extLst>
              <a:ext uri="{FF2B5EF4-FFF2-40B4-BE49-F238E27FC236}">
                <a16:creationId xmlns:a16="http://schemas.microsoft.com/office/drawing/2014/main" id="{0C58A811-0EE3-4D67-BA82-1D2BB5AB88F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061230" y="2344122"/>
            <a:ext cx="2069537" cy="2069537"/>
          </a:xfrm>
          <a:prstGeom prst="rect">
            <a:avLst/>
          </a:prstGeom>
        </p:spPr>
      </p:pic>
      <p:pic>
        <p:nvPicPr>
          <p:cNvPr id="11" name="Graphic 10" descr="Female Profile">
            <a:extLst>
              <a:ext uri="{FF2B5EF4-FFF2-40B4-BE49-F238E27FC236}">
                <a16:creationId xmlns:a16="http://schemas.microsoft.com/office/drawing/2014/main" id="{C72632E4-E83D-49C3-A3A2-357797840CD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64984" y="2344120"/>
            <a:ext cx="2069537" cy="2069537"/>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Cattell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7CCAA2B1-94CA-4DBA-B936-E5C8720319D0}"/>
              </a:ext>
            </a:extLst>
          </p:cNvPr>
          <p:cNvSpPr txBox="1"/>
          <p:nvPr/>
        </p:nvSpPr>
        <p:spPr>
          <a:xfrm>
            <a:off x="1524001" y="1484556"/>
            <a:ext cx="3711388" cy="523220"/>
          </a:xfrm>
          <a:prstGeom prst="rect">
            <a:avLst/>
          </a:prstGeom>
          <a:noFill/>
        </p:spPr>
        <p:txBody>
          <a:bodyPr wrap="square" rtlCol="0">
            <a:spAutoFit/>
          </a:bodyPr>
          <a:lstStyle/>
          <a:p>
            <a:pPr algn="ctr"/>
            <a:r>
              <a:rPr lang="en-US" sz="2800" dirty="0"/>
              <a:t>Crystallized Intelligence</a:t>
            </a:r>
          </a:p>
        </p:txBody>
      </p:sp>
      <p:sp>
        <p:nvSpPr>
          <p:cNvPr id="28" name="TextBox 27">
            <a:extLst>
              <a:ext uri="{FF2B5EF4-FFF2-40B4-BE49-F238E27FC236}">
                <a16:creationId xmlns:a16="http://schemas.microsoft.com/office/drawing/2014/main" id="{22E6AD71-96FB-4245-8585-541205BAA320}"/>
              </a:ext>
            </a:extLst>
          </p:cNvPr>
          <p:cNvSpPr txBox="1"/>
          <p:nvPr/>
        </p:nvSpPr>
        <p:spPr>
          <a:xfrm>
            <a:off x="6956611" y="1484556"/>
            <a:ext cx="3711388" cy="523220"/>
          </a:xfrm>
          <a:prstGeom prst="rect">
            <a:avLst/>
          </a:prstGeom>
          <a:noFill/>
        </p:spPr>
        <p:txBody>
          <a:bodyPr wrap="square" rtlCol="0">
            <a:spAutoFit/>
          </a:bodyPr>
          <a:lstStyle/>
          <a:p>
            <a:pPr algn="ctr"/>
            <a:r>
              <a:rPr lang="en-US" sz="2800" dirty="0"/>
              <a:t>Fluid Intelligence</a:t>
            </a:r>
          </a:p>
        </p:txBody>
      </p:sp>
      <p:pic>
        <p:nvPicPr>
          <p:cNvPr id="6" name="Graphic 5" descr="Schoolhouse">
            <a:extLst>
              <a:ext uri="{FF2B5EF4-FFF2-40B4-BE49-F238E27FC236}">
                <a16:creationId xmlns:a16="http://schemas.microsoft.com/office/drawing/2014/main" id="{6F862BF2-4B23-4439-A1AD-6BB8056C559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15614" y="1942753"/>
            <a:ext cx="1959685" cy="1959685"/>
          </a:xfrm>
          <a:prstGeom prst="rect">
            <a:avLst/>
          </a:prstGeom>
        </p:spPr>
      </p:pic>
      <p:pic>
        <p:nvPicPr>
          <p:cNvPr id="10" name="Graphic 9" descr="Open book">
            <a:extLst>
              <a:ext uri="{FF2B5EF4-FFF2-40B4-BE49-F238E27FC236}">
                <a16:creationId xmlns:a16="http://schemas.microsoft.com/office/drawing/2014/main" id="{AA4D4250-BE63-453C-9AD5-DC887C9AD07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55309" y="2632798"/>
            <a:ext cx="1283140" cy="1283140"/>
          </a:xfrm>
          <a:prstGeom prst="rect">
            <a:avLst/>
          </a:prstGeom>
        </p:spPr>
      </p:pic>
      <p:pic>
        <p:nvPicPr>
          <p:cNvPr id="12" name="Graphic 11" descr="Closed book">
            <a:extLst>
              <a:ext uri="{FF2B5EF4-FFF2-40B4-BE49-F238E27FC236}">
                <a16:creationId xmlns:a16="http://schemas.microsoft.com/office/drawing/2014/main" id="{841DAF3F-5449-47A0-9D59-863AFDF70DF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372615">
            <a:off x="3240491" y="2019725"/>
            <a:ext cx="1226147" cy="1226147"/>
          </a:xfrm>
          <a:prstGeom prst="rect">
            <a:avLst/>
          </a:prstGeom>
        </p:spPr>
      </p:pic>
      <p:pic>
        <p:nvPicPr>
          <p:cNvPr id="14" name="Graphic 13" descr="Male profile">
            <a:extLst>
              <a:ext uri="{FF2B5EF4-FFF2-40B4-BE49-F238E27FC236}">
                <a16:creationId xmlns:a16="http://schemas.microsoft.com/office/drawing/2014/main" id="{2D13D2C5-09B8-4AC8-9E05-1E8560E4AA0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89625" y="2795783"/>
            <a:ext cx="1904696" cy="1904696"/>
          </a:xfrm>
          <a:prstGeom prst="rect">
            <a:avLst/>
          </a:prstGeom>
        </p:spPr>
      </p:pic>
      <p:pic>
        <p:nvPicPr>
          <p:cNvPr id="16" name="Graphic 15" descr="Thought bubble">
            <a:extLst>
              <a:ext uri="{FF2B5EF4-FFF2-40B4-BE49-F238E27FC236}">
                <a16:creationId xmlns:a16="http://schemas.microsoft.com/office/drawing/2014/main" id="{BC8EFE5A-C9F7-4A26-9A08-26362314CBF9}"/>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812305" y="1815457"/>
            <a:ext cx="1782065" cy="1782065"/>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Crystallized Intelligence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23" name="Graphic 22" descr="Schoolhouse">
            <a:extLst>
              <a:ext uri="{FF2B5EF4-FFF2-40B4-BE49-F238E27FC236}">
                <a16:creationId xmlns:a16="http://schemas.microsoft.com/office/drawing/2014/main" id="{C3E1A8B1-B288-40B7-9D6A-1011CEDC1A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39359" y="1545635"/>
            <a:ext cx="3324113" cy="3324113"/>
          </a:xfrm>
          <a:prstGeom prst="rect">
            <a:avLst/>
          </a:prstGeom>
        </p:spPr>
      </p:pic>
      <p:pic>
        <p:nvPicPr>
          <p:cNvPr id="24" name="Graphic 23" descr="Open book">
            <a:extLst>
              <a:ext uri="{FF2B5EF4-FFF2-40B4-BE49-F238E27FC236}">
                <a16:creationId xmlns:a16="http://schemas.microsoft.com/office/drawing/2014/main" id="{7832EE3B-F4F6-408C-A7A0-728D91E43E4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77826" y="2672582"/>
            <a:ext cx="2469338" cy="2469338"/>
          </a:xfrm>
          <a:prstGeom prst="rect">
            <a:avLst/>
          </a:prstGeom>
        </p:spPr>
      </p:pic>
      <p:pic>
        <p:nvPicPr>
          <p:cNvPr id="39" name="Graphic 38" descr="Closed book">
            <a:extLst>
              <a:ext uri="{FF2B5EF4-FFF2-40B4-BE49-F238E27FC236}">
                <a16:creationId xmlns:a16="http://schemas.microsoft.com/office/drawing/2014/main" id="{126B099D-06F3-4963-9AE1-047FF4494C9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372615">
            <a:off x="5871811" y="1488076"/>
            <a:ext cx="2258459" cy="2258459"/>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Fluid Intelligence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0" name="Graphic 29" descr="Male profile">
            <a:extLst>
              <a:ext uri="{FF2B5EF4-FFF2-40B4-BE49-F238E27FC236}">
                <a16:creationId xmlns:a16="http://schemas.microsoft.com/office/drawing/2014/main" id="{CC7AD07A-F545-402D-82CF-E6EF53D741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22482" y="2638564"/>
            <a:ext cx="3338930" cy="3338930"/>
          </a:xfrm>
          <a:prstGeom prst="rect">
            <a:avLst/>
          </a:prstGeom>
        </p:spPr>
      </p:pic>
      <p:pic>
        <p:nvPicPr>
          <p:cNvPr id="31" name="Graphic 30" descr="Thought bubble">
            <a:extLst>
              <a:ext uri="{FF2B5EF4-FFF2-40B4-BE49-F238E27FC236}">
                <a16:creationId xmlns:a16="http://schemas.microsoft.com/office/drawing/2014/main" id="{EB46A12A-D8EF-41E6-951E-34C7199273E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76681" y="892443"/>
            <a:ext cx="2941304" cy="2941304"/>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Sternberg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9249DB92-E653-4283-AE88-DCC04B55EBA6}"/>
              </a:ext>
            </a:extLst>
          </p:cNvPr>
          <p:cNvGrpSpPr/>
          <p:nvPr/>
        </p:nvGrpSpPr>
        <p:grpSpPr>
          <a:xfrm>
            <a:off x="3098203" y="1506282"/>
            <a:ext cx="2108499" cy="1947125"/>
            <a:chOff x="2560320" y="2173045"/>
            <a:chExt cx="2108499" cy="1947125"/>
          </a:xfrm>
        </p:grpSpPr>
        <p:sp>
          <p:nvSpPr>
            <p:cNvPr id="3" name="Oval 2">
              <a:extLst>
                <a:ext uri="{FF2B5EF4-FFF2-40B4-BE49-F238E27FC236}">
                  <a16:creationId xmlns:a16="http://schemas.microsoft.com/office/drawing/2014/main" id="{991B53E6-4AA9-48C7-9639-E3CC722C8F28}"/>
                </a:ext>
              </a:extLst>
            </p:cNvPr>
            <p:cNvSpPr/>
            <p:nvPr/>
          </p:nvSpPr>
          <p:spPr>
            <a:xfrm>
              <a:off x="2560320" y="2173045"/>
              <a:ext cx="2108499" cy="194712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0460E4C-F743-4A44-A9A8-6E467DD2D552}"/>
                </a:ext>
              </a:extLst>
            </p:cNvPr>
            <p:cNvSpPr txBox="1"/>
            <p:nvPr/>
          </p:nvSpPr>
          <p:spPr>
            <a:xfrm>
              <a:off x="2805056" y="2884997"/>
              <a:ext cx="1619026" cy="523220"/>
            </a:xfrm>
            <a:prstGeom prst="rect">
              <a:avLst/>
            </a:prstGeom>
            <a:noFill/>
          </p:spPr>
          <p:txBody>
            <a:bodyPr wrap="square" rtlCol="0">
              <a:spAutoFit/>
            </a:bodyPr>
            <a:lstStyle/>
            <a:p>
              <a:pPr algn="ctr"/>
              <a:r>
                <a:rPr lang="en-US" sz="2800" dirty="0">
                  <a:solidFill>
                    <a:schemeClr val="bg1"/>
                  </a:solidFill>
                </a:rPr>
                <a:t>Analytical</a:t>
              </a:r>
            </a:p>
          </p:txBody>
        </p:sp>
      </p:grpSp>
      <p:grpSp>
        <p:nvGrpSpPr>
          <p:cNvPr id="19" name="Group 18">
            <a:extLst>
              <a:ext uri="{FF2B5EF4-FFF2-40B4-BE49-F238E27FC236}">
                <a16:creationId xmlns:a16="http://schemas.microsoft.com/office/drawing/2014/main" id="{40E07B8B-AA71-420B-BECA-ABAA1607D7C0}"/>
              </a:ext>
            </a:extLst>
          </p:cNvPr>
          <p:cNvGrpSpPr/>
          <p:nvPr/>
        </p:nvGrpSpPr>
        <p:grpSpPr>
          <a:xfrm>
            <a:off x="7278445" y="1506283"/>
            <a:ext cx="2108499" cy="1947125"/>
            <a:chOff x="2560320" y="2173045"/>
            <a:chExt cx="2108499" cy="1947125"/>
          </a:xfrm>
        </p:grpSpPr>
        <p:sp>
          <p:nvSpPr>
            <p:cNvPr id="20" name="Oval 19">
              <a:extLst>
                <a:ext uri="{FF2B5EF4-FFF2-40B4-BE49-F238E27FC236}">
                  <a16:creationId xmlns:a16="http://schemas.microsoft.com/office/drawing/2014/main" id="{0821C95D-F26E-485A-BBD5-8599ACD9523A}"/>
                </a:ext>
              </a:extLst>
            </p:cNvPr>
            <p:cNvSpPr/>
            <p:nvPr/>
          </p:nvSpPr>
          <p:spPr>
            <a:xfrm>
              <a:off x="2560320" y="2173045"/>
              <a:ext cx="2108499" cy="1947125"/>
            </a:xfrm>
            <a:prstGeom prst="ellipse">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9EFA5BD-E57E-4331-90EC-8E9C2667F5FC}"/>
                </a:ext>
              </a:extLst>
            </p:cNvPr>
            <p:cNvSpPr txBox="1"/>
            <p:nvPr/>
          </p:nvSpPr>
          <p:spPr>
            <a:xfrm>
              <a:off x="2805056" y="2884997"/>
              <a:ext cx="1619026" cy="523220"/>
            </a:xfrm>
            <a:prstGeom prst="rect">
              <a:avLst/>
            </a:prstGeom>
            <a:noFill/>
          </p:spPr>
          <p:txBody>
            <a:bodyPr wrap="square" rtlCol="0">
              <a:spAutoFit/>
            </a:bodyPr>
            <a:lstStyle/>
            <a:p>
              <a:pPr algn="ctr"/>
              <a:r>
                <a:rPr lang="en-US" sz="2800" dirty="0">
                  <a:solidFill>
                    <a:schemeClr val="bg1"/>
                  </a:solidFill>
                </a:rPr>
                <a:t>Practical</a:t>
              </a:r>
            </a:p>
          </p:txBody>
        </p:sp>
      </p:grpSp>
      <p:grpSp>
        <p:nvGrpSpPr>
          <p:cNvPr id="22" name="Group 21">
            <a:extLst>
              <a:ext uri="{FF2B5EF4-FFF2-40B4-BE49-F238E27FC236}">
                <a16:creationId xmlns:a16="http://schemas.microsoft.com/office/drawing/2014/main" id="{73499113-7C6A-40CC-BA6C-AE7EBBC9A6D8}"/>
              </a:ext>
            </a:extLst>
          </p:cNvPr>
          <p:cNvGrpSpPr/>
          <p:nvPr/>
        </p:nvGrpSpPr>
        <p:grpSpPr>
          <a:xfrm>
            <a:off x="5188324" y="3298202"/>
            <a:ext cx="2108499" cy="1947125"/>
            <a:chOff x="2560320" y="2173045"/>
            <a:chExt cx="2108499" cy="1947125"/>
          </a:xfrm>
        </p:grpSpPr>
        <p:sp>
          <p:nvSpPr>
            <p:cNvPr id="27" name="Oval 26">
              <a:extLst>
                <a:ext uri="{FF2B5EF4-FFF2-40B4-BE49-F238E27FC236}">
                  <a16:creationId xmlns:a16="http://schemas.microsoft.com/office/drawing/2014/main" id="{02BA994B-B806-4294-8EA0-4ACED7C020A8}"/>
                </a:ext>
              </a:extLst>
            </p:cNvPr>
            <p:cNvSpPr/>
            <p:nvPr/>
          </p:nvSpPr>
          <p:spPr>
            <a:xfrm>
              <a:off x="2560320" y="2173045"/>
              <a:ext cx="2108499" cy="194712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A7ECE5EE-7AF0-4ED9-83D0-1580CC9FF2AF}"/>
                </a:ext>
              </a:extLst>
            </p:cNvPr>
            <p:cNvSpPr txBox="1"/>
            <p:nvPr/>
          </p:nvSpPr>
          <p:spPr>
            <a:xfrm>
              <a:off x="2805056" y="2884997"/>
              <a:ext cx="1619026" cy="523220"/>
            </a:xfrm>
            <a:prstGeom prst="rect">
              <a:avLst/>
            </a:prstGeom>
            <a:noFill/>
          </p:spPr>
          <p:txBody>
            <a:bodyPr wrap="square" rtlCol="0">
              <a:spAutoFit/>
            </a:bodyPr>
            <a:lstStyle/>
            <a:p>
              <a:pPr algn="ctr"/>
              <a:r>
                <a:rPr lang="en-US" sz="2800" dirty="0"/>
                <a:t>Creative</a:t>
              </a:r>
            </a:p>
          </p:txBody>
        </p:sp>
      </p:gr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Gardner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2FB990DB-9643-4828-B555-B538833C3591}"/>
              </a:ext>
            </a:extLst>
          </p:cNvPr>
          <p:cNvSpPr txBox="1"/>
          <p:nvPr/>
        </p:nvSpPr>
        <p:spPr>
          <a:xfrm>
            <a:off x="3579241" y="1770939"/>
            <a:ext cx="1724280" cy="523220"/>
          </a:xfrm>
          <a:prstGeom prst="rect">
            <a:avLst/>
          </a:prstGeom>
          <a:solidFill>
            <a:srgbClr val="7030A0"/>
          </a:solidFill>
        </p:spPr>
        <p:txBody>
          <a:bodyPr wrap="square" rtlCol="0">
            <a:spAutoFit/>
          </a:bodyPr>
          <a:lstStyle/>
          <a:p>
            <a:pPr algn="ctr"/>
            <a:r>
              <a:rPr lang="en-US" sz="2800" dirty="0">
                <a:solidFill>
                  <a:schemeClr val="bg1"/>
                </a:solidFill>
              </a:rPr>
              <a:t>Linguistic</a:t>
            </a:r>
          </a:p>
        </p:txBody>
      </p:sp>
      <p:sp>
        <p:nvSpPr>
          <p:cNvPr id="29" name="TextBox 28">
            <a:extLst>
              <a:ext uri="{FF2B5EF4-FFF2-40B4-BE49-F238E27FC236}">
                <a16:creationId xmlns:a16="http://schemas.microsoft.com/office/drawing/2014/main" id="{4D16BC69-0351-4CE0-9D4F-0E09C801AF3A}"/>
              </a:ext>
            </a:extLst>
          </p:cNvPr>
          <p:cNvSpPr txBox="1"/>
          <p:nvPr/>
        </p:nvSpPr>
        <p:spPr>
          <a:xfrm>
            <a:off x="6888480" y="1555496"/>
            <a:ext cx="2255519" cy="954107"/>
          </a:xfrm>
          <a:prstGeom prst="rect">
            <a:avLst/>
          </a:prstGeom>
          <a:solidFill>
            <a:srgbClr val="7030A0"/>
          </a:solidFill>
        </p:spPr>
        <p:txBody>
          <a:bodyPr wrap="square" rtlCol="0">
            <a:spAutoFit/>
          </a:bodyPr>
          <a:lstStyle/>
          <a:p>
            <a:pPr algn="ctr"/>
            <a:r>
              <a:rPr lang="en-US" sz="2800" dirty="0">
                <a:solidFill>
                  <a:schemeClr val="bg1"/>
                </a:solidFill>
              </a:rPr>
              <a:t>Logical-mathematical</a:t>
            </a:r>
          </a:p>
        </p:txBody>
      </p:sp>
      <p:pic>
        <p:nvPicPr>
          <p:cNvPr id="5" name="Graphic 4" descr="Brain">
            <a:extLst>
              <a:ext uri="{FF2B5EF4-FFF2-40B4-BE49-F238E27FC236}">
                <a16:creationId xmlns:a16="http://schemas.microsoft.com/office/drawing/2014/main" id="{9BD9A3A8-5F27-483B-AAF6-20A7670BA9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43722" y="3163493"/>
            <a:ext cx="1724279" cy="1724279"/>
          </a:xfrm>
          <a:prstGeom prst="rect">
            <a:avLst/>
          </a:prstGeom>
        </p:spPr>
      </p:pic>
      <p:sp>
        <p:nvSpPr>
          <p:cNvPr id="30" name="TextBox 29">
            <a:extLst>
              <a:ext uri="{FF2B5EF4-FFF2-40B4-BE49-F238E27FC236}">
                <a16:creationId xmlns:a16="http://schemas.microsoft.com/office/drawing/2014/main" id="{C5E76134-8905-404A-8790-F8DB04C70B9A}"/>
              </a:ext>
            </a:extLst>
          </p:cNvPr>
          <p:cNvSpPr txBox="1"/>
          <p:nvPr/>
        </p:nvSpPr>
        <p:spPr>
          <a:xfrm>
            <a:off x="1881188" y="2732450"/>
            <a:ext cx="1227899" cy="400110"/>
          </a:xfrm>
          <a:prstGeom prst="rect">
            <a:avLst/>
          </a:prstGeom>
          <a:noFill/>
        </p:spPr>
        <p:txBody>
          <a:bodyPr wrap="square" rtlCol="0">
            <a:spAutoFit/>
          </a:bodyPr>
          <a:lstStyle/>
          <a:p>
            <a:pPr algn="ctr"/>
            <a:r>
              <a:rPr lang="en-US" sz="2000" dirty="0"/>
              <a:t>Gardner</a:t>
            </a:r>
          </a:p>
        </p:txBody>
      </p:sp>
      <p:sp>
        <p:nvSpPr>
          <p:cNvPr id="31" name="TextBox 30">
            <a:extLst>
              <a:ext uri="{FF2B5EF4-FFF2-40B4-BE49-F238E27FC236}">
                <a16:creationId xmlns:a16="http://schemas.microsoft.com/office/drawing/2014/main" id="{925ACA9E-BF68-4E5D-AAAC-539AC0F7729F}"/>
              </a:ext>
            </a:extLst>
          </p:cNvPr>
          <p:cNvSpPr txBox="1"/>
          <p:nvPr/>
        </p:nvSpPr>
        <p:spPr>
          <a:xfrm>
            <a:off x="5571698" y="3544541"/>
            <a:ext cx="1227899" cy="400110"/>
          </a:xfrm>
          <a:prstGeom prst="rect">
            <a:avLst/>
          </a:prstGeom>
          <a:noFill/>
        </p:spPr>
        <p:txBody>
          <a:bodyPr wrap="square" rtlCol="0">
            <a:spAutoFit/>
          </a:bodyPr>
          <a:lstStyle/>
          <a:p>
            <a:pPr algn="ctr"/>
            <a:r>
              <a:rPr lang="en-US" sz="2000" dirty="0"/>
              <a:t>Gardner</a:t>
            </a:r>
          </a:p>
        </p:txBody>
      </p:sp>
      <p:sp>
        <p:nvSpPr>
          <p:cNvPr id="32" name="TextBox 31">
            <a:extLst>
              <a:ext uri="{FF2B5EF4-FFF2-40B4-BE49-F238E27FC236}">
                <a16:creationId xmlns:a16="http://schemas.microsoft.com/office/drawing/2014/main" id="{9A521254-2A03-4A53-B7C8-5EAA03C84D81}"/>
              </a:ext>
            </a:extLst>
          </p:cNvPr>
          <p:cNvSpPr txBox="1"/>
          <p:nvPr/>
        </p:nvSpPr>
        <p:spPr>
          <a:xfrm>
            <a:off x="876015" y="4041798"/>
            <a:ext cx="834451" cy="307777"/>
          </a:xfrm>
          <a:prstGeom prst="rect">
            <a:avLst/>
          </a:prstGeom>
          <a:solidFill>
            <a:srgbClr val="7030A0"/>
          </a:solidFill>
        </p:spPr>
        <p:txBody>
          <a:bodyPr wrap="square" rtlCol="0">
            <a:spAutoFit/>
          </a:bodyPr>
          <a:lstStyle/>
          <a:p>
            <a:pPr algn="ctr"/>
            <a:r>
              <a:rPr lang="en-US" sz="1400" dirty="0">
                <a:solidFill>
                  <a:schemeClr val="bg1"/>
                </a:solidFill>
              </a:rPr>
              <a:t>Musical</a:t>
            </a:r>
          </a:p>
        </p:txBody>
      </p:sp>
      <p:sp>
        <p:nvSpPr>
          <p:cNvPr id="33" name="TextBox 32">
            <a:extLst>
              <a:ext uri="{FF2B5EF4-FFF2-40B4-BE49-F238E27FC236}">
                <a16:creationId xmlns:a16="http://schemas.microsoft.com/office/drawing/2014/main" id="{A7092FEB-8E96-421E-A07C-9FED68C038B0}"/>
              </a:ext>
            </a:extLst>
          </p:cNvPr>
          <p:cNvSpPr txBox="1"/>
          <p:nvPr/>
        </p:nvSpPr>
        <p:spPr>
          <a:xfrm>
            <a:off x="1953085" y="3934076"/>
            <a:ext cx="1084104" cy="523220"/>
          </a:xfrm>
          <a:prstGeom prst="rect">
            <a:avLst/>
          </a:prstGeom>
          <a:solidFill>
            <a:srgbClr val="7030A0"/>
          </a:solidFill>
        </p:spPr>
        <p:txBody>
          <a:bodyPr wrap="square" rtlCol="0">
            <a:spAutoFit/>
          </a:bodyPr>
          <a:lstStyle/>
          <a:p>
            <a:pPr algn="ctr"/>
            <a:r>
              <a:rPr lang="en-US" sz="1400" dirty="0">
                <a:solidFill>
                  <a:schemeClr val="bg1"/>
                </a:solidFill>
              </a:rPr>
              <a:t>Bodily kinesthetic</a:t>
            </a:r>
          </a:p>
        </p:txBody>
      </p:sp>
      <p:sp>
        <p:nvSpPr>
          <p:cNvPr id="34" name="TextBox 33">
            <a:extLst>
              <a:ext uri="{FF2B5EF4-FFF2-40B4-BE49-F238E27FC236}">
                <a16:creationId xmlns:a16="http://schemas.microsoft.com/office/drawing/2014/main" id="{40ABE940-4A12-413A-817A-1EBDEB701C2D}"/>
              </a:ext>
            </a:extLst>
          </p:cNvPr>
          <p:cNvSpPr txBox="1"/>
          <p:nvPr/>
        </p:nvSpPr>
        <p:spPr>
          <a:xfrm>
            <a:off x="3279808" y="4025632"/>
            <a:ext cx="834451" cy="307777"/>
          </a:xfrm>
          <a:prstGeom prst="rect">
            <a:avLst/>
          </a:prstGeom>
          <a:solidFill>
            <a:srgbClr val="7030A0"/>
          </a:solidFill>
        </p:spPr>
        <p:txBody>
          <a:bodyPr wrap="square" rtlCol="0">
            <a:spAutoFit/>
          </a:bodyPr>
          <a:lstStyle/>
          <a:p>
            <a:pPr algn="ctr"/>
            <a:r>
              <a:rPr lang="en-US" sz="1400" dirty="0">
                <a:solidFill>
                  <a:schemeClr val="bg1"/>
                </a:solidFill>
              </a:rPr>
              <a:t>Spatial</a:t>
            </a:r>
          </a:p>
        </p:txBody>
      </p:sp>
      <p:pic>
        <p:nvPicPr>
          <p:cNvPr id="7" name="Graphic 6" descr="Music notes">
            <a:extLst>
              <a:ext uri="{FF2B5EF4-FFF2-40B4-BE49-F238E27FC236}">
                <a16:creationId xmlns:a16="http://schemas.microsoft.com/office/drawing/2014/main" id="{96481D9E-74BB-4033-8135-4A8637BA0A1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63033" y="3089037"/>
            <a:ext cx="800286" cy="800286"/>
          </a:xfrm>
          <a:prstGeom prst="rect">
            <a:avLst/>
          </a:prstGeom>
        </p:spPr>
      </p:pic>
      <p:pic>
        <p:nvPicPr>
          <p:cNvPr id="36" name="Graphic 35" descr="Run">
            <a:extLst>
              <a:ext uri="{FF2B5EF4-FFF2-40B4-BE49-F238E27FC236}">
                <a16:creationId xmlns:a16="http://schemas.microsoft.com/office/drawing/2014/main" id="{EBCEBD7E-9781-4A15-84B2-F4513585204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94994" y="3089037"/>
            <a:ext cx="800286" cy="800286"/>
          </a:xfrm>
          <a:prstGeom prst="rect">
            <a:avLst/>
          </a:prstGeom>
        </p:spPr>
      </p:pic>
      <p:sp>
        <p:nvSpPr>
          <p:cNvPr id="37" name="Isosceles Triangle 36">
            <a:extLst>
              <a:ext uri="{FF2B5EF4-FFF2-40B4-BE49-F238E27FC236}">
                <a16:creationId xmlns:a16="http://schemas.microsoft.com/office/drawing/2014/main" id="{0DEB53F1-CF8C-40AC-BF12-B52A56E8994A}"/>
              </a:ext>
            </a:extLst>
          </p:cNvPr>
          <p:cNvSpPr/>
          <p:nvPr/>
        </p:nvSpPr>
        <p:spPr>
          <a:xfrm>
            <a:off x="3635554" y="3577887"/>
            <a:ext cx="387275" cy="347096"/>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Isosceles Triangle 38">
            <a:extLst>
              <a:ext uri="{FF2B5EF4-FFF2-40B4-BE49-F238E27FC236}">
                <a16:creationId xmlns:a16="http://schemas.microsoft.com/office/drawing/2014/main" id="{BC8449A1-B66B-4D59-AC86-82E474CBC88C}"/>
              </a:ext>
            </a:extLst>
          </p:cNvPr>
          <p:cNvSpPr/>
          <p:nvPr/>
        </p:nvSpPr>
        <p:spPr>
          <a:xfrm>
            <a:off x="3248279" y="3230791"/>
            <a:ext cx="387275" cy="347096"/>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6C8B25A4-26D6-46E7-ABBA-8171DCD2780A}"/>
              </a:ext>
            </a:extLst>
          </p:cNvPr>
          <p:cNvSpPr txBox="1"/>
          <p:nvPr/>
        </p:nvSpPr>
        <p:spPr>
          <a:xfrm>
            <a:off x="4536443" y="4688407"/>
            <a:ext cx="922039" cy="307777"/>
          </a:xfrm>
          <a:prstGeom prst="rect">
            <a:avLst/>
          </a:prstGeom>
          <a:solidFill>
            <a:srgbClr val="7030A0"/>
          </a:solidFill>
        </p:spPr>
        <p:txBody>
          <a:bodyPr wrap="square" rtlCol="0">
            <a:spAutoFit/>
          </a:bodyPr>
          <a:lstStyle/>
          <a:p>
            <a:pPr algn="ctr"/>
            <a:r>
              <a:rPr lang="en-US" sz="1400" dirty="0">
                <a:solidFill>
                  <a:schemeClr val="bg1"/>
                </a:solidFill>
              </a:rPr>
              <a:t>Naturalist</a:t>
            </a:r>
          </a:p>
        </p:txBody>
      </p:sp>
      <p:sp>
        <p:nvSpPr>
          <p:cNvPr id="41" name="TextBox 40">
            <a:extLst>
              <a:ext uri="{FF2B5EF4-FFF2-40B4-BE49-F238E27FC236}">
                <a16:creationId xmlns:a16="http://schemas.microsoft.com/office/drawing/2014/main" id="{88337C62-0C15-4196-B215-4B0F9BCCED7C}"/>
              </a:ext>
            </a:extLst>
          </p:cNvPr>
          <p:cNvSpPr txBox="1"/>
          <p:nvPr/>
        </p:nvSpPr>
        <p:spPr>
          <a:xfrm>
            <a:off x="5583114" y="4680324"/>
            <a:ext cx="1227899" cy="307777"/>
          </a:xfrm>
          <a:prstGeom prst="rect">
            <a:avLst/>
          </a:prstGeom>
          <a:solidFill>
            <a:srgbClr val="7030A0"/>
          </a:solidFill>
        </p:spPr>
        <p:txBody>
          <a:bodyPr wrap="square" rtlCol="0">
            <a:spAutoFit/>
          </a:bodyPr>
          <a:lstStyle/>
          <a:p>
            <a:pPr algn="ctr"/>
            <a:r>
              <a:rPr lang="en-US" sz="1400" dirty="0">
                <a:solidFill>
                  <a:schemeClr val="bg1"/>
                </a:solidFill>
              </a:rPr>
              <a:t>Interpersonal</a:t>
            </a:r>
          </a:p>
        </p:txBody>
      </p:sp>
      <p:sp>
        <p:nvSpPr>
          <p:cNvPr id="42" name="TextBox 41">
            <a:extLst>
              <a:ext uri="{FF2B5EF4-FFF2-40B4-BE49-F238E27FC236}">
                <a16:creationId xmlns:a16="http://schemas.microsoft.com/office/drawing/2014/main" id="{3760EA9C-A765-41AC-B316-4C0BF92B251B}"/>
              </a:ext>
            </a:extLst>
          </p:cNvPr>
          <p:cNvSpPr txBox="1"/>
          <p:nvPr/>
        </p:nvSpPr>
        <p:spPr>
          <a:xfrm>
            <a:off x="6935645" y="4688407"/>
            <a:ext cx="1227899" cy="307777"/>
          </a:xfrm>
          <a:prstGeom prst="rect">
            <a:avLst/>
          </a:prstGeom>
          <a:solidFill>
            <a:srgbClr val="7030A0"/>
          </a:solidFill>
        </p:spPr>
        <p:txBody>
          <a:bodyPr wrap="square" rtlCol="0">
            <a:spAutoFit/>
          </a:bodyPr>
          <a:lstStyle/>
          <a:p>
            <a:pPr algn="ctr"/>
            <a:r>
              <a:rPr lang="en-US" sz="1400" dirty="0">
                <a:solidFill>
                  <a:schemeClr val="bg1"/>
                </a:solidFill>
              </a:rPr>
              <a:t>Intrapersonal</a:t>
            </a:r>
          </a:p>
        </p:txBody>
      </p:sp>
      <p:sp>
        <p:nvSpPr>
          <p:cNvPr id="43" name="TextBox 42">
            <a:extLst>
              <a:ext uri="{FF2B5EF4-FFF2-40B4-BE49-F238E27FC236}">
                <a16:creationId xmlns:a16="http://schemas.microsoft.com/office/drawing/2014/main" id="{F9946A54-8479-4DF6-BF17-F7710CD32CC8}"/>
              </a:ext>
            </a:extLst>
          </p:cNvPr>
          <p:cNvSpPr txBox="1"/>
          <p:nvPr/>
        </p:nvSpPr>
        <p:spPr>
          <a:xfrm>
            <a:off x="5943973" y="5290730"/>
            <a:ext cx="1889014" cy="307777"/>
          </a:xfrm>
          <a:prstGeom prst="rect">
            <a:avLst/>
          </a:prstGeom>
          <a:noFill/>
        </p:spPr>
        <p:txBody>
          <a:bodyPr wrap="square" rtlCol="0">
            <a:spAutoFit/>
          </a:bodyPr>
          <a:lstStyle/>
          <a:p>
            <a:pPr algn="ctr"/>
            <a:r>
              <a:rPr lang="en-US" sz="1400" dirty="0"/>
              <a:t>Emotional Intelligence</a:t>
            </a:r>
          </a:p>
        </p:txBody>
      </p:sp>
      <p:cxnSp>
        <p:nvCxnSpPr>
          <p:cNvPr id="44" name="Straight Arrow Connector 43">
            <a:extLst>
              <a:ext uri="{FF2B5EF4-FFF2-40B4-BE49-F238E27FC236}">
                <a16:creationId xmlns:a16="http://schemas.microsoft.com/office/drawing/2014/main" id="{FC2459F4-4A23-4312-A472-72EEB3A2AF35}"/>
              </a:ext>
            </a:extLst>
          </p:cNvPr>
          <p:cNvCxnSpPr/>
          <p:nvPr/>
        </p:nvCxnSpPr>
        <p:spPr>
          <a:xfrm flipH="1" flipV="1">
            <a:off x="6197063" y="5033555"/>
            <a:ext cx="379010" cy="231727"/>
          </a:xfrm>
          <a:prstGeom prst="straightConnector1">
            <a:avLst/>
          </a:prstGeom>
          <a:ln w="53975"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DEB8857-38DF-4991-8A98-87A0D23544CB}"/>
              </a:ext>
            </a:extLst>
          </p:cNvPr>
          <p:cNvCxnSpPr>
            <a:cxnSpLocks/>
          </p:cNvCxnSpPr>
          <p:nvPr/>
        </p:nvCxnSpPr>
        <p:spPr>
          <a:xfrm flipV="1">
            <a:off x="7170584" y="5025561"/>
            <a:ext cx="379010" cy="231727"/>
          </a:xfrm>
          <a:prstGeom prst="straightConnector1">
            <a:avLst/>
          </a:prstGeom>
          <a:ln w="53975"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47" name="Graphic 46" descr="Thought bubble">
            <a:extLst>
              <a:ext uri="{FF2B5EF4-FFF2-40B4-BE49-F238E27FC236}">
                <a16:creationId xmlns:a16="http://schemas.microsoft.com/office/drawing/2014/main" id="{7FDDC0B1-5C5A-4642-BA44-5EFB6900DC7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84433" y="3792034"/>
            <a:ext cx="542201" cy="542201"/>
          </a:xfrm>
          <a:prstGeom prst="rect">
            <a:avLst/>
          </a:prstGeom>
        </p:spPr>
      </p:pic>
      <p:pic>
        <p:nvPicPr>
          <p:cNvPr id="49" name="Graphic 48" descr="Deciduous tree">
            <a:extLst>
              <a:ext uri="{FF2B5EF4-FFF2-40B4-BE49-F238E27FC236}">
                <a16:creationId xmlns:a16="http://schemas.microsoft.com/office/drawing/2014/main" id="{745A0574-8BEF-49A6-ADD1-55AA94CFE98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497615" y="3889323"/>
            <a:ext cx="652977" cy="652977"/>
          </a:xfrm>
          <a:prstGeom prst="rect">
            <a:avLst/>
          </a:prstGeom>
        </p:spPr>
      </p:pic>
      <p:pic>
        <p:nvPicPr>
          <p:cNvPr id="51" name="Graphic 50" descr="Female Profile">
            <a:extLst>
              <a:ext uri="{FF2B5EF4-FFF2-40B4-BE49-F238E27FC236}">
                <a16:creationId xmlns:a16="http://schemas.microsoft.com/office/drawing/2014/main" id="{97D8A932-35A4-4FC6-92B3-9C8F3DAED356}"/>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082563" y="4138587"/>
            <a:ext cx="541737" cy="541737"/>
          </a:xfrm>
          <a:prstGeom prst="rect">
            <a:avLst/>
          </a:prstGeom>
        </p:spPr>
      </p:pic>
      <p:pic>
        <p:nvPicPr>
          <p:cNvPr id="53" name="Graphic 52" descr="Male profile">
            <a:extLst>
              <a:ext uri="{FF2B5EF4-FFF2-40B4-BE49-F238E27FC236}">
                <a16:creationId xmlns:a16="http://schemas.microsoft.com/office/drawing/2014/main" id="{61799A74-2367-46ED-A921-0CB5279E7DA9}"/>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216707" y="4129485"/>
            <a:ext cx="542201" cy="542201"/>
          </a:xfrm>
          <a:prstGeom prst="rect">
            <a:avLst/>
          </a:prstGeom>
        </p:spPr>
      </p:pic>
      <p:pic>
        <p:nvPicPr>
          <p:cNvPr id="56" name="Graphic 55" descr="User">
            <a:extLst>
              <a:ext uri="{FF2B5EF4-FFF2-40B4-BE49-F238E27FC236}">
                <a16:creationId xmlns:a16="http://schemas.microsoft.com/office/drawing/2014/main" id="{46FCF7B8-E883-4D5C-97C7-90A7B3DAB302}"/>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5657892" y="4157105"/>
            <a:ext cx="523219" cy="523219"/>
          </a:xfrm>
          <a:prstGeom prst="rect">
            <a:avLst/>
          </a:prstGeom>
        </p:spPr>
      </p:pic>
      <p:pic>
        <p:nvPicPr>
          <p:cNvPr id="57" name="Graphic 56" descr="Deciduous tree">
            <a:extLst>
              <a:ext uri="{FF2B5EF4-FFF2-40B4-BE49-F238E27FC236}">
                <a16:creationId xmlns:a16="http://schemas.microsoft.com/office/drawing/2014/main" id="{51BD0A32-AC00-4134-9C54-E0A9B247C9F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738997" y="4006920"/>
            <a:ext cx="652977" cy="652977"/>
          </a:xfrm>
          <a:prstGeom prst="rect">
            <a:avLst/>
          </a:prstGeom>
        </p:spPr>
      </p:pic>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Gardner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A198027-EB86-4BC5-9850-E50034CC82D2}"/>
              </a:ext>
            </a:extLst>
          </p:cNvPr>
          <p:cNvSpPr txBox="1"/>
          <p:nvPr/>
        </p:nvSpPr>
        <p:spPr>
          <a:xfrm>
            <a:off x="2641998" y="4027394"/>
            <a:ext cx="1361576" cy="523220"/>
          </a:xfrm>
          <a:prstGeom prst="rect">
            <a:avLst/>
          </a:prstGeom>
          <a:solidFill>
            <a:srgbClr val="7030A0"/>
          </a:solidFill>
        </p:spPr>
        <p:txBody>
          <a:bodyPr wrap="square" rtlCol="0">
            <a:spAutoFit/>
          </a:bodyPr>
          <a:lstStyle/>
          <a:p>
            <a:pPr algn="ctr"/>
            <a:r>
              <a:rPr lang="en-US" sz="2800" dirty="0">
                <a:solidFill>
                  <a:schemeClr val="bg1"/>
                </a:solidFill>
              </a:rPr>
              <a:t>Musical</a:t>
            </a:r>
          </a:p>
        </p:txBody>
      </p:sp>
      <p:sp>
        <p:nvSpPr>
          <p:cNvPr id="29" name="TextBox 28">
            <a:extLst>
              <a:ext uri="{FF2B5EF4-FFF2-40B4-BE49-F238E27FC236}">
                <a16:creationId xmlns:a16="http://schemas.microsoft.com/office/drawing/2014/main" id="{62446380-4201-4642-90EC-72FB8A9A840B}"/>
              </a:ext>
            </a:extLst>
          </p:cNvPr>
          <p:cNvSpPr txBox="1"/>
          <p:nvPr/>
        </p:nvSpPr>
        <p:spPr>
          <a:xfrm>
            <a:off x="5157681" y="3811951"/>
            <a:ext cx="1876637" cy="954107"/>
          </a:xfrm>
          <a:prstGeom prst="rect">
            <a:avLst/>
          </a:prstGeom>
          <a:solidFill>
            <a:srgbClr val="7030A0"/>
          </a:solidFill>
        </p:spPr>
        <p:txBody>
          <a:bodyPr wrap="square" rtlCol="0">
            <a:spAutoFit/>
          </a:bodyPr>
          <a:lstStyle/>
          <a:p>
            <a:pPr algn="ctr"/>
            <a:r>
              <a:rPr lang="en-US" sz="2800" dirty="0">
                <a:solidFill>
                  <a:schemeClr val="bg1"/>
                </a:solidFill>
              </a:rPr>
              <a:t>Bodily kinesthetic</a:t>
            </a:r>
          </a:p>
        </p:txBody>
      </p:sp>
      <p:sp>
        <p:nvSpPr>
          <p:cNvPr id="30" name="TextBox 29">
            <a:extLst>
              <a:ext uri="{FF2B5EF4-FFF2-40B4-BE49-F238E27FC236}">
                <a16:creationId xmlns:a16="http://schemas.microsoft.com/office/drawing/2014/main" id="{335FE277-E7C3-4B19-9AAF-272124E79C8E}"/>
              </a:ext>
            </a:extLst>
          </p:cNvPr>
          <p:cNvSpPr txBox="1"/>
          <p:nvPr/>
        </p:nvSpPr>
        <p:spPr>
          <a:xfrm>
            <a:off x="8188425" y="3981228"/>
            <a:ext cx="1292192" cy="523220"/>
          </a:xfrm>
          <a:prstGeom prst="rect">
            <a:avLst/>
          </a:prstGeom>
          <a:solidFill>
            <a:srgbClr val="7030A0"/>
          </a:solidFill>
        </p:spPr>
        <p:txBody>
          <a:bodyPr wrap="square" rtlCol="0">
            <a:spAutoFit/>
          </a:bodyPr>
          <a:lstStyle/>
          <a:p>
            <a:pPr algn="ctr"/>
            <a:r>
              <a:rPr lang="en-US" sz="2800" dirty="0">
                <a:solidFill>
                  <a:schemeClr val="bg1"/>
                </a:solidFill>
              </a:rPr>
              <a:t>Spatial</a:t>
            </a:r>
          </a:p>
        </p:txBody>
      </p:sp>
      <p:pic>
        <p:nvPicPr>
          <p:cNvPr id="31" name="Graphic 30" descr="Music notes">
            <a:extLst>
              <a:ext uri="{FF2B5EF4-FFF2-40B4-BE49-F238E27FC236}">
                <a16:creationId xmlns:a16="http://schemas.microsoft.com/office/drawing/2014/main" id="{2360D087-CD0E-4D95-B233-35BD6E45DF8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04202" y="1828928"/>
            <a:ext cx="1778965" cy="1778965"/>
          </a:xfrm>
          <a:prstGeom prst="rect">
            <a:avLst/>
          </a:prstGeom>
        </p:spPr>
      </p:pic>
      <p:pic>
        <p:nvPicPr>
          <p:cNvPr id="32" name="Graphic 31" descr="Run">
            <a:extLst>
              <a:ext uri="{FF2B5EF4-FFF2-40B4-BE49-F238E27FC236}">
                <a16:creationId xmlns:a16="http://schemas.microsoft.com/office/drawing/2014/main" id="{E15C4F5B-7749-472C-8F9E-3958949E9C8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57681" y="1689848"/>
            <a:ext cx="1876637" cy="1876637"/>
          </a:xfrm>
          <a:prstGeom prst="rect">
            <a:avLst/>
          </a:prstGeom>
        </p:spPr>
      </p:pic>
      <p:sp>
        <p:nvSpPr>
          <p:cNvPr id="33" name="Isosceles Triangle 32">
            <a:extLst>
              <a:ext uri="{FF2B5EF4-FFF2-40B4-BE49-F238E27FC236}">
                <a16:creationId xmlns:a16="http://schemas.microsoft.com/office/drawing/2014/main" id="{48803849-8F2C-4322-9D63-301EA882EF8E}"/>
              </a:ext>
            </a:extLst>
          </p:cNvPr>
          <p:cNvSpPr/>
          <p:nvPr/>
        </p:nvSpPr>
        <p:spPr>
          <a:xfrm>
            <a:off x="7908832" y="2027457"/>
            <a:ext cx="925689" cy="807339"/>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F12BDDE1-00C0-4653-B7BC-D49D6728E59E}"/>
              </a:ext>
            </a:extLst>
          </p:cNvPr>
          <p:cNvSpPr/>
          <p:nvPr/>
        </p:nvSpPr>
        <p:spPr>
          <a:xfrm>
            <a:off x="8834521" y="2721670"/>
            <a:ext cx="925689" cy="807339"/>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Gardner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AF8F3ECE-B432-481A-B8AF-0F1B964203A1}"/>
              </a:ext>
            </a:extLst>
          </p:cNvPr>
          <p:cNvSpPr txBox="1"/>
          <p:nvPr/>
        </p:nvSpPr>
        <p:spPr>
          <a:xfrm>
            <a:off x="2123613" y="3858294"/>
            <a:ext cx="1703018" cy="523220"/>
          </a:xfrm>
          <a:prstGeom prst="rect">
            <a:avLst/>
          </a:prstGeom>
          <a:solidFill>
            <a:srgbClr val="7030A0"/>
          </a:solidFill>
        </p:spPr>
        <p:txBody>
          <a:bodyPr wrap="square" rtlCol="0">
            <a:spAutoFit/>
          </a:bodyPr>
          <a:lstStyle/>
          <a:p>
            <a:pPr algn="ctr"/>
            <a:r>
              <a:rPr lang="en-US" sz="2800" dirty="0">
                <a:solidFill>
                  <a:schemeClr val="bg1"/>
                </a:solidFill>
              </a:rPr>
              <a:t>Naturalist</a:t>
            </a:r>
          </a:p>
        </p:txBody>
      </p:sp>
      <p:sp>
        <p:nvSpPr>
          <p:cNvPr id="22" name="TextBox 21">
            <a:extLst>
              <a:ext uri="{FF2B5EF4-FFF2-40B4-BE49-F238E27FC236}">
                <a16:creationId xmlns:a16="http://schemas.microsoft.com/office/drawing/2014/main" id="{A981FF4E-81D0-460B-A4F8-41BEA0531E5B}"/>
              </a:ext>
            </a:extLst>
          </p:cNvPr>
          <p:cNvSpPr txBox="1"/>
          <p:nvPr/>
        </p:nvSpPr>
        <p:spPr>
          <a:xfrm>
            <a:off x="8061315" y="3849608"/>
            <a:ext cx="2286614" cy="523220"/>
          </a:xfrm>
          <a:prstGeom prst="rect">
            <a:avLst/>
          </a:prstGeom>
          <a:solidFill>
            <a:srgbClr val="7030A0"/>
          </a:solidFill>
        </p:spPr>
        <p:txBody>
          <a:bodyPr wrap="square" rtlCol="0">
            <a:spAutoFit/>
          </a:bodyPr>
          <a:lstStyle/>
          <a:p>
            <a:pPr algn="ctr"/>
            <a:r>
              <a:rPr lang="en-US" sz="2800" dirty="0">
                <a:solidFill>
                  <a:schemeClr val="bg1"/>
                </a:solidFill>
              </a:rPr>
              <a:t>Intrapersonal</a:t>
            </a:r>
          </a:p>
        </p:txBody>
      </p:sp>
      <p:sp>
        <p:nvSpPr>
          <p:cNvPr id="27" name="TextBox 26">
            <a:extLst>
              <a:ext uri="{FF2B5EF4-FFF2-40B4-BE49-F238E27FC236}">
                <a16:creationId xmlns:a16="http://schemas.microsoft.com/office/drawing/2014/main" id="{123BAD09-8B27-45BE-B901-7C55DBA0264B}"/>
              </a:ext>
            </a:extLst>
          </p:cNvPr>
          <p:cNvSpPr txBox="1"/>
          <p:nvPr/>
        </p:nvSpPr>
        <p:spPr>
          <a:xfrm>
            <a:off x="6096000" y="5034449"/>
            <a:ext cx="3213495" cy="461665"/>
          </a:xfrm>
          <a:prstGeom prst="rect">
            <a:avLst/>
          </a:prstGeom>
          <a:noFill/>
        </p:spPr>
        <p:txBody>
          <a:bodyPr wrap="square" rtlCol="0">
            <a:spAutoFit/>
          </a:bodyPr>
          <a:lstStyle/>
          <a:p>
            <a:pPr algn="ctr"/>
            <a:r>
              <a:rPr lang="en-US" sz="2400" dirty="0"/>
              <a:t>Emotional Intelligence</a:t>
            </a:r>
          </a:p>
        </p:txBody>
      </p:sp>
      <p:cxnSp>
        <p:nvCxnSpPr>
          <p:cNvPr id="29" name="Straight Arrow Connector 28">
            <a:extLst>
              <a:ext uri="{FF2B5EF4-FFF2-40B4-BE49-F238E27FC236}">
                <a16:creationId xmlns:a16="http://schemas.microsoft.com/office/drawing/2014/main" id="{7928013F-987A-4E87-9E97-9A51F4C853BD}"/>
              </a:ext>
            </a:extLst>
          </p:cNvPr>
          <p:cNvCxnSpPr>
            <a:cxnSpLocks/>
          </p:cNvCxnSpPr>
          <p:nvPr/>
        </p:nvCxnSpPr>
        <p:spPr>
          <a:xfrm flipV="1">
            <a:off x="8061315" y="4399855"/>
            <a:ext cx="975109" cy="700817"/>
          </a:xfrm>
          <a:prstGeom prst="straightConnector1">
            <a:avLst/>
          </a:prstGeom>
          <a:ln w="101600"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pic>
        <p:nvPicPr>
          <p:cNvPr id="30" name="Graphic 29" descr="Thought bubble">
            <a:extLst>
              <a:ext uri="{FF2B5EF4-FFF2-40B4-BE49-F238E27FC236}">
                <a16:creationId xmlns:a16="http://schemas.microsoft.com/office/drawing/2014/main" id="{08A3ED1D-3EA9-4F4F-9337-7CFC1EFFF4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157468" y="1664718"/>
            <a:ext cx="1289236" cy="1289236"/>
          </a:xfrm>
          <a:prstGeom prst="rect">
            <a:avLst/>
          </a:prstGeom>
        </p:spPr>
      </p:pic>
      <p:pic>
        <p:nvPicPr>
          <p:cNvPr id="31" name="Graphic 30" descr="Female Profile">
            <a:extLst>
              <a:ext uri="{FF2B5EF4-FFF2-40B4-BE49-F238E27FC236}">
                <a16:creationId xmlns:a16="http://schemas.microsoft.com/office/drawing/2014/main" id="{8E4D4BFD-EEB9-44D5-BAFB-C355FA87331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798044" y="2553350"/>
            <a:ext cx="1289236" cy="1289236"/>
          </a:xfrm>
          <a:prstGeom prst="rect">
            <a:avLst/>
          </a:prstGeom>
        </p:spPr>
      </p:pic>
      <p:pic>
        <p:nvPicPr>
          <p:cNvPr id="32" name="Graphic 31" descr="Male profile">
            <a:extLst>
              <a:ext uri="{FF2B5EF4-FFF2-40B4-BE49-F238E27FC236}">
                <a16:creationId xmlns:a16="http://schemas.microsoft.com/office/drawing/2014/main" id="{D199BA18-0F04-4937-8583-72BA88A91B8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274925" y="2550156"/>
            <a:ext cx="1289236" cy="1289236"/>
          </a:xfrm>
          <a:prstGeom prst="rect">
            <a:avLst/>
          </a:prstGeom>
        </p:spPr>
      </p:pic>
      <p:pic>
        <p:nvPicPr>
          <p:cNvPr id="33" name="Graphic 32" descr="User">
            <a:extLst>
              <a:ext uri="{FF2B5EF4-FFF2-40B4-BE49-F238E27FC236}">
                <a16:creationId xmlns:a16="http://schemas.microsoft.com/office/drawing/2014/main" id="{2B7B51B8-31F1-444D-818A-5A5D085DE45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725035" y="2565598"/>
            <a:ext cx="1289236" cy="1289236"/>
          </a:xfrm>
          <a:prstGeom prst="rect">
            <a:avLst/>
          </a:prstGeom>
        </p:spPr>
      </p:pic>
      <p:pic>
        <p:nvPicPr>
          <p:cNvPr id="34" name="Graphic 33" descr="Deciduous tree">
            <a:extLst>
              <a:ext uri="{FF2B5EF4-FFF2-40B4-BE49-F238E27FC236}">
                <a16:creationId xmlns:a16="http://schemas.microsoft.com/office/drawing/2014/main" id="{892A60A8-3680-4A0C-AF20-71631898339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881188" y="1950077"/>
            <a:ext cx="1478923" cy="1478923"/>
          </a:xfrm>
          <a:prstGeom prst="rect">
            <a:avLst/>
          </a:prstGeom>
        </p:spPr>
      </p:pic>
      <p:sp>
        <p:nvSpPr>
          <p:cNvPr id="35" name="TextBox 34">
            <a:extLst>
              <a:ext uri="{FF2B5EF4-FFF2-40B4-BE49-F238E27FC236}">
                <a16:creationId xmlns:a16="http://schemas.microsoft.com/office/drawing/2014/main" id="{9A30ED8F-F394-4297-8334-93D673F86B3A}"/>
              </a:ext>
            </a:extLst>
          </p:cNvPr>
          <p:cNvSpPr txBox="1"/>
          <p:nvPr/>
        </p:nvSpPr>
        <p:spPr>
          <a:xfrm>
            <a:off x="4800666" y="3854834"/>
            <a:ext cx="2286614" cy="523220"/>
          </a:xfrm>
          <a:prstGeom prst="rect">
            <a:avLst/>
          </a:prstGeom>
          <a:solidFill>
            <a:srgbClr val="7030A0"/>
          </a:solidFill>
        </p:spPr>
        <p:txBody>
          <a:bodyPr wrap="square" rtlCol="0">
            <a:spAutoFit/>
          </a:bodyPr>
          <a:lstStyle/>
          <a:p>
            <a:pPr algn="ctr"/>
            <a:r>
              <a:rPr lang="en-US" sz="2800" dirty="0">
                <a:solidFill>
                  <a:schemeClr val="bg1"/>
                </a:solidFill>
              </a:rPr>
              <a:t>Interpersonal</a:t>
            </a:r>
          </a:p>
        </p:txBody>
      </p:sp>
      <p:pic>
        <p:nvPicPr>
          <p:cNvPr id="36" name="Graphic 35" descr="Deciduous tree">
            <a:extLst>
              <a:ext uri="{FF2B5EF4-FFF2-40B4-BE49-F238E27FC236}">
                <a16:creationId xmlns:a16="http://schemas.microsoft.com/office/drawing/2014/main" id="{A6DFC942-94C6-42A2-833C-42DE6A22382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486858" y="2379371"/>
            <a:ext cx="1478923" cy="1478923"/>
          </a:xfrm>
          <a:prstGeom prst="rect">
            <a:avLst/>
          </a:prstGeom>
        </p:spPr>
      </p:pic>
      <p:cxnSp>
        <p:nvCxnSpPr>
          <p:cNvPr id="37" name="Straight Arrow Connector 36">
            <a:extLst>
              <a:ext uri="{FF2B5EF4-FFF2-40B4-BE49-F238E27FC236}">
                <a16:creationId xmlns:a16="http://schemas.microsoft.com/office/drawing/2014/main" id="{90A94F52-EF16-49F4-A72F-B5819FED3E84}"/>
              </a:ext>
            </a:extLst>
          </p:cNvPr>
          <p:cNvCxnSpPr>
            <a:cxnSpLocks/>
          </p:cNvCxnSpPr>
          <p:nvPr/>
        </p:nvCxnSpPr>
        <p:spPr>
          <a:xfrm flipH="1" flipV="1">
            <a:off x="6059794" y="4399855"/>
            <a:ext cx="975109" cy="700817"/>
          </a:xfrm>
          <a:prstGeom prst="straightConnector1">
            <a:avLst/>
          </a:prstGeom>
          <a:ln w="101600" cap="rnd">
            <a:solidFill>
              <a:srgbClr val="7030A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438</Words>
  <Application>Microsoft Office PowerPoint</Application>
  <PresentationFormat>Widescreen</PresentationFormat>
  <Paragraphs>67</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2019-05-16T19:17:10Z</dcterms:modified>
</cp:coreProperties>
</file>