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79" r:id="rId3"/>
    <p:sldId id="257" r:id="rId4"/>
    <p:sldId id="258" r:id="rId5"/>
    <p:sldId id="259" r:id="rId6"/>
    <p:sldId id="260" r:id="rId7"/>
    <p:sldId id="261" r:id="rId8"/>
    <p:sldId id="262" r:id="rId9"/>
    <p:sldId id="263" r:id="rId10"/>
    <p:sldId id="264" r:id="rId11"/>
    <p:sldId id="265" r:id="rId12"/>
    <p:sldId id="266"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FFCC99"/>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8916" autoAdjust="0"/>
  </p:normalViewPr>
  <p:slideViewPr>
    <p:cSldViewPr snapToGrid="0">
      <p:cViewPr varScale="1">
        <p:scale>
          <a:sx n="59" d="100"/>
          <a:sy n="59" d="100"/>
        </p:scale>
        <p:origin x="96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3BE79-6E0D-4B01-A0B5-8AAFB1ADAEC7}" type="datetimeFigureOut">
              <a:rPr lang="en-US" smtClean="0"/>
              <a:t>5/16/2019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DAA4BA-6C8C-4380-A87B-D589040D2285}" type="slidenum">
              <a:rPr lang="en-US" smtClean="0"/>
              <a:t>‹#›</a:t>
            </a:fld>
            <a:endParaRPr lang="en-US"/>
          </a:p>
        </p:txBody>
      </p:sp>
    </p:spTree>
    <p:extLst>
      <p:ext uri="{BB962C8B-B14F-4D97-AF65-F5344CB8AC3E}">
        <p14:creationId xmlns:p14="http://schemas.microsoft.com/office/powerpoint/2010/main" val="3481903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Over the years, there have been a variety of ways to measure intelligence.</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 the other end, approximately 2% of the population scores above 130. These individuals are intellectually gifted.</a:t>
            </a:r>
          </a:p>
          <a:p>
            <a:endParaRPr lang="en-US" dirty="0"/>
          </a:p>
        </p:txBody>
      </p:sp>
      <p:sp>
        <p:nvSpPr>
          <p:cNvPr id="4" name="Slide Number Placeholder 3"/>
          <p:cNvSpPr>
            <a:spLocks noGrp="1"/>
          </p:cNvSpPr>
          <p:nvPr>
            <p:ph type="sldNum" sz="quarter" idx="5"/>
          </p:nvPr>
        </p:nvSpPr>
        <p:spPr/>
        <p:txBody>
          <a:bodyPr/>
          <a:lstStyle/>
          <a:p>
            <a:fld id="{96DAA4BA-6C8C-4380-A87B-D589040D2285}" type="slidenum">
              <a:rPr lang="en-US" smtClean="0"/>
              <a:t>10</a:t>
            </a:fld>
            <a:endParaRPr lang="en-US"/>
          </a:p>
        </p:txBody>
      </p:sp>
    </p:spTree>
    <p:extLst>
      <p:ext uri="{BB962C8B-B14F-4D97-AF65-F5344CB8AC3E}">
        <p14:creationId xmlns:p14="http://schemas.microsoft.com/office/powerpoint/2010/main" val="6699586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Measuring intelligence is important for several reasons. First, it allows schools to determine students who many need additional help or additional challenges. Second, intelligence </a:t>
            </a:r>
            <a:r>
              <a:rPr lang="en-US" sz="1200" kern="1200">
                <a:solidFill>
                  <a:schemeClr val="tx1"/>
                </a:solidFill>
                <a:effectLst/>
                <a:latin typeface="+mn-lt"/>
                <a:ea typeface="+mn-ea"/>
                <a:cs typeface="+mn-cs"/>
              </a:rPr>
              <a:t>testing can </a:t>
            </a:r>
            <a:r>
              <a:rPr lang="en-US" sz="1200" kern="1200" dirty="0">
                <a:solidFill>
                  <a:schemeClr val="tx1"/>
                </a:solidFill>
                <a:effectLst/>
                <a:latin typeface="+mn-lt"/>
                <a:ea typeface="+mn-ea"/>
                <a:cs typeface="+mn-cs"/>
              </a:rPr>
              <a:t>be used in courts to determine if someone is intelligent enough to stand trial. Finally, individuals may also be able to draw disability payments if they are intellectually challenged.</a:t>
            </a:r>
          </a:p>
          <a:p>
            <a:endParaRPr lang="en-US" dirty="0"/>
          </a:p>
        </p:txBody>
      </p:sp>
      <p:sp>
        <p:nvSpPr>
          <p:cNvPr id="4" name="Slide Number Placeholder 3"/>
          <p:cNvSpPr>
            <a:spLocks noGrp="1"/>
          </p:cNvSpPr>
          <p:nvPr>
            <p:ph type="sldNum" sz="quarter" idx="5"/>
          </p:nvPr>
        </p:nvSpPr>
        <p:spPr/>
        <p:txBody>
          <a:bodyPr/>
          <a:lstStyle/>
          <a:p>
            <a:fld id="{96DAA4BA-6C8C-4380-A87B-D589040D2285}" type="slidenum">
              <a:rPr lang="en-US" smtClean="0"/>
              <a:t>11</a:t>
            </a:fld>
            <a:endParaRPr lang="en-US"/>
          </a:p>
        </p:txBody>
      </p:sp>
    </p:spTree>
    <p:extLst>
      <p:ext uri="{BB962C8B-B14F-4D97-AF65-F5344CB8AC3E}">
        <p14:creationId xmlns:p14="http://schemas.microsoft.com/office/powerpoint/2010/main" val="4056505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general, the term IQ means intelligence quotient, which is a score earned on a test designed to measure intelligence.</a:t>
            </a:r>
          </a:p>
          <a:p>
            <a:endParaRPr lang="en-US" dirty="0"/>
          </a:p>
        </p:txBody>
      </p:sp>
      <p:sp>
        <p:nvSpPr>
          <p:cNvPr id="4" name="Slide Number Placeholder 3"/>
          <p:cNvSpPr>
            <a:spLocks noGrp="1"/>
          </p:cNvSpPr>
          <p:nvPr>
            <p:ph type="sldNum" sz="quarter" idx="5"/>
          </p:nvPr>
        </p:nvSpPr>
        <p:spPr/>
        <p:txBody>
          <a:bodyPr/>
          <a:lstStyle/>
          <a:p>
            <a:fld id="{96DAA4BA-6C8C-4380-A87B-D589040D2285}" type="slidenum">
              <a:rPr lang="en-US" smtClean="0"/>
              <a:t>2</a:t>
            </a:fld>
            <a:endParaRPr lang="en-US"/>
          </a:p>
        </p:txBody>
      </p:sp>
    </p:spTree>
    <p:extLst>
      <p:ext uri="{BB962C8B-B14F-4D97-AF65-F5344CB8AC3E}">
        <p14:creationId xmlns:p14="http://schemas.microsoft.com/office/powerpoint/2010/main" val="4466155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measures of intelligence have differed over the years.  </a:t>
            </a:r>
          </a:p>
          <a:p>
            <a:endParaRPr lang="en-US" dirty="0"/>
          </a:p>
        </p:txBody>
      </p:sp>
      <p:sp>
        <p:nvSpPr>
          <p:cNvPr id="4" name="Slide Number Placeholder 3"/>
          <p:cNvSpPr>
            <a:spLocks noGrp="1"/>
          </p:cNvSpPr>
          <p:nvPr>
            <p:ph type="sldNum" sz="quarter" idx="5"/>
          </p:nvPr>
        </p:nvSpPr>
        <p:spPr/>
        <p:txBody>
          <a:bodyPr/>
          <a:lstStyle/>
          <a:p>
            <a:fld id="{96DAA4BA-6C8C-4380-A87B-D589040D2285}" type="slidenum">
              <a:rPr lang="en-US" smtClean="0"/>
              <a:t>3</a:t>
            </a:fld>
            <a:endParaRPr lang="en-US"/>
          </a:p>
        </p:txBody>
      </p:sp>
    </p:spTree>
    <p:extLst>
      <p:ext uri="{BB962C8B-B14F-4D97-AF65-F5344CB8AC3E}">
        <p14:creationId xmlns:p14="http://schemas.microsoft.com/office/powerpoint/2010/main" val="19391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Stanford-Binet began with Alfred Binet who started reliable intelligence testing in the early 1900s. He was asked to develop a test to identify children who needed additional help in school. </a:t>
            </a:r>
          </a:p>
          <a:p>
            <a:endParaRPr lang="en-US" dirty="0"/>
          </a:p>
        </p:txBody>
      </p:sp>
      <p:sp>
        <p:nvSpPr>
          <p:cNvPr id="4" name="Slide Number Placeholder 3"/>
          <p:cNvSpPr>
            <a:spLocks noGrp="1"/>
          </p:cNvSpPr>
          <p:nvPr>
            <p:ph type="sldNum" sz="quarter" idx="5"/>
          </p:nvPr>
        </p:nvSpPr>
        <p:spPr/>
        <p:txBody>
          <a:bodyPr/>
          <a:lstStyle/>
          <a:p>
            <a:fld id="{96DAA4BA-6C8C-4380-A87B-D589040D2285}" type="slidenum">
              <a:rPr lang="en-US" smtClean="0"/>
              <a:t>4</a:t>
            </a:fld>
            <a:endParaRPr lang="en-US"/>
          </a:p>
        </p:txBody>
      </p:sp>
    </p:spTree>
    <p:extLst>
      <p:ext uri="{BB962C8B-B14F-4D97-AF65-F5344CB8AC3E}">
        <p14:creationId xmlns:p14="http://schemas.microsoft.com/office/powerpoint/2010/main" val="4251559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Louis Terman added to intelligence testing by conducting tests with thousands of differently aged children so that the test could be standardized and administered the same way each time. In addition, testing on so many children allowed norming of the data, which allows researchers to compare an individual to the “norm” for that age group.</a:t>
            </a:r>
          </a:p>
          <a:p>
            <a:endParaRPr lang="en-US" dirty="0"/>
          </a:p>
        </p:txBody>
      </p:sp>
      <p:sp>
        <p:nvSpPr>
          <p:cNvPr id="4" name="Slide Number Placeholder 3"/>
          <p:cNvSpPr>
            <a:spLocks noGrp="1"/>
          </p:cNvSpPr>
          <p:nvPr>
            <p:ph type="sldNum" sz="quarter" idx="5"/>
          </p:nvPr>
        </p:nvSpPr>
        <p:spPr/>
        <p:txBody>
          <a:bodyPr/>
          <a:lstStyle/>
          <a:p>
            <a:fld id="{96DAA4BA-6C8C-4380-A87B-D589040D2285}" type="slidenum">
              <a:rPr lang="en-US" smtClean="0"/>
              <a:t>5</a:t>
            </a:fld>
            <a:endParaRPr lang="en-US"/>
          </a:p>
        </p:txBody>
      </p:sp>
    </p:spTree>
    <p:extLst>
      <p:ext uri="{BB962C8B-B14F-4D97-AF65-F5344CB8AC3E}">
        <p14:creationId xmlns:p14="http://schemas.microsoft.com/office/powerpoint/2010/main" val="36506492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scale is the Wechsler Adult Intelligence Scale, which was designed by David Wechsler. This scale, and the various age-appropriate options that were developed afterwards, combines a variety of different subtests of verbal and nonverbal skills. Some of the skills include verbal comprehension, visual spatial skills, fluid reasoning, working memory, and processing speed.</a:t>
            </a:r>
          </a:p>
          <a:p>
            <a:endParaRPr lang="en-US" dirty="0"/>
          </a:p>
        </p:txBody>
      </p:sp>
      <p:sp>
        <p:nvSpPr>
          <p:cNvPr id="4" name="Slide Number Placeholder 3"/>
          <p:cNvSpPr>
            <a:spLocks noGrp="1"/>
          </p:cNvSpPr>
          <p:nvPr>
            <p:ph type="sldNum" sz="quarter" idx="5"/>
          </p:nvPr>
        </p:nvSpPr>
        <p:spPr/>
        <p:txBody>
          <a:bodyPr/>
          <a:lstStyle/>
          <a:p>
            <a:fld id="{96DAA4BA-6C8C-4380-A87B-D589040D2285}" type="slidenum">
              <a:rPr lang="en-US" smtClean="0"/>
              <a:t>6</a:t>
            </a:fld>
            <a:endParaRPr lang="en-US"/>
          </a:p>
        </p:txBody>
      </p:sp>
    </p:spTree>
    <p:extLst>
      <p:ext uri="{BB962C8B-B14F-4D97-AF65-F5344CB8AC3E}">
        <p14:creationId xmlns:p14="http://schemas.microsoft.com/office/powerpoint/2010/main" val="1087342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results of intelligence tests usually follows a bell curve known as a normal distribution. A normal distribution means that once you have measured a trait from a large enough group, that most of the people will fall towards the average (the mean) and less and less people will be at the extremes of the range. </a:t>
            </a:r>
          </a:p>
          <a:p>
            <a:endParaRPr lang="en-US" dirty="0"/>
          </a:p>
        </p:txBody>
      </p:sp>
      <p:sp>
        <p:nvSpPr>
          <p:cNvPr id="4" name="Slide Number Placeholder 3"/>
          <p:cNvSpPr>
            <a:spLocks noGrp="1"/>
          </p:cNvSpPr>
          <p:nvPr>
            <p:ph type="sldNum" sz="quarter" idx="5"/>
          </p:nvPr>
        </p:nvSpPr>
        <p:spPr/>
        <p:txBody>
          <a:bodyPr/>
          <a:lstStyle/>
          <a:p>
            <a:fld id="{96DAA4BA-6C8C-4380-A87B-D589040D2285}" type="slidenum">
              <a:rPr lang="en-US" smtClean="0"/>
              <a:t>7</a:t>
            </a:fld>
            <a:endParaRPr lang="en-US"/>
          </a:p>
        </p:txBody>
      </p:sp>
    </p:spTree>
    <p:extLst>
      <p:ext uri="{BB962C8B-B14F-4D97-AF65-F5344CB8AC3E}">
        <p14:creationId xmlns:p14="http://schemas.microsoft.com/office/powerpoint/2010/main" val="2790269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it comes to IQ, the mean or average is 100. A standard deviation describes how data are dispersed in the population. For IQ, the standard deviation is 15 points such that a normal IQ score would range between one standard deviation below to one standard deviation above the mean, or 85 to 115. Most people fall within two standard deviations of the mean, meaning that most people score between 70 to 130 on a given IQ test. Scores below 70 or above 130 are not typical.</a:t>
            </a:r>
          </a:p>
          <a:p>
            <a:endParaRPr lang="en-US" dirty="0"/>
          </a:p>
        </p:txBody>
      </p:sp>
      <p:sp>
        <p:nvSpPr>
          <p:cNvPr id="4" name="Slide Number Placeholder 3"/>
          <p:cNvSpPr>
            <a:spLocks noGrp="1"/>
          </p:cNvSpPr>
          <p:nvPr>
            <p:ph type="sldNum" sz="quarter" idx="5"/>
          </p:nvPr>
        </p:nvSpPr>
        <p:spPr/>
        <p:txBody>
          <a:bodyPr/>
          <a:lstStyle/>
          <a:p>
            <a:fld id="{96DAA4BA-6C8C-4380-A87B-D589040D2285}" type="slidenum">
              <a:rPr lang="en-US" smtClean="0"/>
              <a:t>8</a:t>
            </a:fld>
            <a:endParaRPr lang="en-US"/>
          </a:p>
        </p:txBody>
      </p:sp>
    </p:spTree>
    <p:extLst>
      <p:ext uri="{BB962C8B-B14F-4D97-AF65-F5344CB8AC3E}">
        <p14:creationId xmlns:p14="http://schemas.microsoft.com/office/powerpoint/2010/main" val="2081332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those 2% of people who do fall below 70, they are classified as intellectually disabled. Depending on the severity of the disability, these individuals might be classified as mildly, moderately, severely, or profoundly impacted.</a:t>
            </a:r>
          </a:p>
          <a:p>
            <a:endParaRPr lang="en-US" dirty="0"/>
          </a:p>
        </p:txBody>
      </p:sp>
      <p:sp>
        <p:nvSpPr>
          <p:cNvPr id="4" name="Slide Number Placeholder 3"/>
          <p:cNvSpPr>
            <a:spLocks noGrp="1"/>
          </p:cNvSpPr>
          <p:nvPr>
            <p:ph type="sldNum" sz="quarter" idx="5"/>
          </p:nvPr>
        </p:nvSpPr>
        <p:spPr/>
        <p:txBody>
          <a:bodyPr/>
          <a:lstStyle/>
          <a:p>
            <a:fld id="{96DAA4BA-6C8C-4380-A87B-D589040D2285}" type="slidenum">
              <a:rPr lang="en-US" smtClean="0"/>
              <a:t>9</a:t>
            </a:fld>
            <a:endParaRPr lang="en-US"/>
          </a:p>
        </p:txBody>
      </p:sp>
    </p:spTree>
    <p:extLst>
      <p:ext uri="{BB962C8B-B14F-4D97-AF65-F5344CB8AC3E}">
        <p14:creationId xmlns:p14="http://schemas.microsoft.com/office/powerpoint/2010/main" val="772636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12.xml"/><Relationship Id="rId5" Type="http://schemas.openxmlformats.org/officeDocument/2006/relationships/image" Target="../media/image23.png"/><Relationship Id="rId4" Type="http://schemas.openxmlformats.org/officeDocument/2006/relationships/image" Target="../media/image2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745" y="2387740"/>
            <a:ext cx="1189851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Measures of Intelligence</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Intellectually Disabled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583E2663-FC90-451D-910E-607FADA62C1D}"/>
              </a:ext>
            </a:extLst>
          </p:cNvPr>
          <p:cNvPicPr>
            <a:picLocks noChangeAspect="1"/>
          </p:cNvPicPr>
          <p:nvPr/>
        </p:nvPicPr>
        <p:blipFill>
          <a:blip r:embed="rId3"/>
          <a:stretch>
            <a:fillRect/>
          </a:stretch>
        </p:blipFill>
        <p:spPr>
          <a:xfrm>
            <a:off x="3419144" y="1225740"/>
            <a:ext cx="5354401" cy="3441114"/>
          </a:xfrm>
          <a:prstGeom prst="rect">
            <a:avLst/>
          </a:prstGeom>
        </p:spPr>
      </p:pic>
      <p:sp>
        <p:nvSpPr>
          <p:cNvPr id="16" name="TextBox 15">
            <a:extLst>
              <a:ext uri="{FF2B5EF4-FFF2-40B4-BE49-F238E27FC236}">
                <a16:creationId xmlns:a16="http://schemas.microsoft.com/office/drawing/2014/main" id="{A5A764CA-BB16-4564-AECE-08E4A11DEFCB}"/>
              </a:ext>
            </a:extLst>
          </p:cNvPr>
          <p:cNvSpPr txBox="1"/>
          <p:nvPr/>
        </p:nvSpPr>
        <p:spPr>
          <a:xfrm>
            <a:off x="7796548" y="2482788"/>
            <a:ext cx="1953994" cy="523220"/>
          </a:xfrm>
          <a:prstGeom prst="rect">
            <a:avLst/>
          </a:prstGeom>
          <a:noFill/>
        </p:spPr>
        <p:txBody>
          <a:bodyPr wrap="square" rtlCol="0">
            <a:spAutoFit/>
          </a:bodyPr>
          <a:lstStyle/>
          <a:p>
            <a:pPr algn="ctr"/>
            <a:r>
              <a:rPr lang="en-US" sz="2800" dirty="0"/>
              <a:t>2%</a:t>
            </a:r>
          </a:p>
        </p:txBody>
      </p:sp>
      <p:cxnSp>
        <p:nvCxnSpPr>
          <p:cNvPr id="17" name="Straight Arrow Connector 16">
            <a:extLst>
              <a:ext uri="{FF2B5EF4-FFF2-40B4-BE49-F238E27FC236}">
                <a16:creationId xmlns:a16="http://schemas.microsoft.com/office/drawing/2014/main" id="{150B202A-B399-485E-B02D-0379FD9C5CD6}"/>
              </a:ext>
            </a:extLst>
          </p:cNvPr>
          <p:cNvCxnSpPr>
            <a:cxnSpLocks/>
          </p:cNvCxnSpPr>
          <p:nvPr/>
        </p:nvCxnSpPr>
        <p:spPr>
          <a:xfrm flipH="1">
            <a:off x="8003690" y="3168497"/>
            <a:ext cx="571002" cy="1292946"/>
          </a:xfrm>
          <a:prstGeom prst="straightConnector1">
            <a:avLst/>
          </a:prstGeom>
          <a:ln w="1143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BBD9E9D5-FA16-40E3-8F41-1D70BFFA15CF}"/>
              </a:ext>
            </a:extLst>
          </p:cNvPr>
          <p:cNvSpPr txBox="1"/>
          <p:nvPr/>
        </p:nvSpPr>
        <p:spPr>
          <a:xfrm>
            <a:off x="2163807" y="1696966"/>
            <a:ext cx="2231646" cy="954107"/>
          </a:xfrm>
          <a:prstGeom prst="rect">
            <a:avLst/>
          </a:prstGeom>
          <a:noFill/>
        </p:spPr>
        <p:txBody>
          <a:bodyPr wrap="square" rtlCol="0">
            <a:spAutoFit/>
          </a:bodyPr>
          <a:lstStyle/>
          <a:p>
            <a:pPr algn="ctr"/>
            <a:r>
              <a:rPr lang="en-US" sz="2800" dirty="0">
                <a:solidFill>
                  <a:srgbClr val="FF0066"/>
                </a:solidFill>
              </a:rPr>
              <a:t>Intellectually gifted</a:t>
            </a:r>
          </a:p>
        </p:txBody>
      </p:sp>
    </p:spTree>
    <p:extLst>
      <p:ext uri="{BB962C8B-B14F-4D97-AF65-F5344CB8AC3E}">
        <p14:creationId xmlns:p14="http://schemas.microsoft.com/office/powerpoint/2010/main" val="426721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Importance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ank">
            <a:extLst>
              <a:ext uri="{FF2B5EF4-FFF2-40B4-BE49-F238E27FC236}">
                <a16:creationId xmlns:a16="http://schemas.microsoft.com/office/drawing/2014/main" id="{EDA8EAA2-D400-4EA1-B721-B4BF0902032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02593" y="1167662"/>
            <a:ext cx="2623072" cy="2623072"/>
          </a:xfrm>
          <a:prstGeom prst="rect">
            <a:avLst/>
          </a:prstGeom>
        </p:spPr>
      </p:pic>
      <p:pic>
        <p:nvPicPr>
          <p:cNvPr id="7" name="Graphic 6" descr="Schoolhouse">
            <a:extLst>
              <a:ext uri="{FF2B5EF4-FFF2-40B4-BE49-F238E27FC236}">
                <a16:creationId xmlns:a16="http://schemas.microsoft.com/office/drawing/2014/main" id="{A1635088-1E89-4910-A474-BFC8A8A3E1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66337" y="1167663"/>
            <a:ext cx="2623071" cy="2623071"/>
          </a:xfrm>
          <a:prstGeom prst="rect">
            <a:avLst/>
          </a:prstGeom>
        </p:spPr>
      </p:pic>
      <p:pic>
        <p:nvPicPr>
          <p:cNvPr id="13" name="Graphic 12" descr="Money">
            <a:extLst>
              <a:ext uri="{FF2B5EF4-FFF2-40B4-BE49-F238E27FC236}">
                <a16:creationId xmlns:a16="http://schemas.microsoft.com/office/drawing/2014/main" id="{41825375-700E-442B-B29F-44A47242E4E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951208" y="3430506"/>
            <a:ext cx="2289586" cy="2289586"/>
          </a:xfrm>
          <a:prstGeom prst="rect">
            <a:avLst/>
          </a:prstGeom>
        </p:spPr>
      </p:pic>
    </p:spTree>
    <p:extLst>
      <p:ext uri="{BB962C8B-B14F-4D97-AF65-F5344CB8AC3E}">
        <p14:creationId xmlns:p14="http://schemas.microsoft.com/office/powerpoint/2010/main" val="3925676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Intelligence Quotient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Document">
            <a:extLst>
              <a:ext uri="{FF2B5EF4-FFF2-40B4-BE49-F238E27FC236}">
                <a16:creationId xmlns:a16="http://schemas.microsoft.com/office/drawing/2014/main" id="{E9303DFE-6ED0-488A-8E25-248FEB0C2A0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176460">
            <a:off x="4244787" y="1539138"/>
            <a:ext cx="3702425" cy="3702425"/>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Intelligence Tests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EFB0F459-F7CC-47A4-B2D2-613EADEE904C}"/>
              </a:ext>
            </a:extLst>
          </p:cNvPr>
          <p:cNvSpPr txBox="1"/>
          <p:nvPr/>
        </p:nvSpPr>
        <p:spPr>
          <a:xfrm>
            <a:off x="2268070" y="2142565"/>
            <a:ext cx="1631577" cy="369332"/>
          </a:xfrm>
          <a:prstGeom prst="rect">
            <a:avLst/>
          </a:prstGeom>
          <a:noFill/>
        </p:spPr>
        <p:txBody>
          <a:bodyPr wrap="square" rtlCol="0">
            <a:spAutoFit/>
          </a:bodyPr>
          <a:lstStyle/>
          <a:p>
            <a:pPr algn="ctr"/>
            <a:r>
              <a:rPr lang="en-US" dirty="0"/>
              <a:t>Stanford-Binet</a:t>
            </a:r>
          </a:p>
        </p:txBody>
      </p:sp>
      <p:sp>
        <p:nvSpPr>
          <p:cNvPr id="28" name="TextBox 27">
            <a:extLst>
              <a:ext uri="{FF2B5EF4-FFF2-40B4-BE49-F238E27FC236}">
                <a16:creationId xmlns:a16="http://schemas.microsoft.com/office/drawing/2014/main" id="{91E27B33-886E-49E8-962C-6E78675051DD}"/>
              </a:ext>
            </a:extLst>
          </p:cNvPr>
          <p:cNvSpPr txBox="1"/>
          <p:nvPr/>
        </p:nvSpPr>
        <p:spPr>
          <a:xfrm>
            <a:off x="8292355" y="2142565"/>
            <a:ext cx="1631577" cy="369332"/>
          </a:xfrm>
          <a:prstGeom prst="rect">
            <a:avLst/>
          </a:prstGeom>
          <a:noFill/>
        </p:spPr>
        <p:txBody>
          <a:bodyPr wrap="square" rtlCol="0">
            <a:spAutoFit/>
          </a:bodyPr>
          <a:lstStyle/>
          <a:p>
            <a:pPr algn="ctr"/>
            <a:r>
              <a:rPr lang="en-US" dirty="0"/>
              <a:t>Wechsler</a:t>
            </a:r>
          </a:p>
        </p:txBody>
      </p:sp>
      <p:sp>
        <p:nvSpPr>
          <p:cNvPr id="29" name="TextBox 28">
            <a:extLst>
              <a:ext uri="{FF2B5EF4-FFF2-40B4-BE49-F238E27FC236}">
                <a16:creationId xmlns:a16="http://schemas.microsoft.com/office/drawing/2014/main" id="{B4772C07-5FF1-4AF9-92DD-16E59F36918A}"/>
              </a:ext>
            </a:extLst>
          </p:cNvPr>
          <p:cNvSpPr txBox="1"/>
          <p:nvPr/>
        </p:nvSpPr>
        <p:spPr>
          <a:xfrm>
            <a:off x="2268070" y="2590887"/>
            <a:ext cx="1631577" cy="307777"/>
          </a:xfrm>
          <a:prstGeom prst="rect">
            <a:avLst/>
          </a:prstGeom>
          <a:noFill/>
        </p:spPr>
        <p:txBody>
          <a:bodyPr wrap="square" rtlCol="0">
            <a:spAutoFit/>
          </a:bodyPr>
          <a:lstStyle/>
          <a:p>
            <a:pPr algn="ctr"/>
            <a:r>
              <a:rPr lang="en-US" sz="1400" dirty="0"/>
              <a:t>Alfred Binet</a:t>
            </a:r>
          </a:p>
        </p:txBody>
      </p:sp>
      <p:pic>
        <p:nvPicPr>
          <p:cNvPr id="6" name="Graphic 5" descr="Man">
            <a:extLst>
              <a:ext uri="{FF2B5EF4-FFF2-40B4-BE49-F238E27FC236}">
                <a16:creationId xmlns:a16="http://schemas.microsoft.com/office/drawing/2014/main" id="{49263C07-53DC-4AFB-A269-5D9FA1BDB40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07331" y="2916769"/>
            <a:ext cx="780561" cy="780561"/>
          </a:xfrm>
          <a:prstGeom prst="rect">
            <a:avLst/>
          </a:prstGeom>
        </p:spPr>
      </p:pic>
      <p:pic>
        <p:nvPicPr>
          <p:cNvPr id="8" name="Graphic 7" descr="Woman">
            <a:extLst>
              <a:ext uri="{FF2B5EF4-FFF2-40B4-BE49-F238E27FC236}">
                <a16:creationId xmlns:a16="http://schemas.microsoft.com/office/drawing/2014/main" id="{B5B70168-E6D1-4E25-ADD8-192AB8293D3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34095" y="3178776"/>
            <a:ext cx="780561" cy="780561"/>
          </a:xfrm>
          <a:prstGeom prst="rect">
            <a:avLst/>
          </a:prstGeom>
        </p:spPr>
      </p:pic>
      <p:pic>
        <p:nvPicPr>
          <p:cNvPr id="10" name="Graphic 9" descr="Man and woman">
            <a:extLst>
              <a:ext uri="{FF2B5EF4-FFF2-40B4-BE49-F238E27FC236}">
                <a16:creationId xmlns:a16="http://schemas.microsoft.com/office/drawing/2014/main" id="{D323ACD9-F425-4182-989A-98719B3EE57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074891" y="2899128"/>
            <a:ext cx="914400" cy="914400"/>
          </a:xfrm>
          <a:prstGeom prst="rect">
            <a:avLst/>
          </a:prstGeom>
        </p:spPr>
      </p:pic>
      <p:sp>
        <p:nvSpPr>
          <p:cNvPr id="31" name="TextBox 30">
            <a:extLst>
              <a:ext uri="{FF2B5EF4-FFF2-40B4-BE49-F238E27FC236}">
                <a16:creationId xmlns:a16="http://schemas.microsoft.com/office/drawing/2014/main" id="{C16B6529-1FDB-4DEC-8274-812AB4C4BAB0}"/>
              </a:ext>
            </a:extLst>
          </p:cNvPr>
          <p:cNvSpPr txBox="1"/>
          <p:nvPr/>
        </p:nvSpPr>
        <p:spPr>
          <a:xfrm>
            <a:off x="7902196" y="2721126"/>
            <a:ext cx="914401" cy="307777"/>
          </a:xfrm>
          <a:prstGeom prst="rect">
            <a:avLst/>
          </a:prstGeom>
          <a:noFill/>
        </p:spPr>
        <p:txBody>
          <a:bodyPr wrap="square" rtlCol="0">
            <a:spAutoFit/>
          </a:bodyPr>
          <a:lstStyle/>
          <a:p>
            <a:pPr algn="ctr"/>
            <a:r>
              <a:rPr lang="en-US" sz="1400" dirty="0">
                <a:solidFill>
                  <a:srgbClr val="0070C0"/>
                </a:solidFill>
              </a:rPr>
              <a:t>Verbal</a:t>
            </a:r>
          </a:p>
        </p:txBody>
      </p:sp>
      <p:sp>
        <p:nvSpPr>
          <p:cNvPr id="32" name="TextBox 31">
            <a:extLst>
              <a:ext uri="{FF2B5EF4-FFF2-40B4-BE49-F238E27FC236}">
                <a16:creationId xmlns:a16="http://schemas.microsoft.com/office/drawing/2014/main" id="{42F37696-7408-4097-9EDF-5FA6E39EC6B3}"/>
              </a:ext>
            </a:extLst>
          </p:cNvPr>
          <p:cNvSpPr txBox="1"/>
          <p:nvPr/>
        </p:nvSpPr>
        <p:spPr>
          <a:xfrm>
            <a:off x="8650942" y="2613405"/>
            <a:ext cx="914401" cy="523220"/>
          </a:xfrm>
          <a:prstGeom prst="rect">
            <a:avLst/>
          </a:prstGeom>
          <a:noFill/>
        </p:spPr>
        <p:txBody>
          <a:bodyPr wrap="square" rtlCol="0">
            <a:spAutoFit/>
          </a:bodyPr>
          <a:lstStyle/>
          <a:p>
            <a:pPr algn="ctr"/>
            <a:r>
              <a:rPr lang="en-US" sz="1400" dirty="0">
                <a:solidFill>
                  <a:srgbClr val="FF0066"/>
                </a:solidFill>
              </a:rPr>
              <a:t>Visual spatial</a:t>
            </a:r>
          </a:p>
        </p:txBody>
      </p:sp>
      <p:sp>
        <p:nvSpPr>
          <p:cNvPr id="33" name="TextBox 32">
            <a:extLst>
              <a:ext uri="{FF2B5EF4-FFF2-40B4-BE49-F238E27FC236}">
                <a16:creationId xmlns:a16="http://schemas.microsoft.com/office/drawing/2014/main" id="{7C47E753-EC99-439C-972B-057E10558D50}"/>
              </a:ext>
            </a:extLst>
          </p:cNvPr>
          <p:cNvSpPr txBox="1"/>
          <p:nvPr/>
        </p:nvSpPr>
        <p:spPr>
          <a:xfrm>
            <a:off x="9466729" y="2613405"/>
            <a:ext cx="914401" cy="523220"/>
          </a:xfrm>
          <a:prstGeom prst="rect">
            <a:avLst/>
          </a:prstGeom>
          <a:noFill/>
        </p:spPr>
        <p:txBody>
          <a:bodyPr wrap="square" rtlCol="0">
            <a:spAutoFit/>
          </a:bodyPr>
          <a:lstStyle/>
          <a:p>
            <a:pPr algn="ctr"/>
            <a:r>
              <a:rPr lang="en-US" sz="1400" dirty="0">
                <a:solidFill>
                  <a:srgbClr val="7030A0"/>
                </a:solidFill>
              </a:rPr>
              <a:t>Fluid reasoning</a:t>
            </a:r>
          </a:p>
        </p:txBody>
      </p:sp>
      <p:sp>
        <p:nvSpPr>
          <p:cNvPr id="34" name="TextBox 33">
            <a:extLst>
              <a:ext uri="{FF2B5EF4-FFF2-40B4-BE49-F238E27FC236}">
                <a16:creationId xmlns:a16="http://schemas.microsoft.com/office/drawing/2014/main" id="{DAAEE44E-5694-4C86-A104-8E004520F9C2}"/>
              </a:ext>
            </a:extLst>
          </p:cNvPr>
          <p:cNvSpPr txBox="1"/>
          <p:nvPr/>
        </p:nvSpPr>
        <p:spPr>
          <a:xfrm>
            <a:off x="8193741" y="3307049"/>
            <a:ext cx="914401" cy="523220"/>
          </a:xfrm>
          <a:prstGeom prst="rect">
            <a:avLst/>
          </a:prstGeom>
          <a:noFill/>
        </p:spPr>
        <p:txBody>
          <a:bodyPr wrap="square" rtlCol="0">
            <a:spAutoFit/>
          </a:bodyPr>
          <a:lstStyle/>
          <a:p>
            <a:pPr algn="ctr"/>
            <a:r>
              <a:rPr lang="en-US" sz="1400" dirty="0">
                <a:solidFill>
                  <a:schemeClr val="accent2"/>
                </a:solidFill>
              </a:rPr>
              <a:t>Working memory</a:t>
            </a:r>
          </a:p>
        </p:txBody>
      </p:sp>
      <p:sp>
        <p:nvSpPr>
          <p:cNvPr id="35" name="TextBox 34">
            <a:extLst>
              <a:ext uri="{FF2B5EF4-FFF2-40B4-BE49-F238E27FC236}">
                <a16:creationId xmlns:a16="http://schemas.microsoft.com/office/drawing/2014/main" id="{8FF3A34F-156F-45C5-975C-D59FB0F3E059}"/>
              </a:ext>
            </a:extLst>
          </p:cNvPr>
          <p:cNvSpPr txBox="1"/>
          <p:nvPr/>
        </p:nvSpPr>
        <p:spPr>
          <a:xfrm>
            <a:off x="9005051" y="3307049"/>
            <a:ext cx="1120584" cy="523220"/>
          </a:xfrm>
          <a:prstGeom prst="rect">
            <a:avLst/>
          </a:prstGeom>
          <a:noFill/>
        </p:spPr>
        <p:txBody>
          <a:bodyPr wrap="square" rtlCol="0">
            <a:spAutoFit/>
          </a:bodyPr>
          <a:lstStyle/>
          <a:p>
            <a:pPr algn="ctr"/>
            <a:r>
              <a:rPr lang="en-US" sz="1400" dirty="0">
                <a:solidFill>
                  <a:srgbClr val="00B050"/>
                </a:solidFill>
              </a:rPr>
              <a:t>Processing speed</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Stanford-Binet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889A12D4-0218-42DE-B443-3AC81F42CF5A}"/>
              </a:ext>
            </a:extLst>
          </p:cNvPr>
          <p:cNvSpPr txBox="1"/>
          <p:nvPr/>
        </p:nvSpPr>
        <p:spPr>
          <a:xfrm>
            <a:off x="5033681" y="1576333"/>
            <a:ext cx="2124637" cy="523220"/>
          </a:xfrm>
          <a:prstGeom prst="rect">
            <a:avLst/>
          </a:prstGeom>
          <a:noFill/>
        </p:spPr>
        <p:txBody>
          <a:bodyPr wrap="square" rtlCol="0">
            <a:spAutoFit/>
          </a:bodyPr>
          <a:lstStyle/>
          <a:p>
            <a:pPr algn="ctr"/>
            <a:r>
              <a:rPr lang="en-US" sz="2800" dirty="0"/>
              <a:t>Alfred Binet</a:t>
            </a:r>
          </a:p>
        </p:txBody>
      </p:sp>
      <p:pic>
        <p:nvPicPr>
          <p:cNvPr id="23" name="Graphic 22" descr="Man">
            <a:extLst>
              <a:ext uri="{FF2B5EF4-FFF2-40B4-BE49-F238E27FC236}">
                <a16:creationId xmlns:a16="http://schemas.microsoft.com/office/drawing/2014/main" id="{B32DABD5-F871-43E1-BA24-D986461C53AB}"/>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3197"/>
          <a:stretch/>
        </p:blipFill>
        <p:spPr>
          <a:xfrm>
            <a:off x="4101461" y="2340424"/>
            <a:ext cx="1864440" cy="1618387"/>
          </a:xfrm>
          <a:prstGeom prst="rect">
            <a:avLst/>
          </a:prstGeom>
        </p:spPr>
      </p:pic>
      <p:pic>
        <p:nvPicPr>
          <p:cNvPr id="24" name="Graphic 23" descr="Woman">
            <a:extLst>
              <a:ext uri="{FF2B5EF4-FFF2-40B4-BE49-F238E27FC236}">
                <a16:creationId xmlns:a16="http://schemas.microsoft.com/office/drawing/2014/main" id="{5004FAF0-C831-4447-8013-8EB8D5CB6471}"/>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b="10227"/>
          <a:stretch/>
        </p:blipFill>
        <p:spPr>
          <a:xfrm>
            <a:off x="5109706" y="2846134"/>
            <a:ext cx="1864440" cy="1673776"/>
          </a:xfrm>
          <a:prstGeom prst="rect">
            <a:avLst/>
          </a:prstGeom>
        </p:spPr>
      </p:pic>
      <p:pic>
        <p:nvPicPr>
          <p:cNvPr id="39" name="Graphic 38" descr="Man and woman">
            <a:extLst>
              <a:ext uri="{FF2B5EF4-FFF2-40B4-BE49-F238E27FC236}">
                <a16:creationId xmlns:a16="http://schemas.microsoft.com/office/drawing/2014/main" id="{4791596A-16F1-4CE7-9DEB-17348BA332B1}"/>
              </a:ext>
            </a:extLst>
          </p:cNvPr>
          <p:cNvPicPr>
            <a:picLocks noChangeAspect="1"/>
          </p:cNvPicPr>
          <p:nvPr/>
        </p:nvPicPr>
        <p: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b="17468"/>
          <a:stretch/>
        </p:blipFill>
        <p:spPr>
          <a:xfrm>
            <a:off x="6095999" y="2205300"/>
            <a:ext cx="2124637" cy="1753512"/>
          </a:xfrm>
          <a:prstGeom prst="rect">
            <a:avLst/>
          </a:prstGeom>
        </p:spPr>
      </p:pic>
      <p:sp>
        <p:nvSpPr>
          <p:cNvPr id="43" name="TextBox 42">
            <a:extLst>
              <a:ext uri="{FF2B5EF4-FFF2-40B4-BE49-F238E27FC236}">
                <a16:creationId xmlns:a16="http://schemas.microsoft.com/office/drawing/2014/main" id="{323D6109-D1BD-461B-B980-EEC1BE6BD8A2}"/>
              </a:ext>
            </a:extLst>
          </p:cNvPr>
          <p:cNvSpPr txBox="1"/>
          <p:nvPr/>
        </p:nvSpPr>
        <p:spPr>
          <a:xfrm>
            <a:off x="573741" y="3361852"/>
            <a:ext cx="1631577" cy="307777"/>
          </a:xfrm>
          <a:prstGeom prst="rect">
            <a:avLst/>
          </a:prstGeom>
          <a:noFill/>
        </p:spPr>
        <p:txBody>
          <a:bodyPr wrap="square" rtlCol="0">
            <a:spAutoFit/>
          </a:bodyPr>
          <a:lstStyle/>
          <a:p>
            <a:pPr algn="ctr"/>
            <a:r>
              <a:rPr lang="en-US" sz="1400" dirty="0"/>
              <a:t>Louis Terman</a:t>
            </a:r>
          </a:p>
        </p:txBody>
      </p:sp>
      <p:sp>
        <p:nvSpPr>
          <p:cNvPr id="44" name="TextBox 43">
            <a:extLst>
              <a:ext uri="{FF2B5EF4-FFF2-40B4-BE49-F238E27FC236}">
                <a16:creationId xmlns:a16="http://schemas.microsoft.com/office/drawing/2014/main" id="{E814C3C9-02BF-4689-A634-B1A664A9FF71}"/>
              </a:ext>
            </a:extLst>
          </p:cNvPr>
          <p:cNvSpPr txBox="1"/>
          <p:nvPr/>
        </p:nvSpPr>
        <p:spPr>
          <a:xfrm>
            <a:off x="818869" y="3760124"/>
            <a:ext cx="1062319" cy="276999"/>
          </a:xfrm>
          <a:prstGeom prst="rect">
            <a:avLst/>
          </a:prstGeom>
          <a:solidFill>
            <a:schemeClr val="accent6"/>
          </a:solidFill>
        </p:spPr>
        <p:txBody>
          <a:bodyPr wrap="square" rtlCol="0">
            <a:spAutoFit/>
          </a:bodyPr>
          <a:lstStyle/>
          <a:p>
            <a:pPr algn="ctr"/>
            <a:r>
              <a:rPr lang="en-US" sz="1200" dirty="0"/>
              <a:t>Standardized</a:t>
            </a:r>
          </a:p>
        </p:txBody>
      </p:sp>
      <p:sp>
        <p:nvSpPr>
          <p:cNvPr id="45" name="TextBox 44">
            <a:extLst>
              <a:ext uri="{FF2B5EF4-FFF2-40B4-BE49-F238E27FC236}">
                <a16:creationId xmlns:a16="http://schemas.microsoft.com/office/drawing/2014/main" id="{297458D6-2E41-4E4A-9633-9A4A46352A7B}"/>
              </a:ext>
            </a:extLst>
          </p:cNvPr>
          <p:cNvSpPr txBox="1"/>
          <p:nvPr/>
        </p:nvSpPr>
        <p:spPr>
          <a:xfrm>
            <a:off x="1037888" y="4242911"/>
            <a:ext cx="703282" cy="276999"/>
          </a:xfrm>
          <a:prstGeom prst="rect">
            <a:avLst/>
          </a:prstGeom>
          <a:solidFill>
            <a:schemeClr val="accent6"/>
          </a:solidFill>
        </p:spPr>
        <p:txBody>
          <a:bodyPr wrap="square" rtlCol="0">
            <a:spAutoFit/>
          </a:bodyPr>
          <a:lstStyle/>
          <a:p>
            <a:pPr algn="ctr"/>
            <a:r>
              <a:rPr lang="en-US" sz="1200" dirty="0"/>
              <a:t>Normed</a:t>
            </a:r>
          </a:p>
        </p:txBody>
      </p:sp>
      <p:sp>
        <p:nvSpPr>
          <p:cNvPr id="46" name="TextBox 45">
            <a:extLst>
              <a:ext uri="{FF2B5EF4-FFF2-40B4-BE49-F238E27FC236}">
                <a16:creationId xmlns:a16="http://schemas.microsoft.com/office/drawing/2014/main" id="{7373858A-2EEA-459D-A8C2-FACEE13FBD10}"/>
              </a:ext>
            </a:extLst>
          </p:cNvPr>
          <p:cNvSpPr txBox="1"/>
          <p:nvPr/>
        </p:nvSpPr>
        <p:spPr>
          <a:xfrm>
            <a:off x="1741170" y="4767967"/>
            <a:ext cx="703282" cy="276999"/>
          </a:xfrm>
          <a:prstGeom prst="rect">
            <a:avLst/>
          </a:prstGeom>
          <a:solidFill>
            <a:schemeClr val="bg1">
              <a:lumMod val="85000"/>
            </a:schemeClr>
          </a:solidFill>
        </p:spPr>
        <p:txBody>
          <a:bodyPr wrap="square" rtlCol="0">
            <a:spAutoFit/>
          </a:bodyPr>
          <a:lstStyle/>
          <a:p>
            <a:pPr algn="ctr"/>
            <a:r>
              <a:rPr lang="en-US" sz="1200" dirty="0">
                <a:solidFill>
                  <a:schemeClr val="bg2">
                    <a:lumMod val="50000"/>
                  </a:schemeClr>
                </a:solidFill>
              </a:rPr>
              <a:t>NORM</a:t>
            </a:r>
          </a:p>
        </p:txBody>
      </p:sp>
      <p:cxnSp>
        <p:nvCxnSpPr>
          <p:cNvPr id="6" name="Straight Arrow Connector 5">
            <a:extLst>
              <a:ext uri="{FF2B5EF4-FFF2-40B4-BE49-F238E27FC236}">
                <a16:creationId xmlns:a16="http://schemas.microsoft.com/office/drawing/2014/main" id="{BBAB23D6-225E-46A3-942F-8799186D1A8D}"/>
              </a:ext>
            </a:extLst>
          </p:cNvPr>
          <p:cNvCxnSpPr/>
          <p:nvPr/>
        </p:nvCxnSpPr>
        <p:spPr>
          <a:xfrm>
            <a:off x="1206649" y="4899684"/>
            <a:ext cx="451821" cy="0"/>
          </a:xfrm>
          <a:prstGeom prst="straightConnector1">
            <a:avLst/>
          </a:prstGeom>
          <a:ln w="60325" cap="rnd">
            <a:solidFill>
              <a:schemeClr val="accent6"/>
            </a:solidFill>
            <a:tailEnd type="triangle"/>
          </a:ln>
        </p:spPr>
        <p:style>
          <a:lnRef idx="1">
            <a:schemeClr val="accent1"/>
          </a:lnRef>
          <a:fillRef idx="0">
            <a:schemeClr val="accent1"/>
          </a:fillRef>
          <a:effectRef idx="0">
            <a:schemeClr val="accent1"/>
          </a:effectRef>
          <a:fontRef idx="minor">
            <a:schemeClr val="tx1"/>
          </a:fontRef>
        </p:style>
      </p:cxnSp>
      <p:pic>
        <p:nvPicPr>
          <p:cNvPr id="8" name="Graphic 7" descr="Male profile">
            <a:extLst>
              <a:ext uri="{FF2B5EF4-FFF2-40B4-BE49-F238E27FC236}">
                <a16:creationId xmlns:a16="http://schemas.microsoft.com/office/drawing/2014/main" id="{71FD2B1E-C993-4994-8B00-7E9EFAD9BAC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41098" y="4627186"/>
            <a:ext cx="532820" cy="532820"/>
          </a:xfrm>
          <a:prstGeom prst="rect">
            <a:avLst/>
          </a:prstGeom>
        </p:spPr>
      </p:pic>
      <p:pic>
        <p:nvPicPr>
          <p:cNvPr id="10" name="Graphic 9" descr="User">
            <a:extLst>
              <a:ext uri="{FF2B5EF4-FFF2-40B4-BE49-F238E27FC236}">
                <a16:creationId xmlns:a16="http://schemas.microsoft.com/office/drawing/2014/main" id="{F5CDAA95-61D5-4CC8-B1A0-D11A180D56C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04228" y="4683889"/>
            <a:ext cx="532820" cy="532820"/>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Louis Terman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B3A47CD3-40E7-4772-886A-3D826D8BE023}"/>
              </a:ext>
            </a:extLst>
          </p:cNvPr>
          <p:cNvSpPr txBox="1"/>
          <p:nvPr/>
        </p:nvSpPr>
        <p:spPr>
          <a:xfrm>
            <a:off x="4961712" y="1474126"/>
            <a:ext cx="2268576" cy="523220"/>
          </a:xfrm>
          <a:prstGeom prst="rect">
            <a:avLst/>
          </a:prstGeom>
          <a:solidFill>
            <a:schemeClr val="accent6"/>
          </a:solidFill>
        </p:spPr>
        <p:txBody>
          <a:bodyPr wrap="square" rtlCol="0">
            <a:spAutoFit/>
          </a:bodyPr>
          <a:lstStyle/>
          <a:p>
            <a:pPr algn="ctr"/>
            <a:r>
              <a:rPr lang="en-US" sz="2800" dirty="0"/>
              <a:t>Standardized</a:t>
            </a:r>
          </a:p>
        </p:txBody>
      </p:sp>
      <p:sp>
        <p:nvSpPr>
          <p:cNvPr id="31" name="TextBox 30">
            <a:extLst>
              <a:ext uri="{FF2B5EF4-FFF2-40B4-BE49-F238E27FC236}">
                <a16:creationId xmlns:a16="http://schemas.microsoft.com/office/drawing/2014/main" id="{D381DF4B-CAC1-4B38-A3DA-6FF8F478839E}"/>
              </a:ext>
            </a:extLst>
          </p:cNvPr>
          <p:cNvSpPr txBox="1"/>
          <p:nvPr/>
        </p:nvSpPr>
        <p:spPr>
          <a:xfrm>
            <a:off x="5286374" y="2482788"/>
            <a:ext cx="1619251" cy="523220"/>
          </a:xfrm>
          <a:prstGeom prst="rect">
            <a:avLst/>
          </a:prstGeom>
          <a:solidFill>
            <a:schemeClr val="accent6"/>
          </a:solidFill>
        </p:spPr>
        <p:txBody>
          <a:bodyPr wrap="square" rtlCol="0">
            <a:spAutoFit/>
          </a:bodyPr>
          <a:lstStyle/>
          <a:p>
            <a:pPr algn="ctr"/>
            <a:r>
              <a:rPr lang="en-US" sz="2800" dirty="0"/>
              <a:t>Normed</a:t>
            </a:r>
          </a:p>
        </p:txBody>
      </p:sp>
      <p:sp>
        <p:nvSpPr>
          <p:cNvPr id="32" name="TextBox 31">
            <a:extLst>
              <a:ext uri="{FF2B5EF4-FFF2-40B4-BE49-F238E27FC236}">
                <a16:creationId xmlns:a16="http://schemas.microsoft.com/office/drawing/2014/main" id="{309174E4-A4F3-4068-9594-0612D15D1BA3}"/>
              </a:ext>
            </a:extLst>
          </p:cNvPr>
          <p:cNvSpPr txBox="1"/>
          <p:nvPr/>
        </p:nvSpPr>
        <p:spPr>
          <a:xfrm>
            <a:off x="7496512" y="3801181"/>
            <a:ext cx="1249456" cy="523220"/>
          </a:xfrm>
          <a:prstGeom prst="rect">
            <a:avLst/>
          </a:prstGeom>
          <a:solidFill>
            <a:schemeClr val="bg1">
              <a:lumMod val="85000"/>
            </a:schemeClr>
          </a:solidFill>
        </p:spPr>
        <p:txBody>
          <a:bodyPr wrap="square" rtlCol="0">
            <a:spAutoFit/>
          </a:bodyPr>
          <a:lstStyle/>
          <a:p>
            <a:pPr algn="ctr"/>
            <a:r>
              <a:rPr lang="en-US" sz="2800" dirty="0">
                <a:solidFill>
                  <a:schemeClr val="bg2">
                    <a:lumMod val="50000"/>
                  </a:schemeClr>
                </a:solidFill>
              </a:rPr>
              <a:t>NORM</a:t>
            </a:r>
          </a:p>
        </p:txBody>
      </p:sp>
      <p:cxnSp>
        <p:nvCxnSpPr>
          <p:cNvPr id="33" name="Straight Arrow Connector 32">
            <a:extLst>
              <a:ext uri="{FF2B5EF4-FFF2-40B4-BE49-F238E27FC236}">
                <a16:creationId xmlns:a16="http://schemas.microsoft.com/office/drawing/2014/main" id="{46747CCB-F849-40E2-AD1D-2A2BA5B509D9}"/>
              </a:ext>
            </a:extLst>
          </p:cNvPr>
          <p:cNvCxnSpPr>
            <a:cxnSpLocks/>
          </p:cNvCxnSpPr>
          <p:nvPr/>
        </p:nvCxnSpPr>
        <p:spPr>
          <a:xfrm>
            <a:off x="5355513" y="4042630"/>
            <a:ext cx="1719432" cy="0"/>
          </a:xfrm>
          <a:prstGeom prst="straightConnector1">
            <a:avLst/>
          </a:prstGeom>
          <a:ln w="114300" cap="rnd">
            <a:solidFill>
              <a:schemeClr val="accent6"/>
            </a:solidFill>
            <a:tailEnd type="triangle"/>
          </a:ln>
        </p:spPr>
        <p:style>
          <a:lnRef idx="1">
            <a:schemeClr val="accent1"/>
          </a:lnRef>
          <a:fillRef idx="0">
            <a:schemeClr val="accent1"/>
          </a:fillRef>
          <a:effectRef idx="0">
            <a:schemeClr val="accent1"/>
          </a:effectRef>
          <a:fontRef idx="minor">
            <a:schemeClr val="tx1"/>
          </a:fontRef>
        </p:style>
      </p:cxnSp>
      <p:pic>
        <p:nvPicPr>
          <p:cNvPr id="34" name="Graphic 33" descr="Male profile">
            <a:extLst>
              <a:ext uri="{FF2B5EF4-FFF2-40B4-BE49-F238E27FC236}">
                <a16:creationId xmlns:a16="http://schemas.microsoft.com/office/drawing/2014/main" id="{C344B961-ED39-4FD2-8B2D-A88DF4122A0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19489" y="3125324"/>
            <a:ext cx="1874934" cy="1874934"/>
          </a:xfrm>
          <a:prstGeom prst="rect">
            <a:avLst/>
          </a:prstGeom>
        </p:spPr>
      </p:pic>
      <p:pic>
        <p:nvPicPr>
          <p:cNvPr id="35" name="Graphic 34" descr="User">
            <a:extLst>
              <a:ext uri="{FF2B5EF4-FFF2-40B4-BE49-F238E27FC236}">
                <a16:creationId xmlns:a16="http://schemas.microsoft.com/office/drawing/2014/main" id="{182E5055-8570-4A5F-9B39-8F5D7AC7E5D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56956" y="3282941"/>
            <a:ext cx="1877065" cy="1877065"/>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Wechsler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4C110CA-6EE7-4E5C-8789-A76E1FE919ED}"/>
              </a:ext>
            </a:extLst>
          </p:cNvPr>
          <p:cNvSpPr txBox="1"/>
          <p:nvPr/>
        </p:nvSpPr>
        <p:spPr>
          <a:xfrm>
            <a:off x="2975194" y="1756513"/>
            <a:ext cx="1231046" cy="523220"/>
          </a:xfrm>
          <a:prstGeom prst="rect">
            <a:avLst/>
          </a:prstGeom>
          <a:noFill/>
        </p:spPr>
        <p:txBody>
          <a:bodyPr wrap="square" rtlCol="0">
            <a:spAutoFit/>
          </a:bodyPr>
          <a:lstStyle/>
          <a:p>
            <a:pPr algn="ctr"/>
            <a:r>
              <a:rPr lang="en-US" sz="2800" dirty="0">
                <a:solidFill>
                  <a:srgbClr val="0070C0"/>
                </a:solidFill>
              </a:rPr>
              <a:t>Verbal</a:t>
            </a:r>
          </a:p>
        </p:txBody>
      </p:sp>
      <p:sp>
        <p:nvSpPr>
          <p:cNvPr id="18" name="TextBox 17">
            <a:extLst>
              <a:ext uri="{FF2B5EF4-FFF2-40B4-BE49-F238E27FC236}">
                <a16:creationId xmlns:a16="http://schemas.microsoft.com/office/drawing/2014/main" id="{0F5AFB40-BA0B-486C-B5DA-9CABF76BD46B}"/>
              </a:ext>
            </a:extLst>
          </p:cNvPr>
          <p:cNvSpPr txBox="1"/>
          <p:nvPr/>
        </p:nvSpPr>
        <p:spPr>
          <a:xfrm>
            <a:off x="5331309" y="1541069"/>
            <a:ext cx="1529381" cy="954107"/>
          </a:xfrm>
          <a:prstGeom prst="rect">
            <a:avLst/>
          </a:prstGeom>
          <a:noFill/>
        </p:spPr>
        <p:txBody>
          <a:bodyPr wrap="square" rtlCol="0">
            <a:spAutoFit/>
          </a:bodyPr>
          <a:lstStyle/>
          <a:p>
            <a:pPr algn="ctr"/>
            <a:r>
              <a:rPr lang="en-US" sz="2800" dirty="0">
                <a:solidFill>
                  <a:srgbClr val="FF0066"/>
                </a:solidFill>
              </a:rPr>
              <a:t>Visual spatial</a:t>
            </a:r>
          </a:p>
        </p:txBody>
      </p:sp>
      <p:sp>
        <p:nvSpPr>
          <p:cNvPr id="19" name="TextBox 18">
            <a:extLst>
              <a:ext uri="{FF2B5EF4-FFF2-40B4-BE49-F238E27FC236}">
                <a16:creationId xmlns:a16="http://schemas.microsoft.com/office/drawing/2014/main" id="{B23D1E13-E5A1-42B9-9066-C461BCD782EB}"/>
              </a:ext>
            </a:extLst>
          </p:cNvPr>
          <p:cNvSpPr txBox="1"/>
          <p:nvPr/>
        </p:nvSpPr>
        <p:spPr>
          <a:xfrm>
            <a:off x="7985759" y="1541068"/>
            <a:ext cx="1645920" cy="954107"/>
          </a:xfrm>
          <a:prstGeom prst="rect">
            <a:avLst/>
          </a:prstGeom>
          <a:noFill/>
        </p:spPr>
        <p:txBody>
          <a:bodyPr wrap="square" rtlCol="0">
            <a:spAutoFit/>
          </a:bodyPr>
          <a:lstStyle/>
          <a:p>
            <a:pPr algn="ctr"/>
            <a:r>
              <a:rPr lang="en-US" sz="2800" dirty="0">
                <a:solidFill>
                  <a:srgbClr val="7030A0"/>
                </a:solidFill>
              </a:rPr>
              <a:t>Fluid reasoning</a:t>
            </a:r>
          </a:p>
        </p:txBody>
      </p:sp>
      <p:sp>
        <p:nvSpPr>
          <p:cNvPr id="20" name="TextBox 19">
            <a:extLst>
              <a:ext uri="{FF2B5EF4-FFF2-40B4-BE49-F238E27FC236}">
                <a16:creationId xmlns:a16="http://schemas.microsoft.com/office/drawing/2014/main" id="{4F8C8AAE-89BF-4583-A71D-4847737E6CFF}"/>
              </a:ext>
            </a:extLst>
          </p:cNvPr>
          <p:cNvSpPr txBox="1"/>
          <p:nvPr/>
        </p:nvSpPr>
        <p:spPr>
          <a:xfrm>
            <a:off x="3965988" y="3222598"/>
            <a:ext cx="1645919" cy="954107"/>
          </a:xfrm>
          <a:prstGeom prst="rect">
            <a:avLst/>
          </a:prstGeom>
          <a:noFill/>
        </p:spPr>
        <p:txBody>
          <a:bodyPr wrap="square" rtlCol="0">
            <a:spAutoFit/>
          </a:bodyPr>
          <a:lstStyle/>
          <a:p>
            <a:pPr algn="ctr"/>
            <a:r>
              <a:rPr lang="en-US" sz="2800" dirty="0">
                <a:solidFill>
                  <a:schemeClr val="accent2"/>
                </a:solidFill>
              </a:rPr>
              <a:t>Working memory</a:t>
            </a:r>
          </a:p>
        </p:txBody>
      </p:sp>
      <p:sp>
        <p:nvSpPr>
          <p:cNvPr id="21" name="TextBox 20">
            <a:extLst>
              <a:ext uri="{FF2B5EF4-FFF2-40B4-BE49-F238E27FC236}">
                <a16:creationId xmlns:a16="http://schemas.microsoft.com/office/drawing/2014/main" id="{C8DA92E3-3340-4711-8BE2-4991D8FF8B75}"/>
              </a:ext>
            </a:extLst>
          </p:cNvPr>
          <p:cNvSpPr txBox="1"/>
          <p:nvPr/>
        </p:nvSpPr>
        <p:spPr>
          <a:xfrm>
            <a:off x="6580095" y="3222598"/>
            <a:ext cx="1784869" cy="954107"/>
          </a:xfrm>
          <a:prstGeom prst="rect">
            <a:avLst/>
          </a:prstGeom>
          <a:noFill/>
        </p:spPr>
        <p:txBody>
          <a:bodyPr wrap="square" rtlCol="0">
            <a:spAutoFit/>
          </a:bodyPr>
          <a:lstStyle/>
          <a:p>
            <a:pPr algn="ctr"/>
            <a:r>
              <a:rPr lang="en-US" sz="2800" dirty="0">
                <a:solidFill>
                  <a:srgbClr val="00B050"/>
                </a:solidFill>
              </a:rPr>
              <a:t>Processing speed</a:t>
            </a:r>
          </a:p>
        </p:txBody>
      </p: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Bell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1" name="Group 30">
            <a:extLst>
              <a:ext uri="{FF2B5EF4-FFF2-40B4-BE49-F238E27FC236}">
                <a16:creationId xmlns:a16="http://schemas.microsoft.com/office/drawing/2014/main" id="{95DBF20D-1B48-4D92-A913-1A546B73189E}"/>
              </a:ext>
            </a:extLst>
          </p:cNvPr>
          <p:cNvGrpSpPr/>
          <p:nvPr/>
        </p:nvGrpSpPr>
        <p:grpSpPr>
          <a:xfrm>
            <a:off x="3126889" y="1225740"/>
            <a:ext cx="5938222" cy="4803503"/>
            <a:chOff x="2334409" y="1252233"/>
            <a:chExt cx="7522309" cy="6077163"/>
          </a:xfrm>
        </p:grpSpPr>
        <p:pic>
          <p:nvPicPr>
            <p:cNvPr id="3" name="Picture 2">
              <a:extLst>
                <a:ext uri="{FF2B5EF4-FFF2-40B4-BE49-F238E27FC236}">
                  <a16:creationId xmlns:a16="http://schemas.microsoft.com/office/drawing/2014/main" id="{9F169190-69AD-4D4E-B49E-6C779CCD2554}"/>
                </a:ext>
              </a:extLst>
            </p:cNvPr>
            <p:cNvPicPr>
              <a:picLocks noChangeAspect="1"/>
            </p:cNvPicPr>
            <p:nvPr/>
          </p:nvPicPr>
          <p:blipFill>
            <a:blip r:embed="rId3"/>
            <a:stretch>
              <a:fillRect/>
            </a:stretch>
          </p:blipFill>
          <p:spPr>
            <a:xfrm>
              <a:off x="2704626" y="1252233"/>
              <a:ext cx="6782747" cy="4353533"/>
            </a:xfrm>
            <a:prstGeom prst="rect">
              <a:avLst/>
            </a:prstGeom>
          </p:spPr>
        </p:pic>
        <p:cxnSp>
          <p:nvCxnSpPr>
            <p:cNvPr id="28" name="Straight Arrow Connector 27">
              <a:extLst>
                <a:ext uri="{FF2B5EF4-FFF2-40B4-BE49-F238E27FC236}">
                  <a16:creationId xmlns:a16="http://schemas.microsoft.com/office/drawing/2014/main" id="{B5686F98-9A80-4085-A690-BDBBEFF60165}"/>
                </a:ext>
              </a:extLst>
            </p:cNvPr>
            <p:cNvCxnSpPr>
              <a:cxnSpLocks/>
            </p:cNvCxnSpPr>
            <p:nvPr/>
          </p:nvCxnSpPr>
          <p:spPr>
            <a:xfrm>
              <a:off x="2334409" y="4120179"/>
              <a:ext cx="1119666" cy="1116550"/>
            </a:xfrm>
            <a:prstGeom prst="straightConnector1">
              <a:avLst/>
            </a:prstGeom>
            <a:ln w="1143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1A588640-B457-4311-B570-10C7DEB8E070}"/>
                </a:ext>
              </a:extLst>
            </p:cNvPr>
            <p:cNvCxnSpPr>
              <a:cxnSpLocks/>
            </p:cNvCxnSpPr>
            <p:nvPr/>
          </p:nvCxnSpPr>
          <p:spPr>
            <a:xfrm flipH="1">
              <a:off x="8737052" y="4120179"/>
              <a:ext cx="1119666" cy="1116550"/>
            </a:xfrm>
            <a:prstGeom prst="straightConnector1">
              <a:avLst/>
            </a:prstGeom>
            <a:ln w="1143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D05A9139-511B-4465-958E-2C3F06EF884B}"/>
                </a:ext>
              </a:extLst>
            </p:cNvPr>
            <p:cNvCxnSpPr>
              <a:cxnSpLocks/>
            </p:cNvCxnSpPr>
            <p:nvPr/>
          </p:nvCxnSpPr>
          <p:spPr>
            <a:xfrm flipV="1">
              <a:off x="6059267" y="5605766"/>
              <a:ext cx="0" cy="1011002"/>
            </a:xfrm>
            <a:prstGeom prst="straightConnector1">
              <a:avLst/>
            </a:prstGeom>
            <a:ln w="1143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EFA0B7C-886C-4136-8AEC-6472182EB024}"/>
                </a:ext>
              </a:extLst>
            </p:cNvPr>
            <p:cNvSpPr txBox="1"/>
            <p:nvPr/>
          </p:nvSpPr>
          <p:spPr>
            <a:xfrm>
              <a:off x="5382785" y="6667443"/>
              <a:ext cx="1352963" cy="661953"/>
            </a:xfrm>
            <a:prstGeom prst="rect">
              <a:avLst/>
            </a:prstGeom>
            <a:noFill/>
          </p:spPr>
          <p:txBody>
            <a:bodyPr wrap="square" rtlCol="0">
              <a:spAutoFit/>
            </a:bodyPr>
            <a:lstStyle/>
            <a:p>
              <a:pPr algn="ctr"/>
              <a:r>
                <a:rPr lang="en-US" sz="2800" dirty="0"/>
                <a:t>Mean</a:t>
              </a:r>
            </a:p>
          </p:txBody>
        </p:sp>
      </p:grp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Intelligence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8" name="Picture 27">
            <a:extLst>
              <a:ext uri="{FF2B5EF4-FFF2-40B4-BE49-F238E27FC236}">
                <a16:creationId xmlns:a16="http://schemas.microsoft.com/office/drawing/2014/main" id="{EDE7E385-5AD3-4DB7-B492-0DA8E7DADF60}"/>
              </a:ext>
            </a:extLst>
          </p:cNvPr>
          <p:cNvPicPr>
            <a:picLocks noChangeAspect="1"/>
          </p:cNvPicPr>
          <p:nvPr/>
        </p:nvPicPr>
        <p:blipFill>
          <a:blip r:embed="rId3"/>
          <a:stretch>
            <a:fillRect/>
          </a:stretch>
        </p:blipFill>
        <p:spPr>
          <a:xfrm>
            <a:off x="3419144" y="1225740"/>
            <a:ext cx="5354401" cy="3441114"/>
          </a:xfrm>
          <a:prstGeom prst="rect">
            <a:avLst/>
          </a:prstGeom>
        </p:spPr>
      </p:pic>
      <p:cxnSp>
        <p:nvCxnSpPr>
          <p:cNvPr id="29" name="Straight Arrow Connector 28">
            <a:extLst>
              <a:ext uri="{FF2B5EF4-FFF2-40B4-BE49-F238E27FC236}">
                <a16:creationId xmlns:a16="http://schemas.microsoft.com/office/drawing/2014/main" id="{54BF585C-2168-464B-A6B6-DAD76691FEE6}"/>
              </a:ext>
            </a:extLst>
          </p:cNvPr>
          <p:cNvCxnSpPr>
            <a:cxnSpLocks/>
          </p:cNvCxnSpPr>
          <p:nvPr/>
        </p:nvCxnSpPr>
        <p:spPr>
          <a:xfrm flipV="1">
            <a:off x="6067347" y="4666854"/>
            <a:ext cx="0" cy="799115"/>
          </a:xfrm>
          <a:prstGeom prst="straightConnector1">
            <a:avLst/>
          </a:prstGeom>
          <a:ln w="1143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80B9A8A8-4099-4C5E-9422-B0D6D6A20047}"/>
              </a:ext>
            </a:extLst>
          </p:cNvPr>
          <p:cNvSpPr txBox="1"/>
          <p:nvPr/>
        </p:nvSpPr>
        <p:spPr>
          <a:xfrm>
            <a:off x="5090350" y="5578074"/>
            <a:ext cx="1953994" cy="523220"/>
          </a:xfrm>
          <a:prstGeom prst="rect">
            <a:avLst/>
          </a:prstGeom>
          <a:noFill/>
        </p:spPr>
        <p:txBody>
          <a:bodyPr wrap="square" rtlCol="0">
            <a:spAutoFit/>
          </a:bodyPr>
          <a:lstStyle/>
          <a:p>
            <a:pPr algn="ctr"/>
            <a:r>
              <a:rPr lang="en-US" sz="2800" dirty="0"/>
              <a:t>Mean = 100</a:t>
            </a:r>
          </a:p>
        </p:txBody>
      </p:sp>
      <p:sp>
        <p:nvSpPr>
          <p:cNvPr id="31" name="TextBox 30">
            <a:extLst>
              <a:ext uri="{FF2B5EF4-FFF2-40B4-BE49-F238E27FC236}">
                <a16:creationId xmlns:a16="http://schemas.microsoft.com/office/drawing/2014/main" id="{FBACB982-6FC1-430F-B57E-E9BAF8040AFB}"/>
              </a:ext>
            </a:extLst>
          </p:cNvPr>
          <p:cNvSpPr txBox="1"/>
          <p:nvPr/>
        </p:nvSpPr>
        <p:spPr>
          <a:xfrm>
            <a:off x="3136356" y="1461237"/>
            <a:ext cx="1953994" cy="954107"/>
          </a:xfrm>
          <a:prstGeom prst="rect">
            <a:avLst/>
          </a:prstGeom>
          <a:noFill/>
        </p:spPr>
        <p:txBody>
          <a:bodyPr wrap="square" rtlCol="0">
            <a:spAutoFit/>
          </a:bodyPr>
          <a:lstStyle/>
          <a:p>
            <a:pPr algn="ctr"/>
            <a:r>
              <a:rPr lang="en-US" sz="2800" dirty="0"/>
              <a:t>Standard Deviation</a:t>
            </a:r>
          </a:p>
        </p:txBody>
      </p:sp>
      <p:cxnSp>
        <p:nvCxnSpPr>
          <p:cNvPr id="32" name="Straight Arrow Connector 31">
            <a:extLst>
              <a:ext uri="{FF2B5EF4-FFF2-40B4-BE49-F238E27FC236}">
                <a16:creationId xmlns:a16="http://schemas.microsoft.com/office/drawing/2014/main" id="{75FF2DFA-A2B9-4B39-825B-A3EE16BE9D7D}"/>
              </a:ext>
            </a:extLst>
          </p:cNvPr>
          <p:cNvCxnSpPr>
            <a:cxnSpLocks/>
          </p:cNvCxnSpPr>
          <p:nvPr/>
        </p:nvCxnSpPr>
        <p:spPr>
          <a:xfrm flipV="1">
            <a:off x="4920554" y="4666854"/>
            <a:ext cx="227737" cy="496817"/>
          </a:xfrm>
          <a:prstGeom prst="straightConnector1">
            <a:avLst/>
          </a:prstGeom>
          <a:ln w="114300" cap="rnd">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15F28B93-F7A8-4152-9BA4-00CA6342889B}"/>
              </a:ext>
            </a:extLst>
          </p:cNvPr>
          <p:cNvCxnSpPr>
            <a:cxnSpLocks/>
          </p:cNvCxnSpPr>
          <p:nvPr/>
        </p:nvCxnSpPr>
        <p:spPr>
          <a:xfrm flipV="1">
            <a:off x="4186518" y="4646739"/>
            <a:ext cx="227737" cy="496817"/>
          </a:xfrm>
          <a:prstGeom prst="straightConnector1">
            <a:avLst/>
          </a:prstGeom>
          <a:ln w="1143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523BABDD-267C-4400-BA4C-B2CFA738C509}"/>
              </a:ext>
            </a:extLst>
          </p:cNvPr>
          <p:cNvCxnSpPr>
            <a:cxnSpLocks/>
          </p:cNvCxnSpPr>
          <p:nvPr/>
        </p:nvCxnSpPr>
        <p:spPr>
          <a:xfrm flipH="1" flipV="1">
            <a:off x="6816607" y="4682635"/>
            <a:ext cx="227737" cy="496817"/>
          </a:xfrm>
          <a:prstGeom prst="straightConnector1">
            <a:avLst/>
          </a:prstGeom>
          <a:ln w="114300" cap="rnd">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BC10709E-CEAA-4B15-A1D0-41C0B41DDEC1}"/>
              </a:ext>
            </a:extLst>
          </p:cNvPr>
          <p:cNvCxnSpPr>
            <a:cxnSpLocks/>
          </p:cNvCxnSpPr>
          <p:nvPr/>
        </p:nvCxnSpPr>
        <p:spPr>
          <a:xfrm flipH="1" flipV="1">
            <a:off x="7679734" y="4682635"/>
            <a:ext cx="227737" cy="496817"/>
          </a:xfrm>
          <a:prstGeom prst="straightConnector1">
            <a:avLst/>
          </a:prstGeom>
          <a:ln w="1143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4080C234-D09B-4AB7-B6C2-13348E0F0D67}"/>
              </a:ext>
            </a:extLst>
          </p:cNvPr>
          <p:cNvCxnSpPr/>
          <p:nvPr/>
        </p:nvCxnSpPr>
        <p:spPr>
          <a:xfrm>
            <a:off x="5240801" y="4604555"/>
            <a:ext cx="785840" cy="0"/>
          </a:xfrm>
          <a:prstGeom prst="line">
            <a:avLst/>
          </a:prstGeom>
          <a:ln w="95250" cap="rnd">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D967398-35B2-471A-8A32-D48902CB9F5B}"/>
              </a:ext>
            </a:extLst>
          </p:cNvPr>
          <p:cNvCxnSpPr>
            <a:cxnSpLocks/>
          </p:cNvCxnSpPr>
          <p:nvPr/>
        </p:nvCxnSpPr>
        <p:spPr>
          <a:xfrm flipV="1">
            <a:off x="5240801" y="4335333"/>
            <a:ext cx="0" cy="520267"/>
          </a:xfrm>
          <a:prstGeom prst="line">
            <a:avLst/>
          </a:prstGeom>
          <a:ln w="95250" cap="rnd">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81F5B5F8-CA1B-4F0E-9EC3-E6F3AA921EA4}"/>
              </a:ext>
            </a:extLst>
          </p:cNvPr>
          <p:cNvCxnSpPr>
            <a:cxnSpLocks/>
          </p:cNvCxnSpPr>
          <p:nvPr/>
        </p:nvCxnSpPr>
        <p:spPr>
          <a:xfrm flipV="1">
            <a:off x="6038694" y="4335332"/>
            <a:ext cx="0" cy="520267"/>
          </a:xfrm>
          <a:prstGeom prst="line">
            <a:avLst/>
          </a:prstGeom>
          <a:ln w="95250" cap="rnd">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572B4EDE-CDA7-47C3-9A00-8F37BB2FEC02}"/>
              </a:ext>
            </a:extLst>
          </p:cNvPr>
          <p:cNvCxnSpPr>
            <a:cxnSpLocks/>
          </p:cNvCxnSpPr>
          <p:nvPr/>
        </p:nvCxnSpPr>
        <p:spPr>
          <a:xfrm>
            <a:off x="4144094" y="2522667"/>
            <a:ext cx="1578974" cy="1982301"/>
          </a:xfrm>
          <a:prstGeom prst="straightConnector1">
            <a:avLst/>
          </a:prstGeom>
          <a:ln w="114300" cap="rnd">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CC7FC1BF-E7F8-4E53-8DB2-3D67C96140E3}"/>
              </a:ext>
            </a:extLst>
          </p:cNvPr>
          <p:cNvSpPr txBox="1"/>
          <p:nvPr/>
        </p:nvSpPr>
        <p:spPr>
          <a:xfrm>
            <a:off x="3684754" y="5179452"/>
            <a:ext cx="643347" cy="523220"/>
          </a:xfrm>
          <a:prstGeom prst="rect">
            <a:avLst/>
          </a:prstGeom>
          <a:noFill/>
        </p:spPr>
        <p:txBody>
          <a:bodyPr wrap="square" rtlCol="0">
            <a:spAutoFit/>
          </a:bodyPr>
          <a:lstStyle/>
          <a:p>
            <a:pPr algn="ctr"/>
            <a:r>
              <a:rPr lang="en-US" sz="2800" dirty="0"/>
              <a:t>70</a:t>
            </a:r>
          </a:p>
        </p:txBody>
      </p:sp>
      <p:sp>
        <p:nvSpPr>
          <p:cNvPr id="44" name="TextBox 43">
            <a:extLst>
              <a:ext uri="{FF2B5EF4-FFF2-40B4-BE49-F238E27FC236}">
                <a16:creationId xmlns:a16="http://schemas.microsoft.com/office/drawing/2014/main" id="{2341F920-E892-4584-A9CD-83BB4D7098C8}"/>
              </a:ext>
            </a:extLst>
          </p:cNvPr>
          <p:cNvSpPr txBox="1"/>
          <p:nvPr/>
        </p:nvSpPr>
        <p:spPr>
          <a:xfrm>
            <a:off x="4540899" y="5225310"/>
            <a:ext cx="643347" cy="523220"/>
          </a:xfrm>
          <a:prstGeom prst="rect">
            <a:avLst/>
          </a:prstGeom>
          <a:noFill/>
        </p:spPr>
        <p:txBody>
          <a:bodyPr wrap="square" rtlCol="0">
            <a:spAutoFit/>
          </a:bodyPr>
          <a:lstStyle/>
          <a:p>
            <a:pPr algn="ctr"/>
            <a:r>
              <a:rPr lang="en-US" sz="2800" dirty="0"/>
              <a:t>85</a:t>
            </a:r>
          </a:p>
        </p:txBody>
      </p:sp>
      <p:sp>
        <p:nvSpPr>
          <p:cNvPr id="45" name="TextBox 44">
            <a:extLst>
              <a:ext uri="{FF2B5EF4-FFF2-40B4-BE49-F238E27FC236}">
                <a16:creationId xmlns:a16="http://schemas.microsoft.com/office/drawing/2014/main" id="{771E97AF-340F-4475-9046-B440A8AEDC90}"/>
              </a:ext>
            </a:extLst>
          </p:cNvPr>
          <p:cNvSpPr txBox="1"/>
          <p:nvPr/>
        </p:nvSpPr>
        <p:spPr>
          <a:xfrm>
            <a:off x="6816607" y="5223592"/>
            <a:ext cx="777181" cy="523220"/>
          </a:xfrm>
          <a:prstGeom prst="rect">
            <a:avLst/>
          </a:prstGeom>
          <a:noFill/>
        </p:spPr>
        <p:txBody>
          <a:bodyPr wrap="square" rtlCol="0">
            <a:spAutoFit/>
          </a:bodyPr>
          <a:lstStyle/>
          <a:p>
            <a:pPr algn="ctr"/>
            <a:r>
              <a:rPr lang="en-US" sz="2800" dirty="0"/>
              <a:t>115</a:t>
            </a:r>
          </a:p>
        </p:txBody>
      </p:sp>
      <p:sp>
        <p:nvSpPr>
          <p:cNvPr id="46" name="TextBox 45">
            <a:extLst>
              <a:ext uri="{FF2B5EF4-FFF2-40B4-BE49-F238E27FC236}">
                <a16:creationId xmlns:a16="http://schemas.microsoft.com/office/drawing/2014/main" id="{EA91A331-5044-48B9-9AD9-F2BD03443C4F}"/>
              </a:ext>
            </a:extLst>
          </p:cNvPr>
          <p:cNvSpPr txBox="1"/>
          <p:nvPr/>
        </p:nvSpPr>
        <p:spPr>
          <a:xfrm>
            <a:off x="7700138" y="5179452"/>
            <a:ext cx="777181" cy="523220"/>
          </a:xfrm>
          <a:prstGeom prst="rect">
            <a:avLst/>
          </a:prstGeom>
          <a:noFill/>
        </p:spPr>
        <p:txBody>
          <a:bodyPr wrap="square" rtlCol="0">
            <a:spAutoFit/>
          </a:bodyPr>
          <a:lstStyle/>
          <a:p>
            <a:pPr algn="ctr"/>
            <a:r>
              <a:rPr lang="en-US" sz="2800" dirty="0"/>
              <a:t>130</a:t>
            </a:r>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Intellectually Disabled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a:extLst>
              <a:ext uri="{FF2B5EF4-FFF2-40B4-BE49-F238E27FC236}">
                <a16:creationId xmlns:a16="http://schemas.microsoft.com/office/drawing/2014/main" id="{F3EB87F2-1D70-43FA-A69B-88E86A3845ED}"/>
              </a:ext>
            </a:extLst>
          </p:cNvPr>
          <p:cNvPicPr>
            <a:picLocks noChangeAspect="1"/>
          </p:cNvPicPr>
          <p:nvPr/>
        </p:nvPicPr>
        <p:blipFill>
          <a:blip r:embed="rId3"/>
          <a:stretch>
            <a:fillRect/>
          </a:stretch>
        </p:blipFill>
        <p:spPr>
          <a:xfrm>
            <a:off x="3419144" y="1225740"/>
            <a:ext cx="5354401" cy="3441114"/>
          </a:xfrm>
          <a:prstGeom prst="rect">
            <a:avLst/>
          </a:prstGeom>
        </p:spPr>
      </p:pic>
      <p:sp>
        <p:nvSpPr>
          <p:cNvPr id="22" name="TextBox 21">
            <a:extLst>
              <a:ext uri="{FF2B5EF4-FFF2-40B4-BE49-F238E27FC236}">
                <a16:creationId xmlns:a16="http://schemas.microsoft.com/office/drawing/2014/main" id="{EFD4E881-C936-4295-822E-1BA58054966C}"/>
              </a:ext>
            </a:extLst>
          </p:cNvPr>
          <p:cNvSpPr txBox="1"/>
          <p:nvPr/>
        </p:nvSpPr>
        <p:spPr>
          <a:xfrm>
            <a:off x="2351048" y="2423077"/>
            <a:ext cx="1953994" cy="523220"/>
          </a:xfrm>
          <a:prstGeom prst="rect">
            <a:avLst/>
          </a:prstGeom>
          <a:noFill/>
        </p:spPr>
        <p:txBody>
          <a:bodyPr wrap="square" rtlCol="0">
            <a:spAutoFit/>
          </a:bodyPr>
          <a:lstStyle/>
          <a:p>
            <a:pPr algn="ctr"/>
            <a:r>
              <a:rPr lang="en-US" sz="2800" dirty="0"/>
              <a:t>2%</a:t>
            </a:r>
          </a:p>
        </p:txBody>
      </p:sp>
      <p:cxnSp>
        <p:nvCxnSpPr>
          <p:cNvPr id="27" name="Straight Arrow Connector 26">
            <a:extLst>
              <a:ext uri="{FF2B5EF4-FFF2-40B4-BE49-F238E27FC236}">
                <a16:creationId xmlns:a16="http://schemas.microsoft.com/office/drawing/2014/main" id="{A4A62451-69E8-41C9-838F-5ACF7963169A}"/>
              </a:ext>
            </a:extLst>
          </p:cNvPr>
          <p:cNvCxnSpPr>
            <a:cxnSpLocks/>
          </p:cNvCxnSpPr>
          <p:nvPr/>
        </p:nvCxnSpPr>
        <p:spPr>
          <a:xfrm>
            <a:off x="3496235" y="3141233"/>
            <a:ext cx="571002" cy="1292946"/>
          </a:xfrm>
          <a:prstGeom prst="straightConnector1">
            <a:avLst/>
          </a:prstGeom>
          <a:ln w="1143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F005E219-F929-4931-894B-8F9E670F3D61}"/>
              </a:ext>
            </a:extLst>
          </p:cNvPr>
          <p:cNvSpPr txBox="1"/>
          <p:nvPr/>
        </p:nvSpPr>
        <p:spPr>
          <a:xfrm>
            <a:off x="8086667" y="1590628"/>
            <a:ext cx="1953994" cy="2610843"/>
          </a:xfrm>
          <a:prstGeom prst="rect">
            <a:avLst/>
          </a:prstGeom>
          <a:noFill/>
        </p:spPr>
        <p:txBody>
          <a:bodyPr wrap="square" rtlCol="0">
            <a:spAutoFit/>
          </a:bodyPr>
          <a:lstStyle/>
          <a:p>
            <a:pPr algn="ctr">
              <a:lnSpc>
                <a:spcPct val="150000"/>
              </a:lnSpc>
            </a:pPr>
            <a:r>
              <a:rPr lang="en-US" sz="2800" dirty="0">
                <a:solidFill>
                  <a:srgbClr val="FF0066"/>
                </a:solidFill>
              </a:rPr>
              <a:t>Mild</a:t>
            </a:r>
          </a:p>
          <a:p>
            <a:pPr algn="ctr">
              <a:lnSpc>
                <a:spcPct val="150000"/>
              </a:lnSpc>
            </a:pPr>
            <a:r>
              <a:rPr lang="en-US" sz="2800" dirty="0">
                <a:solidFill>
                  <a:schemeClr val="accent1"/>
                </a:solidFill>
              </a:rPr>
              <a:t>Moderate</a:t>
            </a:r>
          </a:p>
          <a:p>
            <a:pPr algn="ctr">
              <a:lnSpc>
                <a:spcPct val="150000"/>
              </a:lnSpc>
            </a:pPr>
            <a:r>
              <a:rPr lang="en-US" sz="2800" dirty="0">
                <a:solidFill>
                  <a:schemeClr val="accent2"/>
                </a:solidFill>
              </a:rPr>
              <a:t>Severe</a:t>
            </a:r>
          </a:p>
          <a:p>
            <a:pPr algn="ctr">
              <a:lnSpc>
                <a:spcPct val="150000"/>
              </a:lnSpc>
            </a:pPr>
            <a:r>
              <a:rPr lang="en-US" sz="2800" dirty="0">
                <a:solidFill>
                  <a:srgbClr val="7030A0"/>
                </a:solidFill>
              </a:rPr>
              <a:t>Profound</a:t>
            </a:r>
          </a:p>
        </p:txBody>
      </p:sp>
    </p:spTree>
    <p:extLst>
      <p:ext uri="{BB962C8B-B14F-4D97-AF65-F5344CB8AC3E}">
        <p14:creationId xmlns:p14="http://schemas.microsoft.com/office/powerpoint/2010/main" val="4033954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597</Words>
  <Application>Microsoft Office PowerPoint</Application>
  <PresentationFormat>Widescreen</PresentationFormat>
  <Paragraphs>81</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9</cp:revision>
  <dcterms:created xsi:type="dcterms:W3CDTF">2017-06-16T13:06:21Z</dcterms:created>
  <dcterms:modified xsi:type="dcterms:W3CDTF">2019-05-16T19:59:31Z</dcterms:modified>
</cp:coreProperties>
</file>