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279" r:id="rId3"/>
    <p:sldId id="257" r:id="rId4"/>
    <p:sldId id="258" r:id="rId5"/>
    <p:sldId id="259" r:id="rId6"/>
    <p:sldId id="260" r:id="rId7"/>
    <p:sldId id="261" r:id="rId8"/>
    <p:sldId id="262" r:id="rId9"/>
    <p:sldId id="263" r:id="rId10"/>
    <p:sldId id="27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531" autoAdjust="0"/>
  </p:normalViewPr>
  <p:slideViewPr>
    <p:cSldViewPr snapToGrid="0">
      <p:cViewPr varScale="1">
        <p:scale>
          <a:sx n="56" d="100"/>
          <a:sy n="56" d="100"/>
        </p:scale>
        <p:origin x="106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E6AED4-EE94-464D-A9A2-E70ABB0CBCA0}" type="datetimeFigureOut">
              <a:rPr lang="en-US" smtClean="0"/>
              <a:t>5/16/2019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7BAC9C-5BC8-4D71-AA0F-8B037B023FBD}" type="slidenum">
              <a:rPr lang="en-US" smtClean="0"/>
              <a:t>‹#›</a:t>
            </a:fld>
            <a:endParaRPr lang="en-US"/>
          </a:p>
        </p:txBody>
      </p:sp>
    </p:spTree>
    <p:extLst>
      <p:ext uri="{BB962C8B-B14F-4D97-AF65-F5344CB8AC3E}">
        <p14:creationId xmlns:p14="http://schemas.microsoft.com/office/powerpoint/2010/main" val="1619934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Researchers have often wondered about the source of intelligence: is it genetic or from experience?</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Minnesota Twins Study of Twins Reared Apart found that identical twins raised together and identical twins raised apart had higher correlations between their IQ scores than siblings or fraternal twins raised together. This study suggests there is a genetic component to intelligence.</a:t>
            </a:r>
          </a:p>
          <a:p>
            <a:endParaRPr lang="en-US" dirty="0"/>
          </a:p>
        </p:txBody>
      </p:sp>
      <p:sp>
        <p:nvSpPr>
          <p:cNvPr id="4" name="Slide Number Placeholder 3"/>
          <p:cNvSpPr>
            <a:spLocks noGrp="1"/>
          </p:cNvSpPr>
          <p:nvPr>
            <p:ph type="sldNum" sz="quarter" idx="5"/>
          </p:nvPr>
        </p:nvSpPr>
        <p:spPr/>
        <p:txBody>
          <a:bodyPr/>
          <a:lstStyle/>
          <a:p>
            <a:fld id="{497BAC9C-5BC8-4D71-AA0F-8B037B023FBD}" type="slidenum">
              <a:rPr lang="en-US" smtClean="0"/>
              <a:t>2</a:t>
            </a:fld>
            <a:endParaRPr lang="en-US"/>
          </a:p>
        </p:txBody>
      </p:sp>
    </p:spTree>
    <p:extLst>
      <p:ext uri="{BB962C8B-B14F-4D97-AF65-F5344CB8AC3E}">
        <p14:creationId xmlns:p14="http://schemas.microsoft.com/office/powerpoint/2010/main" val="35910599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Range of reaction is a theory that each person responds to the environment in a unique way based on genetic makeup. Your genetic potential is fixed, but whether you reach it or not is dependent on your environment. If you were supposed to be intellectually gifted but lacked opportunities, you may not reach that potential.</a:t>
            </a:r>
          </a:p>
          <a:p>
            <a:endParaRPr lang="en-US" dirty="0"/>
          </a:p>
        </p:txBody>
      </p:sp>
      <p:sp>
        <p:nvSpPr>
          <p:cNvPr id="4" name="Slide Number Placeholder 3"/>
          <p:cNvSpPr>
            <a:spLocks noGrp="1"/>
          </p:cNvSpPr>
          <p:nvPr>
            <p:ph type="sldNum" sz="quarter" idx="5"/>
          </p:nvPr>
        </p:nvSpPr>
        <p:spPr/>
        <p:txBody>
          <a:bodyPr/>
          <a:lstStyle/>
          <a:p>
            <a:fld id="{497BAC9C-5BC8-4D71-AA0F-8B037B023FBD}" type="slidenum">
              <a:rPr lang="en-US" smtClean="0"/>
              <a:t>3</a:t>
            </a:fld>
            <a:endParaRPr lang="en-US"/>
          </a:p>
        </p:txBody>
      </p:sp>
    </p:spTree>
    <p:extLst>
      <p:ext uri="{BB962C8B-B14F-4D97-AF65-F5344CB8AC3E}">
        <p14:creationId xmlns:p14="http://schemas.microsoft.com/office/powerpoint/2010/main" val="39440741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individuals from different ethnic and racial backgrounds have lower IQ scores. However, is that genetic or a product of the range of reaction? Growing up in poverty means growing up without basic needs: food, safety, shelter. Anxiety and stress as a result would be detrimental to reaching someone’s full </a:t>
            </a:r>
            <a:r>
              <a:rPr lang="en-US" sz="1200" kern="1200">
                <a:solidFill>
                  <a:schemeClr val="tx1"/>
                </a:solidFill>
                <a:effectLst/>
                <a:latin typeface="+mn-lt"/>
                <a:ea typeface="+mn-ea"/>
                <a:cs typeface="+mn-cs"/>
              </a:rPr>
              <a:t>intellectual potential</a:t>
            </a:r>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497BAC9C-5BC8-4D71-AA0F-8B037B023FBD}" type="slidenum">
              <a:rPr lang="en-US" smtClean="0"/>
              <a:t>4</a:t>
            </a:fld>
            <a:endParaRPr lang="en-US"/>
          </a:p>
        </p:txBody>
      </p:sp>
    </p:spTree>
    <p:extLst>
      <p:ext uri="{BB962C8B-B14F-4D97-AF65-F5344CB8AC3E}">
        <p14:creationId xmlns:p14="http://schemas.microsoft.com/office/powerpoint/2010/main" val="3477353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Learning disabilities are cognitive disorders that affect different areas of cognition, particularly language and reading. Learning disabilities are specific neurological impairments. Intellectual disabilities, on the other hand, are global intellectual or developmental difficulties.</a:t>
            </a:r>
          </a:p>
          <a:p>
            <a:endParaRPr lang="en-US" dirty="0"/>
          </a:p>
        </p:txBody>
      </p:sp>
      <p:sp>
        <p:nvSpPr>
          <p:cNvPr id="4" name="Slide Number Placeholder 3"/>
          <p:cNvSpPr>
            <a:spLocks noGrp="1"/>
          </p:cNvSpPr>
          <p:nvPr>
            <p:ph type="sldNum" sz="quarter" idx="5"/>
          </p:nvPr>
        </p:nvSpPr>
        <p:spPr/>
        <p:txBody>
          <a:bodyPr/>
          <a:lstStyle/>
          <a:p>
            <a:fld id="{497BAC9C-5BC8-4D71-AA0F-8B037B023FBD}" type="slidenum">
              <a:rPr lang="en-US" smtClean="0"/>
              <a:t>5</a:t>
            </a:fld>
            <a:endParaRPr lang="en-US"/>
          </a:p>
        </p:txBody>
      </p:sp>
    </p:spTree>
    <p:extLst>
      <p:ext uri="{BB962C8B-B14F-4D97-AF65-F5344CB8AC3E}">
        <p14:creationId xmlns:p14="http://schemas.microsoft.com/office/powerpoint/2010/main" val="1598297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several different kinds of learning disabilities, but we only consider two here.</a:t>
            </a:r>
          </a:p>
          <a:p>
            <a:endParaRPr lang="en-US" dirty="0"/>
          </a:p>
        </p:txBody>
      </p:sp>
      <p:sp>
        <p:nvSpPr>
          <p:cNvPr id="4" name="Slide Number Placeholder 3"/>
          <p:cNvSpPr>
            <a:spLocks noGrp="1"/>
          </p:cNvSpPr>
          <p:nvPr>
            <p:ph type="sldNum" sz="quarter" idx="5"/>
          </p:nvPr>
        </p:nvSpPr>
        <p:spPr/>
        <p:txBody>
          <a:bodyPr/>
          <a:lstStyle/>
          <a:p>
            <a:fld id="{497BAC9C-5BC8-4D71-AA0F-8B037B023FBD}" type="slidenum">
              <a:rPr lang="en-US" smtClean="0"/>
              <a:t>6</a:t>
            </a:fld>
            <a:endParaRPr lang="en-US"/>
          </a:p>
        </p:txBody>
      </p:sp>
    </p:spTree>
    <p:extLst>
      <p:ext uri="{BB962C8B-B14F-4D97-AF65-F5344CB8AC3E}">
        <p14:creationId xmlns:p14="http://schemas.microsoft.com/office/powerpoint/2010/main" val="5798364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Dysgraphia is a type of learning disability in which individuals struggle to write legibly. Even intellectually gifted individuals can suffer from dysgraphia. </a:t>
            </a:r>
          </a:p>
          <a:p>
            <a:endParaRPr lang="en-US" dirty="0"/>
          </a:p>
        </p:txBody>
      </p:sp>
      <p:sp>
        <p:nvSpPr>
          <p:cNvPr id="4" name="Slide Number Placeholder 3"/>
          <p:cNvSpPr>
            <a:spLocks noGrp="1"/>
          </p:cNvSpPr>
          <p:nvPr>
            <p:ph type="sldNum" sz="quarter" idx="5"/>
          </p:nvPr>
        </p:nvSpPr>
        <p:spPr/>
        <p:txBody>
          <a:bodyPr/>
          <a:lstStyle/>
          <a:p>
            <a:fld id="{497BAC9C-5BC8-4D71-AA0F-8B037B023FBD}" type="slidenum">
              <a:rPr lang="en-US" smtClean="0"/>
              <a:t>7</a:t>
            </a:fld>
            <a:endParaRPr lang="en-US"/>
          </a:p>
        </p:txBody>
      </p:sp>
    </p:spTree>
    <p:extLst>
      <p:ext uri="{BB962C8B-B14F-4D97-AF65-F5344CB8AC3E}">
        <p14:creationId xmlns:p14="http://schemas.microsoft.com/office/powerpoint/2010/main" val="35531473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Dyslexia, another learning disability, involves an inability to correctly process letters. Children with dyslexia may not understand which letter goes with which sound. These individuals may have difficulty sounding out words and may mix up letters within words when reading.   </a:t>
            </a:r>
          </a:p>
          <a:p>
            <a:endParaRPr lang="en-US" dirty="0"/>
          </a:p>
        </p:txBody>
      </p:sp>
      <p:sp>
        <p:nvSpPr>
          <p:cNvPr id="4" name="Slide Number Placeholder 3"/>
          <p:cNvSpPr>
            <a:spLocks noGrp="1"/>
          </p:cNvSpPr>
          <p:nvPr>
            <p:ph type="sldNum" sz="quarter" idx="5"/>
          </p:nvPr>
        </p:nvSpPr>
        <p:spPr/>
        <p:txBody>
          <a:bodyPr/>
          <a:lstStyle/>
          <a:p>
            <a:fld id="{497BAC9C-5BC8-4D71-AA0F-8B037B023FBD}" type="slidenum">
              <a:rPr lang="en-US" smtClean="0"/>
              <a:t>8</a:t>
            </a:fld>
            <a:endParaRPr lang="en-US"/>
          </a:p>
        </p:txBody>
      </p:sp>
    </p:spTree>
    <p:extLst>
      <p:ext uri="{BB962C8B-B14F-4D97-AF65-F5344CB8AC3E}">
        <p14:creationId xmlns:p14="http://schemas.microsoft.com/office/powerpoint/2010/main" val="1440065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6.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sv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4.png"/><Relationship Id="rId5" Type="http://schemas.openxmlformats.org/officeDocument/2006/relationships/image" Target="../media/image23.svg"/><Relationship Id="rId4" Type="http://schemas.openxmlformats.org/officeDocument/2006/relationships/image" Target="../media/image22.png"/><Relationship Id="rId9" Type="http://schemas.openxmlformats.org/officeDocument/2006/relationships/image" Target="../media/image27.svg"/></Relationships>
</file>

<file path=ppt/slides/_rels/slide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23.svg"/><Relationship Id="rId4" Type="http://schemas.openxmlformats.org/officeDocument/2006/relationships/image" Target="../media/image22.png"/></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slides/_rels/slide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12.xml"/><Relationship Id="rId5" Type="http://schemas.openxmlformats.org/officeDocument/2006/relationships/image" Target="../media/image31.png"/><Relationship Id="rId4" Type="http://schemas.openxmlformats.org/officeDocument/2006/relationships/image" Target="../media/image3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745" y="2387740"/>
            <a:ext cx="1189851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The Source of Intelligence</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Minnesota Twins Study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Woman">
            <a:extLst>
              <a:ext uri="{FF2B5EF4-FFF2-40B4-BE49-F238E27FC236}">
                <a16:creationId xmlns:a16="http://schemas.microsoft.com/office/drawing/2014/main" id="{3F154F69-A233-4DE3-A374-6D7E8022594E}"/>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12888"/>
          <a:stretch/>
        </p:blipFill>
        <p:spPr>
          <a:xfrm>
            <a:off x="7552567" y="1719803"/>
            <a:ext cx="1666481" cy="1451708"/>
          </a:xfrm>
          <a:prstGeom prst="rect">
            <a:avLst/>
          </a:prstGeom>
        </p:spPr>
      </p:pic>
      <p:pic>
        <p:nvPicPr>
          <p:cNvPr id="7" name="Graphic 6" descr="Man and woman">
            <a:extLst>
              <a:ext uri="{FF2B5EF4-FFF2-40B4-BE49-F238E27FC236}">
                <a16:creationId xmlns:a16="http://schemas.microsoft.com/office/drawing/2014/main" id="{ED7BD44C-6EB5-42C1-B7AD-4B276E85C538}"/>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b="21552"/>
          <a:stretch/>
        </p:blipFill>
        <p:spPr>
          <a:xfrm>
            <a:off x="5117528" y="3216098"/>
            <a:ext cx="1956944" cy="1535188"/>
          </a:xfrm>
          <a:prstGeom prst="rect">
            <a:avLst/>
          </a:prstGeom>
        </p:spPr>
      </p:pic>
      <p:pic>
        <p:nvPicPr>
          <p:cNvPr id="10" name="Graphic 9" descr="Man">
            <a:extLst>
              <a:ext uri="{FF2B5EF4-FFF2-40B4-BE49-F238E27FC236}">
                <a16:creationId xmlns:a16="http://schemas.microsoft.com/office/drawing/2014/main" id="{90BC99A7-5F0E-414B-8FE5-CF2FC933A6AA}"/>
              </a:ext>
            </a:extLst>
          </p:cNvPr>
          <p:cNvPicPr>
            <a:picLocks noChangeAspect="1"/>
          </p:cNvPicPr>
          <p:nvPr/>
        </p:nvPicPr>
        <p:blipFill rotWithShape="1">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b="13376"/>
          <a:stretch/>
        </p:blipFill>
        <p:spPr>
          <a:xfrm>
            <a:off x="2776198" y="1697238"/>
            <a:ext cx="1666489" cy="1443580"/>
          </a:xfrm>
          <a:prstGeom prst="rect">
            <a:avLst/>
          </a:prstGeom>
        </p:spPr>
      </p:pic>
      <p:pic>
        <p:nvPicPr>
          <p:cNvPr id="13" name="Graphic 12" descr="Man">
            <a:extLst>
              <a:ext uri="{FF2B5EF4-FFF2-40B4-BE49-F238E27FC236}">
                <a16:creationId xmlns:a16="http://schemas.microsoft.com/office/drawing/2014/main" id="{8F2EF2E2-BF63-4E77-B72E-886CC2AA8994}"/>
              </a:ext>
            </a:extLst>
          </p:cNvPr>
          <p:cNvPicPr>
            <a:picLocks noChangeAspect="1"/>
          </p:cNvPicPr>
          <p:nvPr/>
        </p:nvPicPr>
        <p:blipFill rotWithShape="1">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b="13376"/>
          <a:stretch/>
        </p:blipFill>
        <p:spPr>
          <a:xfrm>
            <a:off x="3544749" y="1684959"/>
            <a:ext cx="1666489" cy="1443580"/>
          </a:xfrm>
          <a:prstGeom prst="rect">
            <a:avLst/>
          </a:prstGeom>
        </p:spPr>
      </p:pic>
      <p:pic>
        <p:nvPicPr>
          <p:cNvPr id="14" name="Graphic 13" descr="Woman">
            <a:extLst>
              <a:ext uri="{FF2B5EF4-FFF2-40B4-BE49-F238E27FC236}">
                <a16:creationId xmlns:a16="http://schemas.microsoft.com/office/drawing/2014/main" id="{27ED87B2-9DFD-42A6-B197-EC49B79A8E43}"/>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13376"/>
          <a:stretch/>
        </p:blipFill>
        <p:spPr>
          <a:xfrm>
            <a:off x="6719323" y="1727931"/>
            <a:ext cx="1666489" cy="1443580"/>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descr="Deciduous tree">
            <a:extLst>
              <a:ext uri="{FF2B5EF4-FFF2-40B4-BE49-F238E27FC236}">
                <a16:creationId xmlns:a16="http://schemas.microsoft.com/office/drawing/2014/main" id="{9DE0080A-20E4-4E79-A0AB-61B9007F7ED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793813" y="1137908"/>
            <a:ext cx="3478306" cy="3478306"/>
          </a:xfrm>
          <a:prstGeom prst="rect">
            <a:avLst/>
          </a:prstGeom>
        </p:spPr>
      </p:pic>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Range of Reaction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7" name="Graphic 6" descr="House">
            <a:extLst>
              <a:ext uri="{FF2B5EF4-FFF2-40B4-BE49-F238E27FC236}">
                <a16:creationId xmlns:a16="http://schemas.microsoft.com/office/drawing/2014/main" id="{CCCE23CE-4923-4EB6-BFC9-D70087774DE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38161" y="2183497"/>
            <a:ext cx="2584270" cy="2584270"/>
          </a:xfrm>
          <a:prstGeom prst="rect">
            <a:avLst/>
          </a:prstGeom>
        </p:spPr>
      </p:pic>
      <p:pic>
        <p:nvPicPr>
          <p:cNvPr id="9" name="Graphic 8" descr="Question mark">
            <a:extLst>
              <a:ext uri="{FF2B5EF4-FFF2-40B4-BE49-F238E27FC236}">
                <a16:creationId xmlns:a16="http://schemas.microsoft.com/office/drawing/2014/main" id="{2BF420E3-9CD3-448D-A451-70EB1A5C79B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69576" y="3323960"/>
            <a:ext cx="1448118" cy="1448118"/>
          </a:xfrm>
          <a:prstGeom prst="rect">
            <a:avLst/>
          </a:prstGeom>
        </p:spPr>
      </p:pic>
      <p:pic>
        <p:nvPicPr>
          <p:cNvPr id="28" name="Graphic 27" descr="Question mark">
            <a:extLst>
              <a:ext uri="{FF2B5EF4-FFF2-40B4-BE49-F238E27FC236}">
                <a16:creationId xmlns:a16="http://schemas.microsoft.com/office/drawing/2014/main" id="{A72FF328-D8CF-4F3C-8D3D-5A489F66A23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841514" y="3323960"/>
            <a:ext cx="1448118" cy="1448118"/>
          </a:xfrm>
          <a:prstGeom prst="rect">
            <a:avLst/>
          </a:prstGeom>
        </p:spPr>
      </p:pic>
      <p:cxnSp>
        <p:nvCxnSpPr>
          <p:cNvPr id="11" name="Straight Connector 10">
            <a:extLst>
              <a:ext uri="{FF2B5EF4-FFF2-40B4-BE49-F238E27FC236}">
                <a16:creationId xmlns:a16="http://schemas.microsoft.com/office/drawing/2014/main" id="{E34C29E3-86E6-49B3-81AF-2F2F722A5ED2}"/>
              </a:ext>
            </a:extLst>
          </p:cNvPr>
          <p:cNvCxnSpPr>
            <a:cxnSpLocks/>
          </p:cNvCxnSpPr>
          <p:nvPr/>
        </p:nvCxnSpPr>
        <p:spPr>
          <a:xfrm>
            <a:off x="742278" y="2487216"/>
            <a:ext cx="6400800" cy="0"/>
          </a:xfrm>
          <a:prstGeom prst="line">
            <a:avLst/>
          </a:prstGeom>
          <a:ln w="165100" cap="rnd">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455CD0B5-2379-44B1-AF81-09CDC6CA1B7A}"/>
              </a:ext>
            </a:extLst>
          </p:cNvPr>
          <p:cNvCxnSpPr>
            <a:cxnSpLocks/>
          </p:cNvCxnSpPr>
          <p:nvPr/>
        </p:nvCxnSpPr>
        <p:spPr>
          <a:xfrm>
            <a:off x="4593515" y="2631596"/>
            <a:ext cx="652914" cy="797404"/>
          </a:xfrm>
          <a:prstGeom prst="line">
            <a:avLst/>
          </a:prstGeom>
          <a:ln w="165100" cap="rnd">
            <a:solidFill>
              <a:srgbClr val="7030A0"/>
            </a:solidFill>
            <a:headEnd type="stealth"/>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14F3785-2283-479F-B3A4-63A56E6E4254}"/>
              </a:ext>
            </a:extLst>
          </p:cNvPr>
          <p:cNvCxnSpPr>
            <a:cxnSpLocks/>
          </p:cNvCxnSpPr>
          <p:nvPr/>
        </p:nvCxnSpPr>
        <p:spPr>
          <a:xfrm flipH="1">
            <a:off x="2265989" y="2669511"/>
            <a:ext cx="652914" cy="797404"/>
          </a:xfrm>
          <a:prstGeom prst="line">
            <a:avLst/>
          </a:prstGeom>
          <a:ln w="165100" cap="rnd">
            <a:solidFill>
              <a:srgbClr val="7030A0"/>
            </a:solidFill>
            <a:head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Range of Reaction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3" name="TextBox 22">
            <a:extLst>
              <a:ext uri="{FF2B5EF4-FFF2-40B4-BE49-F238E27FC236}">
                <a16:creationId xmlns:a16="http://schemas.microsoft.com/office/drawing/2014/main" id="{A22E53E2-3401-478C-8ABC-FEF44B8A05E9}"/>
              </a:ext>
            </a:extLst>
          </p:cNvPr>
          <p:cNvSpPr txBox="1"/>
          <p:nvPr/>
        </p:nvSpPr>
        <p:spPr>
          <a:xfrm>
            <a:off x="7266927" y="1667575"/>
            <a:ext cx="2350410" cy="769441"/>
          </a:xfrm>
          <a:prstGeom prst="rect">
            <a:avLst/>
          </a:prstGeom>
          <a:solidFill>
            <a:srgbClr val="CCFFCC"/>
          </a:solidFill>
        </p:spPr>
        <p:txBody>
          <a:bodyPr wrap="square" rtlCol="0">
            <a:spAutoFit/>
          </a:bodyPr>
          <a:lstStyle/>
          <a:p>
            <a:pPr algn="ctr"/>
            <a:r>
              <a:rPr lang="en-US" sz="4400" dirty="0">
                <a:solidFill>
                  <a:srgbClr val="00B0F0"/>
                </a:solidFill>
              </a:rPr>
              <a:t>Genetic?</a:t>
            </a:r>
          </a:p>
        </p:txBody>
      </p:sp>
      <p:sp>
        <p:nvSpPr>
          <p:cNvPr id="24" name="TextBox 23">
            <a:extLst>
              <a:ext uri="{FF2B5EF4-FFF2-40B4-BE49-F238E27FC236}">
                <a16:creationId xmlns:a16="http://schemas.microsoft.com/office/drawing/2014/main" id="{2E58FC56-849F-46B6-BE4B-E17B6CF44459}"/>
              </a:ext>
            </a:extLst>
          </p:cNvPr>
          <p:cNvSpPr txBox="1"/>
          <p:nvPr/>
        </p:nvSpPr>
        <p:spPr>
          <a:xfrm>
            <a:off x="7266927" y="3457614"/>
            <a:ext cx="2468743" cy="1446550"/>
          </a:xfrm>
          <a:prstGeom prst="rect">
            <a:avLst/>
          </a:prstGeom>
          <a:solidFill>
            <a:srgbClr val="CCFFCC"/>
          </a:solidFill>
        </p:spPr>
        <p:txBody>
          <a:bodyPr wrap="square" rtlCol="0">
            <a:spAutoFit/>
          </a:bodyPr>
          <a:lstStyle/>
          <a:p>
            <a:pPr algn="ctr"/>
            <a:r>
              <a:rPr lang="en-US" sz="4400" dirty="0">
                <a:solidFill>
                  <a:srgbClr val="00B0F0"/>
                </a:solidFill>
              </a:rPr>
              <a:t>Range of Reaction?</a:t>
            </a:r>
          </a:p>
        </p:txBody>
      </p:sp>
      <p:cxnSp>
        <p:nvCxnSpPr>
          <p:cNvPr id="39" name="Straight Connector 38">
            <a:extLst>
              <a:ext uri="{FF2B5EF4-FFF2-40B4-BE49-F238E27FC236}">
                <a16:creationId xmlns:a16="http://schemas.microsoft.com/office/drawing/2014/main" id="{882278A6-3740-435F-8BA8-1D1D2DFA2AC0}"/>
              </a:ext>
            </a:extLst>
          </p:cNvPr>
          <p:cNvCxnSpPr>
            <a:cxnSpLocks/>
          </p:cNvCxnSpPr>
          <p:nvPr/>
        </p:nvCxnSpPr>
        <p:spPr>
          <a:xfrm flipH="1">
            <a:off x="5432612" y="2052295"/>
            <a:ext cx="1678193" cy="604844"/>
          </a:xfrm>
          <a:prstGeom prst="line">
            <a:avLst/>
          </a:prstGeom>
          <a:ln w="165100" cap="rnd">
            <a:solidFill>
              <a:srgbClr val="7030A0"/>
            </a:solidFill>
            <a:headEnd type="stealth"/>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BE59BBC8-6C09-4923-83BD-B6B07DE382F5}"/>
              </a:ext>
            </a:extLst>
          </p:cNvPr>
          <p:cNvCxnSpPr>
            <a:cxnSpLocks/>
          </p:cNvCxnSpPr>
          <p:nvPr/>
        </p:nvCxnSpPr>
        <p:spPr>
          <a:xfrm flipH="1" flipV="1">
            <a:off x="5432612" y="3493376"/>
            <a:ext cx="1678193" cy="604844"/>
          </a:xfrm>
          <a:prstGeom prst="line">
            <a:avLst/>
          </a:prstGeom>
          <a:ln w="165100" cap="rnd">
            <a:solidFill>
              <a:srgbClr val="7030A0"/>
            </a:solidFill>
            <a:headEnd type="stealth"/>
          </a:ln>
        </p:spPr>
        <p:style>
          <a:lnRef idx="1">
            <a:schemeClr val="accent1"/>
          </a:lnRef>
          <a:fillRef idx="0">
            <a:schemeClr val="accent1"/>
          </a:fillRef>
          <a:effectRef idx="0">
            <a:schemeClr val="accent1"/>
          </a:effectRef>
          <a:fontRef idx="minor">
            <a:schemeClr val="tx1"/>
          </a:fontRef>
        </p:style>
      </p:cxnSp>
      <p:pic>
        <p:nvPicPr>
          <p:cNvPr id="7" name="Graphic 6" descr="Female Profile">
            <a:extLst>
              <a:ext uri="{FF2B5EF4-FFF2-40B4-BE49-F238E27FC236}">
                <a16:creationId xmlns:a16="http://schemas.microsoft.com/office/drawing/2014/main" id="{C279F5B9-C028-469D-B4EE-388B967B5FB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03023" y="1732121"/>
            <a:ext cx="2468741" cy="2468741"/>
          </a:xfrm>
          <a:prstGeom prst="rect">
            <a:avLst/>
          </a:prstGeom>
        </p:spPr>
      </p:pic>
      <p:pic>
        <p:nvPicPr>
          <p:cNvPr id="9" name="Graphic 8" descr="Male profile">
            <a:extLst>
              <a:ext uri="{FF2B5EF4-FFF2-40B4-BE49-F238E27FC236}">
                <a16:creationId xmlns:a16="http://schemas.microsoft.com/office/drawing/2014/main" id="{96F8551F-BABE-4B7A-B615-67785CB23EF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340292" y="1772748"/>
            <a:ext cx="2468742" cy="2468742"/>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Learning Disabilities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A1DAA14B-3D6F-4ECF-BF23-E79D5CCB12EB}"/>
              </a:ext>
            </a:extLst>
          </p:cNvPr>
          <p:cNvSpPr txBox="1"/>
          <p:nvPr/>
        </p:nvSpPr>
        <p:spPr>
          <a:xfrm>
            <a:off x="1145826" y="1656818"/>
            <a:ext cx="4792395" cy="769441"/>
          </a:xfrm>
          <a:prstGeom prst="rect">
            <a:avLst/>
          </a:prstGeom>
          <a:solidFill>
            <a:srgbClr val="CCFFCC"/>
          </a:solidFill>
        </p:spPr>
        <p:txBody>
          <a:bodyPr wrap="square" rtlCol="0">
            <a:spAutoFit/>
          </a:bodyPr>
          <a:lstStyle/>
          <a:p>
            <a:pPr algn="ctr"/>
            <a:r>
              <a:rPr lang="en-US" sz="4400" dirty="0">
                <a:solidFill>
                  <a:srgbClr val="00B0F0"/>
                </a:solidFill>
              </a:rPr>
              <a:t>Learning Disabilities</a:t>
            </a:r>
          </a:p>
        </p:txBody>
      </p:sp>
      <p:sp>
        <p:nvSpPr>
          <p:cNvPr id="31" name="TextBox 30">
            <a:extLst>
              <a:ext uri="{FF2B5EF4-FFF2-40B4-BE49-F238E27FC236}">
                <a16:creationId xmlns:a16="http://schemas.microsoft.com/office/drawing/2014/main" id="{0D82A266-E3EA-4321-BE31-B1F07975ED94}"/>
              </a:ext>
            </a:extLst>
          </p:cNvPr>
          <p:cNvSpPr txBox="1"/>
          <p:nvPr/>
        </p:nvSpPr>
        <p:spPr>
          <a:xfrm>
            <a:off x="6253781" y="1656817"/>
            <a:ext cx="5407510" cy="769441"/>
          </a:xfrm>
          <a:prstGeom prst="rect">
            <a:avLst/>
          </a:prstGeom>
          <a:solidFill>
            <a:srgbClr val="CCFFCC"/>
          </a:solidFill>
        </p:spPr>
        <p:txBody>
          <a:bodyPr wrap="square" rtlCol="0">
            <a:spAutoFit/>
          </a:bodyPr>
          <a:lstStyle/>
          <a:p>
            <a:pPr algn="ctr"/>
            <a:r>
              <a:rPr lang="en-US" sz="4400" dirty="0">
                <a:solidFill>
                  <a:srgbClr val="00B0F0"/>
                </a:solidFill>
              </a:rPr>
              <a:t>Intellectual Disabilities</a:t>
            </a:r>
          </a:p>
        </p:txBody>
      </p:sp>
      <p:sp>
        <p:nvSpPr>
          <p:cNvPr id="3" name="TextBox 2">
            <a:extLst>
              <a:ext uri="{FF2B5EF4-FFF2-40B4-BE49-F238E27FC236}">
                <a16:creationId xmlns:a16="http://schemas.microsoft.com/office/drawing/2014/main" id="{FC014EF3-7713-4295-9E38-18875A98B288}"/>
              </a:ext>
            </a:extLst>
          </p:cNvPr>
          <p:cNvSpPr txBox="1"/>
          <p:nvPr/>
        </p:nvSpPr>
        <p:spPr>
          <a:xfrm>
            <a:off x="1881188" y="2783541"/>
            <a:ext cx="3282483" cy="523220"/>
          </a:xfrm>
          <a:prstGeom prst="rect">
            <a:avLst/>
          </a:prstGeom>
          <a:noFill/>
        </p:spPr>
        <p:txBody>
          <a:bodyPr wrap="square" rtlCol="0">
            <a:spAutoFit/>
          </a:bodyPr>
          <a:lstStyle/>
          <a:p>
            <a:pPr algn="ctr"/>
            <a:r>
              <a:rPr lang="en-US" sz="2800" dirty="0">
                <a:solidFill>
                  <a:srgbClr val="7030A0"/>
                </a:solidFill>
              </a:rPr>
              <a:t>Specific impairments</a:t>
            </a:r>
          </a:p>
        </p:txBody>
      </p:sp>
      <p:sp>
        <p:nvSpPr>
          <p:cNvPr id="32" name="TextBox 31">
            <a:extLst>
              <a:ext uri="{FF2B5EF4-FFF2-40B4-BE49-F238E27FC236}">
                <a16:creationId xmlns:a16="http://schemas.microsoft.com/office/drawing/2014/main" id="{A74B3991-C5A4-41FC-8B67-7D8C2257302C}"/>
              </a:ext>
            </a:extLst>
          </p:cNvPr>
          <p:cNvSpPr txBox="1"/>
          <p:nvPr/>
        </p:nvSpPr>
        <p:spPr>
          <a:xfrm>
            <a:off x="7316294" y="2783541"/>
            <a:ext cx="3282483" cy="523220"/>
          </a:xfrm>
          <a:prstGeom prst="rect">
            <a:avLst/>
          </a:prstGeom>
          <a:noFill/>
        </p:spPr>
        <p:txBody>
          <a:bodyPr wrap="square" rtlCol="0">
            <a:spAutoFit/>
          </a:bodyPr>
          <a:lstStyle/>
          <a:p>
            <a:pPr algn="ctr"/>
            <a:r>
              <a:rPr lang="en-US" sz="2800" dirty="0">
                <a:solidFill>
                  <a:srgbClr val="7030A0"/>
                </a:solidFill>
              </a:rPr>
              <a:t>Global difficulties</a:t>
            </a:r>
          </a:p>
        </p:txBody>
      </p:sp>
      <p:pic>
        <p:nvPicPr>
          <p:cNvPr id="6" name="Graphic 5" descr="Brain">
            <a:extLst>
              <a:ext uri="{FF2B5EF4-FFF2-40B4-BE49-F238E27FC236}">
                <a16:creationId xmlns:a16="http://schemas.microsoft.com/office/drawing/2014/main" id="{DC5DB346-7FEC-49A7-BB5C-4B026D411AA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58002" y="3249174"/>
            <a:ext cx="2306422" cy="2306422"/>
          </a:xfrm>
          <a:prstGeom prst="rect">
            <a:avLst/>
          </a:prstGeom>
        </p:spPr>
      </p:pic>
      <p:pic>
        <p:nvPicPr>
          <p:cNvPr id="11" name="Graphic 10" descr="Star">
            <a:extLst>
              <a:ext uri="{FF2B5EF4-FFF2-40B4-BE49-F238E27FC236}">
                <a16:creationId xmlns:a16="http://schemas.microsoft.com/office/drawing/2014/main" id="{E6DCB3C0-7439-4AB9-A7E8-989E411524F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501640" y="3974810"/>
            <a:ext cx="607947" cy="607947"/>
          </a:xfrm>
          <a:prstGeom prst="rect">
            <a:avLst/>
          </a:prstGeom>
        </p:spPr>
      </p:pic>
      <p:pic>
        <p:nvPicPr>
          <p:cNvPr id="33" name="Graphic 32" descr="Brain">
            <a:extLst>
              <a:ext uri="{FF2B5EF4-FFF2-40B4-BE49-F238E27FC236}">
                <a16:creationId xmlns:a16="http://schemas.microsoft.com/office/drawing/2014/main" id="{7BD56B79-2F9C-44A7-9874-2585794E9A2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81310" y="3249174"/>
            <a:ext cx="2306422" cy="2306422"/>
          </a:xfrm>
          <a:prstGeom prst="rect">
            <a:avLst/>
          </a:prstGeom>
        </p:spPr>
      </p:pic>
      <p:pic>
        <p:nvPicPr>
          <p:cNvPr id="34" name="Graphic 33" descr="Star">
            <a:extLst>
              <a:ext uri="{FF2B5EF4-FFF2-40B4-BE49-F238E27FC236}">
                <a16:creationId xmlns:a16="http://schemas.microsoft.com/office/drawing/2014/main" id="{AD94381A-0E80-42A5-AB4F-AAEEBB34D62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84021" y="3429000"/>
            <a:ext cx="1506339" cy="1506339"/>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Learning Disabilities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B5DD78DD-BC86-46C3-B30B-99A2488D501A}"/>
              </a:ext>
            </a:extLst>
          </p:cNvPr>
          <p:cNvSpPr txBox="1"/>
          <p:nvPr/>
        </p:nvSpPr>
        <p:spPr>
          <a:xfrm>
            <a:off x="2151530" y="1871830"/>
            <a:ext cx="1968649" cy="523220"/>
          </a:xfrm>
          <a:prstGeom prst="rect">
            <a:avLst/>
          </a:prstGeom>
          <a:noFill/>
        </p:spPr>
        <p:txBody>
          <a:bodyPr wrap="square" rtlCol="0">
            <a:spAutoFit/>
          </a:bodyPr>
          <a:lstStyle/>
          <a:p>
            <a:pPr algn="ctr"/>
            <a:r>
              <a:rPr lang="en-US" sz="2800" dirty="0"/>
              <a:t>Dysgraphia</a:t>
            </a:r>
          </a:p>
        </p:txBody>
      </p:sp>
      <p:sp>
        <p:nvSpPr>
          <p:cNvPr id="17" name="TextBox 16">
            <a:extLst>
              <a:ext uri="{FF2B5EF4-FFF2-40B4-BE49-F238E27FC236}">
                <a16:creationId xmlns:a16="http://schemas.microsoft.com/office/drawing/2014/main" id="{6107E46B-7A8D-4571-824D-46D9EFE9559F}"/>
              </a:ext>
            </a:extLst>
          </p:cNvPr>
          <p:cNvSpPr txBox="1"/>
          <p:nvPr/>
        </p:nvSpPr>
        <p:spPr>
          <a:xfrm>
            <a:off x="8071823" y="1871830"/>
            <a:ext cx="1968649" cy="523220"/>
          </a:xfrm>
          <a:prstGeom prst="rect">
            <a:avLst/>
          </a:prstGeom>
          <a:noFill/>
        </p:spPr>
        <p:txBody>
          <a:bodyPr wrap="square" rtlCol="0">
            <a:spAutoFit/>
          </a:bodyPr>
          <a:lstStyle/>
          <a:p>
            <a:pPr algn="ctr"/>
            <a:r>
              <a:rPr lang="en-US" sz="2800" dirty="0"/>
              <a:t>Dyslexia</a:t>
            </a:r>
          </a:p>
        </p:txBody>
      </p:sp>
      <p:pic>
        <p:nvPicPr>
          <p:cNvPr id="5" name="Picture 4">
            <a:extLst>
              <a:ext uri="{FF2B5EF4-FFF2-40B4-BE49-F238E27FC236}">
                <a16:creationId xmlns:a16="http://schemas.microsoft.com/office/drawing/2014/main" id="{5D2BAEB1-4F35-4CD8-95AB-5DF782B5BD6C}"/>
              </a:ext>
            </a:extLst>
          </p:cNvPr>
          <p:cNvPicPr>
            <a:picLocks noChangeAspect="1"/>
          </p:cNvPicPr>
          <p:nvPr/>
        </p:nvPicPr>
        <p:blipFill>
          <a:blip r:embed="rId3"/>
          <a:stretch>
            <a:fillRect/>
          </a:stretch>
        </p:blipFill>
        <p:spPr>
          <a:xfrm>
            <a:off x="1775101" y="2924985"/>
            <a:ext cx="2204567" cy="1215201"/>
          </a:xfrm>
          <a:prstGeom prst="rect">
            <a:avLst/>
          </a:prstGeom>
        </p:spPr>
      </p:pic>
      <p:pic>
        <p:nvPicPr>
          <p:cNvPr id="7" name="Graphic 6" descr="Pencil">
            <a:extLst>
              <a:ext uri="{FF2B5EF4-FFF2-40B4-BE49-F238E27FC236}">
                <a16:creationId xmlns:a16="http://schemas.microsoft.com/office/drawing/2014/main" id="{9E1F6292-C00F-4CFA-A5EE-78026BAE92F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45454" y="2183316"/>
            <a:ext cx="914400" cy="914400"/>
          </a:xfrm>
          <a:prstGeom prst="rect">
            <a:avLst/>
          </a:prstGeom>
        </p:spPr>
      </p:pic>
      <p:sp>
        <p:nvSpPr>
          <p:cNvPr id="21" name="TextBox 20">
            <a:extLst>
              <a:ext uri="{FF2B5EF4-FFF2-40B4-BE49-F238E27FC236}">
                <a16:creationId xmlns:a16="http://schemas.microsoft.com/office/drawing/2014/main" id="{08CB3C81-2CF9-4EE6-99F1-054163A7765A}"/>
              </a:ext>
            </a:extLst>
          </p:cNvPr>
          <p:cNvSpPr txBox="1"/>
          <p:nvPr/>
        </p:nvSpPr>
        <p:spPr>
          <a:xfrm>
            <a:off x="7769514" y="2640516"/>
            <a:ext cx="1968649" cy="400110"/>
          </a:xfrm>
          <a:prstGeom prst="rect">
            <a:avLst/>
          </a:prstGeom>
          <a:noFill/>
        </p:spPr>
        <p:txBody>
          <a:bodyPr wrap="square" rtlCol="0">
            <a:spAutoFit/>
          </a:bodyPr>
          <a:lstStyle/>
          <a:p>
            <a:pPr algn="ctr"/>
            <a:r>
              <a:rPr lang="en-US" sz="2000" dirty="0"/>
              <a:t>E       A       X</a:t>
            </a:r>
          </a:p>
        </p:txBody>
      </p:sp>
      <p:pic>
        <p:nvPicPr>
          <p:cNvPr id="22" name="Graphic 21" descr="Question mark">
            <a:extLst>
              <a:ext uri="{FF2B5EF4-FFF2-40B4-BE49-F238E27FC236}">
                <a16:creationId xmlns:a16="http://schemas.microsoft.com/office/drawing/2014/main" id="{5A11D5B2-F2DD-452D-B55A-2AD80E69D10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1045328">
            <a:off x="9486393" y="2443198"/>
            <a:ext cx="731669" cy="731669"/>
          </a:xfrm>
          <a:prstGeom prst="rect">
            <a:avLst/>
          </a:prstGeom>
        </p:spPr>
      </p:pic>
      <p:pic>
        <p:nvPicPr>
          <p:cNvPr id="9" name="Graphic 8" descr="Mute speaker">
            <a:extLst>
              <a:ext uri="{FF2B5EF4-FFF2-40B4-BE49-F238E27FC236}">
                <a16:creationId xmlns:a16="http://schemas.microsoft.com/office/drawing/2014/main" id="{685C26B2-C1B7-4B33-B561-ED90C4EEA08A}"/>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489986" y="3237469"/>
            <a:ext cx="1362241" cy="1362241"/>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Dysgraphia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8" name="Picture 27">
            <a:extLst>
              <a:ext uri="{FF2B5EF4-FFF2-40B4-BE49-F238E27FC236}">
                <a16:creationId xmlns:a16="http://schemas.microsoft.com/office/drawing/2014/main" id="{86573E50-FCF0-4BB6-9855-7A0428329E15}"/>
              </a:ext>
            </a:extLst>
          </p:cNvPr>
          <p:cNvPicPr>
            <a:picLocks noChangeAspect="1"/>
          </p:cNvPicPr>
          <p:nvPr/>
        </p:nvPicPr>
        <p:blipFill>
          <a:blip r:embed="rId3"/>
          <a:stretch>
            <a:fillRect/>
          </a:stretch>
        </p:blipFill>
        <p:spPr>
          <a:xfrm>
            <a:off x="3421021" y="2619804"/>
            <a:ext cx="4930523" cy="2717802"/>
          </a:xfrm>
          <a:prstGeom prst="rect">
            <a:avLst/>
          </a:prstGeom>
        </p:spPr>
      </p:pic>
      <p:pic>
        <p:nvPicPr>
          <p:cNvPr id="29" name="Graphic 28" descr="Pencil">
            <a:extLst>
              <a:ext uri="{FF2B5EF4-FFF2-40B4-BE49-F238E27FC236}">
                <a16:creationId xmlns:a16="http://schemas.microsoft.com/office/drawing/2014/main" id="{197FD070-7EFE-48D3-8BB5-90A5E9CA7A7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844117" y="1273211"/>
            <a:ext cx="1606085" cy="1606085"/>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Dyslexia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D5645B55-2614-4655-9449-F50F3FF1BDB9}"/>
              </a:ext>
            </a:extLst>
          </p:cNvPr>
          <p:cNvSpPr txBox="1"/>
          <p:nvPr/>
        </p:nvSpPr>
        <p:spPr>
          <a:xfrm>
            <a:off x="2917816" y="1796448"/>
            <a:ext cx="4827690" cy="1107996"/>
          </a:xfrm>
          <a:prstGeom prst="rect">
            <a:avLst/>
          </a:prstGeom>
          <a:noFill/>
        </p:spPr>
        <p:txBody>
          <a:bodyPr wrap="square" rtlCol="0">
            <a:spAutoFit/>
          </a:bodyPr>
          <a:lstStyle/>
          <a:p>
            <a:pPr algn="ctr"/>
            <a:r>
              <a:rPr lang="en-US" sz="6600" dirty="0"/>
              <a:t>E       A       X</a:t>
            </a:r>
          </a:p>
        </p:txBody>
      </p:sp>
      <p:pic>
        <p:nvPicPr>
          <p:cNvPr id="29" name="Graphic 28" descr="Question mark">
            <a:extLst>
              <a:ext uri="{FF2B5EF4-FFF2-40B4-BE49-F238E27FC236}">
                <a16:creationId xmlns:a16="http://schemas.microsoft.com/office/drawing/2014/main" id="{D1B2AD38-EDA3-4645-8881-11822AEC9F9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45328">
            <a:off x="8180412" y="1670830"/>
            <a:ext cx="1308216" cy="1308216"/>
          </a:xfrm>
          <a:prstGeom prst="rect">
            <a:avLst/>
          </a:prstGeom>
        </p:spPr>
      </p:pic>
      <p:pic>
        <p:nvPicPr>
          <p:cNvPr id="30" name="Graphic 29" descr="Mute speaker">
            <a:extLst>
              <a:ext uri="{FF2B5EF4-FFF2-40B4-BE49-F238E27FC236}">
                <a16:creationId xmlns:a16="http://schemas.microsoft.com/office/drawing/2014/main" id="{DF54422E-3766-4BA6-8F22-F0BEF858B97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920749" y="3238785"/>
            <a:ext cx="2350501" cy="2350501"/>
          </a:xfrm>
          <a:prstGeom prst="rect">
            <a:avLst/>
          </a:prstGeom>
        </p:spPr>
      </p:pic>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378</Words>
  <Application>Microsoft Office PowerPoint</Application>
  <PresentationFormat>Widescreen</PresentationFormat>
  <Paragraphs>44</Paragraphs>
  <Slides>9</Slides>
  <Notes>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7</cp:revision>
  <dcterms:created xsi:type="dcterms:W3CDTF">2017-06-16T13:06:21Z</dcterms:created>
  <dcterms:modified xsi:type="dcterms:W3CDTF">2019-05-16T19:46:07Z</dcterms:modified>
</cp:coreProperties>
</file>