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79" r:id="rId5"/>
    <p:sldId id="280" r:id="rId6"/>
    <p:sldId id="281" r:id="rId7"/>
    <p:sldId id="282" r:id="rId8"/>
    <p:sldId id="283" r:id="rId9"/>
    <p:sldId id="284" r:id="rId10"/>
    <p:sldId id="285" r:id="rId11"/>
    <p:sldId id="286" r:id="rId12"/>
    <p:sldId id="287" r:id="rId13"/>
    <p:sldId id="288"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7556" autoAdjust="0"/>
  </p:normalViewPr>
  <p:slideViewPr>
    <p:cSldViewPr snapToGrid="0">
      <p:cViewPr varScale="1">
        <p:scale>
          <a:sx n="52" d="100"/>
          <a:sy n="52" d="100"/>
        </p:scale>
        <p:origin x="1228" y="4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memory function? Memory actually involves three different steps: encoding, storage, and retrieval.</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Explicit memories are those we consciously try to remember and recall.  It includes semantic memory – memory for facts and language, such as knowing which continent this is  – and episodic memory – the events of our lives, such as that time you visited the pyramids.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2384090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Implicit memories are memories that are not part of conscious awareness; instead, they are formed from behaviors, such as driving a car or riding a bike.  These types of memories are known as procedural memories.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2884969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function of memory is retrieval in which we pull information out of memory and back into conscious awareness. There are a variety of ways to retrieve information: Recall is when you can access information without cues.  Recognition, on the other hand, is when you identify information you have learned after encountering it again. The final form of retrieval is relearning – learning information you have already learned.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338167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step for memory is encoding.  Here, we need to actually input information into our memory system. When we receive new information, our brains code it and organize it with similar information.  This process can occur either automatically or effortfully.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972936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were asked what you ate for lunch today, this would be easy to answer. In automatic processing, we unconsciously encode details like time, space, frequency, and the meaning of words.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2194420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effortful processing requires work and attention to move that information into the memory system. You engage in this process when you study, read, or try to memorize the details of an experience.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3656469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several ways to encode information.  For instance, the word basketball could be encoded semantically (or based on its meaning), visually (such as picturing an actual basketball), or acoustically (such as imagining the sound of the ball bouncing on the court).  The self-reference effect, which is when you have better memory if you apply the concept to yourself.  In this case, you might remember yourself playing basketball.</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1200586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Storage is the creation of permanent record of information. To be stored in long term memory, information must pass through sensory memory, short term memory and long term memory.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2013779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Sensory memory is the storage of brief sensory events, such as sights, sounds, and tastes.  This storage only lasts for a few seconds.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602277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Short-term memory is a temporary storage system that processes incoming sensory memory; it can also be called working memory. The average person can hold an item in short term memory for up to 20 seconds. In addition, most people can remember between 5 and 9 items.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183759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Long term memory is the storage of memories that is essentially limitless.  It is divided into two different types of memory – explicit (or declarative) and implicit.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3840945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6.svg"/><Relationship Id="rId5" Type="http://schemas.openxmlformats.org/officeDocument/2006/relationships/image" Target="../media/image45.png"/><Relationship Id="rId4" Type="http://schemas.openxmlformats.org/officeDocument/2006/relationships/image" Target="../media/image44.svg"/></Relationships>
</file>

<file path=ppt/slides/_rels/slide11.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0.svg"/><Relationship Id="rId5" Type="http://schemas.openxmlformats.org/officeDocument/2006/relationships/image" Target="../media/image49.png"/><Relationship Id="rId4" Type="http://schemas.openxmlformats.org/officeDocument/2006/relationships/image" Target="../media/image48.sv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3.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51.png"/><Relationship Id="rId1" Type="http://schemas.openxmlformats.org/officeDocument/2006/relationships/slideLayout" Target="../slideLayouts/slideLayout12.xml"/><Relationship Id="rId5" Type="http://schemas.openxmlformats.org/officeDocument/2006/relationships/image" Target="../media/image54.png"/><Relationship Id="rId4" Type="http://schemas.openxmlformats.org/officeDocument/2006/relationships/image" Target="../media/image5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8.xml.rels><?xml version="1.0" encoding="UTF-8" standalone="yes"?>
<Relationships xmlns="http://schemas.openxmlformats.org/package/2006/relationships"><Relationship Id="rId8" Type="http://schemas.openxmlformats.org/officeDocument/2006/relationships/image" Target="../media/image28.svg"/><Relationship Id="rId13" Type="http://schemas.openxmlformats.org/officeDocument/2006/relationships/image" Target="../media/image33.png"/><Relationship Id="rId18" Type="http://schemas.openxmlformats.org/officeDocument/2006/relationships/image" Target="../media/image38.sv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32.svg"/><Relationship Id="rId17" Type="http://schemas.openxmlformats.org/officeDocument/2006/relationships/image" Target="../media/image37.png"/><Relationship Id="rId2" Type="http://schemas.openxmlformats.org/officeDocument/2006/relationships/notesSlide" Target="../notesSlides/notesSlide8.xml"/><Relationship Id="rId16" Type="http://schemas.openxmlformats.org/officeDocument/2006/relationships/image" Target="../media/image36.svg"/><Relationship Id="rId1" Type="http://schemas.openxmlformats.org/officeDocument/2006/relationships/slideLayout" Target="../slideLayouts/slideLayout1.xml"/><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5" Type="http://schemas.openxmlformats.org/officeDocument/2006/relationships/image" Target="../media/image3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 Id="rId14" Type="http://schemas.openxmlformats.org/officeDocument/2006/relationships/image" Target="../media/image34.svg"/></Relationships>
</file>

<file path=ppt/slides/_rels/slide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Memory Functions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Explicit Memory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Africa">
            <a:extLst>
              <a:ext uri="{FF2B5EF4-FFF2-40B4-BE49-F238E27FC236}">
                <a16:creationId xmlns:a16="http://schemas.microsoft.com/office/drawing/2014/main" id="{1615398F-90FC-49F1-83DB-D121466BF3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7" y="2749961"/>
            <a:ext cx="3004972" cy="3004972"/>
          </a:xfrm>
          <a:prstGeom prst="rect">
            <a:avLst/>
          </a:prstGeom>
        </p:spPr>
      </p:pic>
      <p:pic>
        <p:nvPicPr>
          <p:cNvPr id="7" name="Graphic 6" descr="Pyramid with levels">
            <a:extLst>
              <a:ext uri="{FF2B5EF4-FFF2-40B4-BE49-F238E27FC236}">
                <a16:creationId xmlns:a16="http://schemas.microsoft.com/office/drawing/2014/main" id="{A7F8E898-A08F-4675-9704-F998B8B8214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90879" y="2411208"/>
            <a:ext cx="3004972" cy="3004972"/>
          </a:xfrm>
          <a:prstGeom prst="rect">
            <a:avLst/>
          </a:prstGeom>
        </p:spPr>
      </p:pic>
      <p:pic>
        <p:nvPicPr>
          <p:cNvPr id="10" name="Graphic 9" descr="Pyramid with levels">
            <a:extLst>
              <a:ext uri="{FF2B5EF4-FFF2-40B4-BE49-F238E27FC236}">
                <a16:creationId xmlns:a16="http://schemas.microsoft.com/office/drawing/2014/main" id="{CA43A513-F64B-4092-80D6-106FAF81C94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48360" y="2749961"/>
            <a:ext cx="3004972" cy="3004972"/>
          </a:xfrm>
          <a:prstGeom prst="rect">
            <a:avLst/>
          </a:prstGeom>
        </p:spPr>
      </p:pic>
      <p:pic>
        <p:nvPicPr>
          <p:cNvPr id="11" name="Graphic 10" descr="Pyramid with levels">
            <a:extLst>
              <a:ext uri="{FF2B5EF4-FFF2-40B4-BE49-F238E27FC236}">
                <a16:creationId xmlns:a16="http://schemas.microsoft.com/office/drawing/2014/main" id="{EE3E9C53-BB64-4E2A-8A8D-593515649D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05841" y="3112103"/>
            <a:ext cx="3004972" cy="3004972"/>
          </a:xfrm>
          <a:prstGeom prst="rect">
            <a:avLst/>
          </a:prstGeom>
        </p:spPr>
      </p:pic>
      <p:sp>
        <p:nvSpPr>
          <p:cNvPr id="8" name="TextBox 7">
            <a:extLst>
              <a:ext uri="{FF2B5EF4-FFF2-40B4-BE49-F238E27FC236}">
                <a16:creationId xmlns:a16="http://schemas.microsoft.com/office/drawing/2014/main" id="{A5B9D8F6-3050-42E7-AADE-B493FD34AEE8}"/>
              </a:ext>
            </a:extLst>
          </p:cNvPr>
          <p:cNvSpPr txBox="1"/>
          <p:nvPr/>
        </p:nvSpPr>
        <p:spPr>
          <a:xfrm>
            <a:off x="1881187" y="1895458"/>
            <a:ext cx="3004972" cy="646331"/>
          </a:xfrm>
          <a:prstGeom prst="rect">
            <a:avLst/>
          </a:prstGeom>
          <a:noFill/>
        </p:spPr>
        <p:txBody>
          <a:bodyPr wrap="square" rtlCol="0">
            <a:spAutoFit/>
          </a:bodyPr>
          <a:lstStyle/>
          <a:p>
            <a:pPr algn="ctr"/>
            <a:r>
              <a:rPr lang="en-US" sz="3600" b="1" dirty="0">
                <a:solidFill>
                  <a:schemeClr val="accent3">
                    <a:lumMod val="50000"/>
                  </a:schemeClr>
                </a:solidFill>
              </a:rPr>
              <a:t>Semantic</a:t>
            </a:r>
          </a:p>
        </p:txBody>
      </p:sp>
      <p:sp>
        <p:nvSpPr>
          <p:cNvPr id="13" name="TextBox 12">
            <a:extLst>
              <a:ext uri="{FF2B5EF4-FFF2-40B4-BE49-F238E27FC236}">
                <a16:creationId xmlns:a16="http://schemas.microsoft.com/office/drawing/2014/main" id="{F234795C-DBD3-4015-8F92-E06F4F1D774C}"/>
              </a:ext>
            </a:extLst>
          </p:cNvPr>
          <p:cNvSpPr txBox="1"/>
          <p:nvPr/>
        </p:nvSpPr>
        <p:spPr>
          <a:xfrm>
            <a:off x="6096000" y="1934253"/>
            <a:ext cx="3004972" cy="646331"/>
          </a:xfrm>
          <a:prstGeom prst="rect">
            <a:avLst/>
          </a:prstGeom>
          <a:noFill/>
        </p:spPr>
        <p:txBody>
          <a:bodyPr wrap="square" rtlCol="0">
            <a:spAutoFit/>
          </a:bodyPr>
          <a:lstStyle/>
          <a:p>
            <a:pPr algn="ctr"/>
            <a:r>
              <a:rPr lang="en-US" sz="3600" b="1" dirty="0">
                <a:solidFill>
                  <a:schemeClr val="accent3">
                    <a:lumMod val="50000"/>
                  </a:schemeClr>
                </a:solidFill>
              </a:rPr>
              <a:t>Episodic</a:t>
            </a:r>
          </a:p>
        </p:txBody>
      </p:sp>
    </p:spTree>
    <p:extLst>
      <p:ext uri="{BB962C8B-B14F-4D97-AF65-F5344CB8AC3E}">
        <p14:creationId xmlns:p14="http://schemas.microsoft.com/office/powerpoint/2010/main" val="486761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Implicit Memories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ar">
            <a:extLst>
              <a:ext uri="{FF2B5EF4-FFF2-40B4-BE49-F238E27FC236}">
                <a16:creationId xmlns:a16="http://schemas.microsoft.com/office/drawing/2014/main" id="{221FA363-78FC-4AF9-B458-B94C39D162F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34222" y="2108935"/>
            <a:ext cx="3037114" cy="3037114"/>
          </a:xfrm>
          <a:prstGeom prst="rect">
            <a:avLst/>
          </a:prstGeom>
        </p:spPr>
      </p:pic>
      <p:pic>
        <p:nvPicPr>
          <p:cNvPr id="7" name="Graphic 6" descr="Cycling">
            <a:extLst>
              <a:ext uri="{FF2B5EF4-FFF2-40B4-BE49-F238E27FC236}">
                <a16:creationId xmlns:a16="http://schemas.microsoft.com/office/drawing/2014/main" id="{924E8B58-A60C-4C65-B57E-3473D03299F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20665" y="2108935"/>
            <a:ext cx="3037114" cy="3037114"/>
          </a:xfrm>
          <a:prstGeom prst="rect">
            <a:avLst/>
          </a:prstGeom>
        </p:spPr>
      </p:pic>
      <p:sp>
        <p:nvSpPr>
          <p:cNvPr id="8" name="TextBox 7">
            <a:extLst>
              <a:ext uri="{FF2B5EF4-FFF2-40B4-BE49-F238E27FC236}">
                <a16:creationId xmlns:a16="http://schemas.microsoft.com/office/drawing/2014/main" id="{0040B2F7-513C-4823-9AEC-CB10163E4369}"/>
              </a:ext>
            </a:extLst>
          </p:cNvPr>
          <p:cNvSpPr txBox="1"/>
          <p:nvPr/>
        </p:nvSpPr>
        <p:spPr>
          <a:xfrm>
            <a:off x="3810765" y="5548443"/>
            <a:ext cx="4528457" cy="646331"/>
          </a:xfrm>
          <a:prstGeom prst="rect">
            <a:avLst/>
          </a:prstGeom>
          <a:noFill/>
        </p:spPr>
        <p:txBody>
          <a:bodyPr wrap="square" rtlCol="0">
            <a:spAutoFit/>
          </a:bodyPr>
          <a:lstStyle/>
          <a:p>
            <a:pPr algn="ctr"/>
            <a:r>
              <a:rPr lang="en-US" sz="3600" b="1" dirty="0">
                <a:solidFill>
                  <a:srgbClr val="00B0F0"/>
                </a:solidFill>
              </a:rPr>
              <a:t>Procedural memories</a:t>
            </a:r>
          </a:p>
        </p:txBody>
      </p:sp>
    </p:spTree>
    <p:extLst>
      <p:ext uri="{BB962C8B-B14F-4D97-AF65-F5344CB8AC3E}">
        <p14:creationId xmlns:p14="http://schemas.microsoft.com/office/powerpoint/2010/main" val="1173390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Retrieval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237A712-DBC1-4AC7-9D6B-8EDA260697A8}"/>
              </a:ext>
            </a:extLst>
          </p:cNvPr>
          <p:cNvSpPr txBox="1"/>
          <p:nvPr/>
        </p:nvSpPr>
        <p:spPr>
          <a:xfrm>
            <a:off x="2046195" y="1934440"/>
            <a:ext cx="3374572" cy="3785652"/>
          </a:xfrm>
          <a:prstGeom prst="rect">
            <a:avLst/>
          </a:prstGeom>
          <a:noFill/>
        </p:spPr>
        <p:txBody>
          <a:bodyPr wrap="square" rtlCol="0">
            <a:spAutoFit/>
          </a:bodyPr>
          <a:lstStyle/>
          <a:p>
            <a:pPr algn="ctr"/>
            <a:r>
              <a:rPr lang="en-US" sz="4800" b="1" dirty="0">
                <a:solidFill>
                  <a:schemeClr val="tx2">
                    <a:lumMod val="50000"/>
                  </a:schemeClr>
                </a:solidFill>
                <a:highlight>
                  <a:srgbClr val="00FFFF"/>
                </a:highlight>
              </a:rPr>
              <a:t>Recall</a:t>
            </a:r>
          </a:p>
          <a:p>
            <a:pPr algn="ctr"/>
            <a:endParaRPr lang="en-US" sz="4800" b="1" dirty="0">
              <a:solidFill>
                <a:schemeClr val="tx2">
                  <a:lumMod val="50000"/>
                </a:schemeClr>
              </a:solidFill>
              <a:highlight>
                <a:srgbClr val="00FFFF"/>
              </a:highlight>
            </a:endParaRPr>
          </a:p>
          <a:p>
            <a:pPr algn="ctr"/>
            <a:r>
              <a:rPr lang="en-US" sz="4800" b="1" dirty="0">
                <a:solidFill>
                  <a:schemeClr val="tx2">
                    <a:lumMod val="50000"/>
                  </a:schemeClr>
                </a:solidFill>
                <a:highlight>
                  <a:srgbClr val="00FFFF"/>
                </a:highlight>
              </a:rPr>
              <a:t>Recognition</a:t>
            </a:r>
          </a:p>
          <a:p>
            <a:pPr algn="ctr"/>
            <a:endParaRPr lang="en-US" sz="4800" b="1" dirty="0">
              <a:solidFill>
                <a:schemeClr val="tx2">
                  <a:lumMod val="50000"/>
                </a:schemeClr>
              </a:solidFill>
              <a:highlight>
                <a:srgbClr val="00FFFF"/>
              </a:highlight>
            </a:endParaRPr>
          </a:p>
          <a:p>
            <a:pPr algn="ctr"/>
            <a:r>
              <a:rPr lang="en-US" sz="4800" b="1" dirty="0">
                <a:solidFill>
                  <a:schemeClr val="tx2">
                    <a:lumMod val="50000"/>
                  </a:schemeClr>
                </a:solidFill>
                <a:highlight>
                  <a:srgbClr val="00FFFF"/>
                </a:highlight>
              </a:rPr>
              <a:t>Relearning</a:t>
            </a:r>
          </a:p>
        </p:txBody>
      </p:sp>
      <p:pic>
        <p:nvPicPr>
          <p:cNvPr id="9" name="Graphic 8" descr="Female Profile">
            <a:extLst>
              <a:ext uri="{FF2B5EF4-FFF2-40B4-BE49-F238E27FC236}">
                <a16:creationId xmlns:a16="http://schemas.microsoft.com/office/drawing/2014/main" id="{4296B361-A2AC-4CDD-8145-830CF97521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6000" y="2973669"/>
            <a:ext cx="2980869" cy="2980869"/>
          </a:xfrm>
          <a:prstGeom prst="rect">
            <a:avLst/>
          </a:prstGeom>
        </p:spPr>
      </p:pic>
      <p:sp>
        <p:nvSpPr>
          <p:cNvPr id="10" name="Thought Bubble: Cloud 9">
            <a:extLst>
              <a:ext uri="{FF2B5EF4-FFF2-40B4-BE49-F238E27FC236}">
                <a16:creationId xmlns:a16="http://schemas.microsoft.com/office/drawing/2014/main" id="{192AE131-D998-4B66-B5A4-11809697A63B}"/>
              </a:ext>
            </a:extLst>
          </p:cNvPr>
          <p:cNvSpPr/>
          <p:nvPr/>
        </p:nvSpPr>
        <p:spPr>
          <a:xfrm>
            <a:off x="8188897" y="1858240"/>
            <a:ext cx="1581822" cy="1115429"/>
          </a:xfrm>
          <a:prstGeom prst="cloudCallout">
            <a:avLst>
              <a:gd name="adj1" fmla="val -47396"/>
              <a:gd name="adj2" fmla="val 62500"/>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5810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Encoding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rain">
            <a:extLst>
              <a:ext uri="{FF2B5EF4-FFF2-40B4-BE49-F238E27FC236}">
                <a16:creationId xmlns:a16="http://schemas.microsoft.com/office/drawing/2014/main" id="{FD475A7E-8812-458D-9539-8DDE698FFA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27668" y="2042532"/>
            <a:ext cx="3313612" cy="3313612"/>
          </a:xfrm>
          <a:prstGeom prst="rect">
            <a:avLst/>
          </a:prstGeom>
        </p:spPr>
      </p:pic>
      <p:sp>
        <p:nvSpPr>
          <p:cNvPr id="12" name="TextBox 11">
            <a:extLst>
              <a:ext uri="{FF2B5EF4-FFF2-40B4-BE49-F238E27FC236}">
                <a16:creationId xmlns:a16="http://schemas.microsoft.com/office/drawing/2014/main" id="{8EBBAC7B-662C-4D6D-9D1B-E1E947EBC2A5}"/>
              </a:ext>
            </a:extLst>
          </p:cNvPr>
          <p:cNvSpPr txBox="1"/>
          <p:nvPr/>
        </p:nvSpPr>
        <p:spPr>
          <a:xfrm>
            <a:off x="1881188" y="3406950"/>
            <a:ext cx="3161212" cy="584775"/>
          </a:xfrm>
          <a:prstGeom prst="rect">
            <a:avLst/>
          </a:prstGeom>
          <a:noFill/>
        </p:spPr>
        <p:txBody>
          <a:bodyPr wrap="square" rtlCol="0">
            <a:spAutoFit/>
          </a:bodyPr>
          <a:lstStyle/>
          <a:p>
            <a:pPr algn="ctr"/>
            <a:r>
              <a:rPr lang="en-US" sz="3200" b="1" dirty="0"/>
              <a:t>Information</a:t>
            </a:r>
          </a:p>
        </p:txBody>
      </p:sp>
      <p:sp>
        <p:nvSpPr>
          <p:cNvPr id="13" name="Arrow: Right 12">
            <a:extLst>
              <a:ext uri="{FF2B5EF4-FFF2-40B4-BE49-F238E27FC236}">
                <a16:creationId xmlns:a16="http://schemas.microsoft.com/office/drawing/2014/main" id="{91AD54FD-BBBA-4F7D-ACA1-6F46AB76F64A}"/>
              </a:ext>
            </a:extLst>
          </p:cNvPr>
          <p:cNvSpPr/>
          <p:nvPr/>
        </p:nvSpPr>
        <p:spPr>
          <a:xfrm>
            <a:off x="4822370" y="3485075"/>
            <a:ext cx="2105298" cy="428524"/>
          </a:xfrm>
          <a:prstGeom prst="rightArrow">
            <a:avLst>
              <a:gd name="adj1" fmla="val 41872"/>
              <a:gd name="adj2" fmla="val 9267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Automatic Processing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hole pizza">
            <a:extLst>
              <a:ext uri="{FF2B5EF4-FFF2-40B4-BE49-F238E27FC236}">
                <a16:creationId xmlns:a16="http://schemas.microsoft.com/office/drawing/2014/main" id="{310511A2-5D7C-4E88-B9D8-9965E03B6D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34297" y="2469038"/>
            <a:ext cx="1781999" cy="1781999"/>
          </a:xfrm>
          <a:prstGeom prst="rect">
            <a:avLst/>
          </a:prstGeom>
        </p:spPr>
      </p:pic>
      <p:pic>
        <p:nvPicPr>
          <p:cNvPr id="7" name="Graphic 6" descr="Burger and drink">
            <a:extLst>
              <a:ext uri="{FF2B5EF4-FFF2-40B4-BE49-F238E27FC236}">
                <a16:creationId xmlns:a16="http://schemas.microsoft.com/office/drawing/2014/main" id="{CBF17ECA-CEBA-4C5E-B0CA-88CBA65FD41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20067" y="1647001"/>
            <a:ext cx="1781999" cy="1781999"/>
          </a:xfrm>
          <a:prstGeom prst="rect">
            <a:avLst/>
          </a:prstGeom>
        </p:spPr>
      </p:pic>
      <p:pic>
        <p:nvPicPr>
          <p:cNvPr id="8" name="Graphic 7" descr="Ice cream">
            <a:extLst>
              <a:ext uri="{FF2B5EF4-FFF2-40B4-BE49-F238E27FC236}">
                <a16:creationId xmlns:a16="http://schemas.microsoft.com/office/drawing/2014/main" id="{BCA4E418-1153-4886-8F8D-AF3D36D03CE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22068" y="1769734"/>
            <a:ext cx="1781999" cy="1781999"/>
          </a:xfrm>
          <a:prstGeom prst="rect">
            <a:avLst/>
          </a:prstGeom>
        </p:spPr>
      </p:pic>
      <p:sp>
        <p:nvSpPr>
          <p:cNvPr id="3" name="TextBox 2">
            <a:extLst>
              <a:ext uri="{FF2B5EF4-FFF2-40B4-BE49-F238E27FC236}">
                <a16:creationId xmlns:a16="http://schemas.microsoft.com/office/drawing/2014/main" id="{44B0858B-C9B2-4936-A21F-37F6479159A8}"/>
              </a:ext>
            </a:extLst>
          </p:cNvPr>
          <p:cNvSpPr txBox="1"/>
          <p:nvPr/>
        </p:nvSpPr>
        <p:spPr>
          <a:xfrm>
            <a:off x="1881188" y="4549902"/>
            <a:ext cx="1045025" cy="584775"/>
          </a:xfrm>
          <a:prstGeom prst="rect">
            <a:avLst/>
          </a:prstGeom>
          <a:noFill/>
        </p:spPr>
        <p:txBody>
          <a:bodyPr wrap="square" rtlCol="0">
            <a:spAutoFit/>
          </a:bodyPr>
          <a:lstStyle/>
          <a:p>
            <a:pPr algn="ctr"/>
            <a:r>
              <a:rPr lang="en-US" sz="3200" b="1" dirty="0">
                <a:highlight>
                  <a:srgbClr val="00FFFF"/>
                </a:highlight>
              </a:rPr>
              <a:t>Time</a:t>
            </a:r>
          </a:p>
        </p:txBody>
      </p:sp>
      <p:sp>
        <p:nvSpPr>
          <p:cNvPr id="10" name="TextBox 9">
            <a:extLst>
              <a:ext uri="{FF2B5EF4-FFF2-40B4-BE49-F238E27FC236}">
                <a16:creationId xmlns:a16="http://schemas.microsoft.com/office/drawing/2014/main" id="{107008E0-0EE7-4DF2-BE38-A94ACE1915AB}"/>
              </a:ext>
            </a:extLst>
          </p:cNvPr>
          <p:cNvSpPr txBox="1"/>
          <p:nvPr/>
        </p:nvSpPr>
        <p:spPr>
          <a:xfrm>
            <a:off x="3129066" y="4549901"/>
            <a:ext cx="2516777" cy="584775"/>
          </a:xfrm>
          <a:prstGeom prst="rect">
            <a:avLst/>
          </a:prstGeom>
          <a:noFill/>
        </p:spPr>
        <p:txBody>
          <a:bodyPr wrap="square" rtlCol="0">
            <a:spAutoFit/>
          </a:bodyPr>
          <a:lstStyle/>
          <a:p>
            <a:pPr algn="ctr"/>
            <a:r>
              <a:rPr lang="en-US" sz="3200" b="1" dirty="0">
                <a:highlight>
                  <a:srgbClr val="00FFFF"/>
                </a:highlight>
              </a:rPr>
              <a:t>Space</a:t>
            </a:r>
          </a:p>
        </p:txBody>
      </p:sp>
      <p:sp>
        <p:nvSpPr>
          <p:cNvPr id="11" name="TextBox 10">
            <a:extLst>
              <a:ext uri="{FF2B5EF4-FFF2-40B4-BE49-F238E27FC236}">
                <a16:creationId xmlns:a16="http://schemas.microsoft.com/office/drawing/2014/main" id="{BBB4B1E2-C4F9-4A6F-903B-63DD879E12C4}"/>
              </a:ext>
            </a:extLst>
          </p:cNvPr>
          <p:cNvSpPr txBox="1"/>
          <p:nvPr/>
        </p:nvSpPr>
        <p:spPr>
          <a:xfrm>
            <a:off x="5848697" y="4534131"/>
            <a:ext cx="2516777" cy="584775"/>
          </a:xfrm>
          <a:prstGeom prst="rect">
            <a:avLst/>
          </a:prstGeom>
          <a:noFill/>
        </p:spPr>
        <p:txBody>
          <a:bodyPr wrap="square" rtlCol="0">
            <a:spAutoFit/>
          </a:bodyPr>
          <a:lstStyle/>
          <a:p>
            <a:pPr algn="ctr"/>
            <a:r>
              <a:rPr lang="en-US" sz="3200" b="1" dirty="0">
                <a:highlight>
                  <a:srgbClr val="00FFFF"/>
                </a:highlight>
              </a:rPr>
              <a:t>Frequency</a:t>
            </a:r>
          </a:p>
        </p:txBody>
      </p:sp>
      <p:sp>
        <p:nvSpPr>
          <p:cNvPr id="12" name="TextBox 11">
            <a:extLst>
              <a:ext uri="{FF2B5EF4-FFF2-40B4-BE49-F238E27FC236}">
                <a16:creationId xmlns:a16="http://schemas.microsoft.com/office/drawing/2014/main" id="{13852C47-69F0-4130-9363-7393A8B90C1A}"/>
              </a:ext>
            </a:extLst>
          </p:cNvPr>
          <p:cNvSpPr txBox="1"/>
          <p:nvPr/>
        </p:nvSpPr>
        <p:spPr>
          <a:xfrm>
            <a:off x="8621351" y="4549902"/>
            <a:ext cx="1689461" cy="584775"/>
          </a:xfrm>
          <a:prstGeom prst="rect">
            <a:avLst/>
          </a:prstGeom>
          <a:noFill/>
        </p:spPr>
        <p:txBody>
          <a:bodyPr wrap="square" rtlCol="0">
            <a:spAutoFit/>
          </a:bodyPr>
          <a:lstStyle/>
          <a:p>
            <a:pPr algn="ctr"/>
            <a:r>
              <a:rPr lang="en-US" sz="3200" b="1" dirty="0">
                <a:highlight>
                  <a:srgbClr val="00FFFF"/>
                </a:highlight>
              </a:rPr>
              <a:t>Meaning</a:t>
            </a:r>
          </a:p>
        </p:txBody>
      </p:sp>
    </p:spTree>
    <p:extLst>
      <p:ext uri="{BB962C8B-B14F-4D97-AF65-F5344CB8AC3E}">
        <p14:creationId xmlns:p14="http://schemas.microsoft.com/office/powerpoint/2010/main" val="1637727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Effortful Processing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losed book">
            <a:extLst>
              <a:ext uri="{FF2B5EF4-FFF2-40B4-BE49-F238E27FC236}">
                <a16:creationId xmlns:a16="http://schemas.microsoft.com/office/drawing/2014/main" id="{D0849112-881F-41EB-BA4B-6FF9812C23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11343" y="3335783"/>
            <a:ext cx="1876041" cy="1876041"/>
          </a:xfrm>
          <a:prstGeom prst="rect">
            <a:avLst/>
          </a:prstGeom>
        </p:spPr>
      </p:pic>
      <p:pic>
        <p:nvPicPr>
          <p:cNvPr id="7" name="Graphic 6" descr="Books">
            <a:extLst>
              <a:ext uri="{FF2B5EF4-FFF2-40B4-BE49-F238E27FC236}">
                <a16:creationId xmlns:a16="http://schemas.microsoft.com/office/drawing/2014/main" id="{EBABE568-AA93-4DCB-BA51-8BE693C9176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34926" y="4486500"/>
            <a:ext cx="1876041" cy="1876041"/>
          </a:xfrm>
          <a:prstGeom prst="rect">
            <a:avLst/>
          </a:prstGeom>
        </p:spPr>
      </p:pic>
      <p:pic>
        <p:nvPicPr>
          <p:cNvPr id="9" name="Graphic 8" descr="Female Profile">
            <a:extLst>
              <a:ext uri="{FF2B5EF4-FFF2-40B4-BE49-F238E27FC236}">
                <a16:creationId xmlns:a16="http://schemas.microsoft.com/office/drawing/2014/main" id="{8B82A62C-24C3-4138-93AE-7EAEB4449D4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78634" y="4089517"/>
            <a:ext cx="1876041" cy="1876041"/>
          </a:xfrm>
          <a:prstGeom prst="rect">
            <a:avLst/>
          </a:prstGeom>
        </p:spPr>
      </p:pic>
      <p:sp>
        <p:nvSpPr>
          <p:cNvPr id="12" name="Thought Bubble: Cloud 11">
            <a:extLst>
              <a:ext uri="{FF2B5EF4-FFF2-40B4-BE49-F238E27FC236}">
                <a16:creationId xmlns:a16="http://schemas.microsoft.com/office/drawing/2014/main" id="{8759CFFA-804B-4F83-BF2E-85B72E3F4D98}"/>
              </a:ext>
            </a:extLst>
          </p:cNvPr>
          <p:cNvSpPr/>
          <p:nvPr/>
        </p:nvSpPr>
        <p:spPr>
          <a:xfrm>
            <a:off x="8047703" y="2942186"/>
            <a:ext cx="1581822" cy="1115429"/>
          </a:xfrm>
          <a:prstGeom prst="cloudCallout">
            <a:avLst>
              <a:gd name="adj1" fmla="val -47396"/>
              <a:gd name="adj2" fmla="val 62500"/>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24363DDF-F704-42E6-BF3A-FAF34056FAB7}"/>
              </a:ext>
            </a:extLst>
          </p:cNvPr>
          <p:cNvSpPr txBox="1"/>
          <p:nvPr/>
        </p:nvSpPr>
        <p:spPr>
          <a:xfrm>
            <a:off x="3293058" y="2084932"/>
            <a:ext cx="1139605" cy="584775"/>
          </a:xfrm>
          <a:prstGeom prst="rect">
            <a:avLst/>
          </a:prstGeom>
          <a:noFill/>
        </p:spPr>
        <p:txBody>
          <a:bodyPr wrap="square" rtlCol="0">
            <a:spAutoFit/>
          </a:bodyPr>
          <a:lstStyle/>
          <a:p>
            <a:pPr algn="ctr"/>
            <a:r>
              <a:rPr lang="en-US" sz="3200" b="1" dirty="0">
                <a:solidFill>
                  <a:srgbClr val="7030A0"/>
                </a:solidFill>
              </a:rPr>
              <a:t>Work</a:t>
            </a:r>
            <a:endParaRPr lang="en-US" b="1" dirty="0">
              <a:solidFill>
                <a:srgbClr val="7030A0"/>
              </a:solidFill>
            </a:endParaRPr>
          </a:p>
        </p:txBody>
      </p:sp>
      <p:sp>
        <p:nvSpPr>
          <p:cNvPr id="16" name="TextBox 15">
            <a:extLst>
              <a:ext uri="{FF2B5EF4-FFF2-40B4-BE49-F238E27FC236}">
                <a16:creationId xmlns:a16="http://schemas.microsoft.com/office/drawing/2014/main" id="{2559D2E2-1094-40E8-AA61-9CB878C864FB}"/>
              </a:ext>
            </a:extLst>
          </p:cNvPr>
          <p:cNvSpPr txBox="1"/>
          <p:nvPr/>
        </p:nvSpPr>
        <p:spPr>
          <a:xfrm>
            <a:off x="7512458" y="2060440"/>
            <a:ext cx="1876041" cy="584775"/>
          </a:xfrm>
          <a:prstGeom prst="rect">
            <a:avLst/>
          </a:prstGeom>
          <a:noFill/>
        </p:spPr>
        <p:txBody>
          <a:bodyPr wrap="square" rtlCol="0">
            <a:spAutoFit/>
          </a:bodyPr>
          <a:lstStyle/>
          <a:p>
            <a:pPr algn="ctr"/>
            <a:r>
              <a:rPr lang="en-US" sz="3200" b="1" dirty="0">
                <a:solidFill>
                  <a:srgbClr val="FF0000"/>
                </a:solidFill>
              </a:rPr>
              <a:t>Attention</a:t>
            </a:r>
            <a:endParaRPr lang="en-US" b="1" dirty="0">
              <a:solidFill>
                <a:srgbClr val="FF0000"/>
              </a:solidFill>
            </a:endParaRPr>
          </a:p>
        </p:txBody>
      </p:sp>
      <p:sp>
        <p:nvSpPr>
          <p:cNvPr id="17" name="Arrow: Right 16">
            <a:extLst>
              <a:ext uri="{FF2B5EF4-FFF2-40B4-BE49-F238E27FC236}">
                <a16:creationId xmlns:a16="http://schemas.microsoft.com/office/drawing/2014/main" id="{F6E6294E-7235-45BC-A02F-26335D469FB8}"/>
              </a:ext>
            </a:extLst>
          </p:cNvPr>
          <p:cNvSpPr/>
          <p:nvPr/>
        </p:nvSpPr>
        <p:spPr>
          <a:xfrm rot="18408640">
            <a:off x="4133397" y="1489281"/>
            <a:ext cx="1092291" cy="428524"/>
          </a:xfrm>
          <a:prstGeom prst="rightArrow">
            <a:avLst>
              <a:gd name="adj1" fmla="val 41872"/>
              <a:gd name="adj2" fmla="val 9267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Arrow: Right 18">
            <a:extLst>
              <a:ext uri="{FF2B5EF4-FFF2-40B4-BE49-F238E27FC236}">
                <a16:creationId xmlns:a16="http://schemas.microsoft.com/office/drawing/2014/main" id="{57293DA4-77F1-44E9-8849-C01C8FB74275}"/>
              </a:ext>
            </a:extLst>
          </p:cNvPr>
          <p:cNvSpPr/>
          <p:nvPr/>
        </p:nvSpPr>
        <p:spPr>
          <a:xfrm rot="13962988">
            <a:off x="6721964" y="1490585"/>
            <a:ext cx="1092291" cy="428524"/>
          </a:xfrm>
          <a:prstGeom prst="rightArrow">
            <a:avLst>
              <a:gd name="adj1" fmla="val 41872"/>
              <a:gd name="adj2" fmla="val 9267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78211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Encoding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Basketball">
            <a:extLst>
              <a:ext uri="{FF2B5EF4-FFF2-40B4-BE49-F238E27FC236}">
                <a16:creationId xmlns:a16="http://schemas.microsoft.com/office/drawing/2014/main" id="{984E4940-1226-4E74-AF54-86D446DE06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02777" y="2713457"/>
            <a:ext cx="2743200" cy="2743200"/>
          </a:xfrm>
          <a:prstGeom prst="rect">
            <a:avLst/>
          </a:prstGeom>
        </p:spPr>
      </p:pic>
      <p:sp>
        <p:nvSpPr>
          <p:cNvPr id="7" name="Arrow: Right 6">
            <a:extLst>
              <a:ext uri="{FF2B5EF4-FFF2-40B4-BE49-F238E27FC236}">
                <a16:creationId xmlns:a16="http://schemas.microsoft.com/office/drawing/2014/main" id="{04462103-409B-4216-9167-4F8060C9853A}"/>
              </a:ext>
            </a:extLst>
          </p:cNvPr>
          <p:cNvSpPr/>
          <p:nvPr/>
        </p:nvSpPr>
        <p:spPr>
          <a:xfrm rot="19766503">
            <a:off x="7206334" y="2819364"/>
            <a:ext cx="1092291" cy="428524"/>
          </a:xfrm>
          <a:prstGeom prst="rightArrow">
            <a:avLst>
              <a:gd name="adj1" fmla="val 41872"/>
              <a:gd name="adj2" fmla="val 92677"/>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499D1C2F-D2E6-437F-B0FC-961B05ED9659}"/>
              </a:ext>
            </a:extLst>
          </p:cNvPr>
          <p:cNvSpPr txBox="1"/>
          <p:nvPr/>
        </p:nvSpPr>
        <p:spPr>
          <a:xfrm>
            <a:off x="2031275" y="2285137"/>
            <a:ext cx="2290354" cy="584775"/>
          </a:xfrm>
          <a:prstGeom prst="rect">
            <a:avLst/>
          </a:prstGeom>
          <a:noFill/>
        </p:spPr>
        <p:txBody>
          <a:bodyPr wrap="square" rtlCol="0">
            <a:spAutoFit/>
          </a:bodyPr>
          <a:lstStyle/>
          <a:p>
            <a:pPr algn="ctr"/>
            <a:r>
              <a:rPr lang="en-US" sz="3200" b="1" dirty="0">
                <a:solidFill>
                  <a:schemeClr val="accent6">
                    <a:lumMod val="50000"/>
                  </a:schemeClr>
                </a:solidFill>
              </a:rPr>
              <a:t>Semantic</a:t>
            </a:r>
            <a:endParaRPr lang="en-US" b="1" dirty="0">
              <a:solidFill>
                <a:schemeClr val="accent6">
                  <a:lumMod val="50000"/>
                </a:schemeClr>
              </a:solidFill>
            </a:endParaRPr>
          </a:p>
        </p:txBody>
      </p:sp>
      <p:sp>
        <p:nvSpPr>
          <p:cNvPr id="9" name="TextBox 8">
            <a:extLst>
              <a:ext uri="{FF2B5EF4-FFF2-40B4-BE49-F238E27FC236}">
                <a16:creationId xmlns:a16="http://schemas.microsoft.com/office/drawing/2014/main" id="{7C393501-C659-43CE-B9E5-C3D3BA88ED60}"/>
              </a:ext>
            </a:extLst>
          </p:cNvPr>
          <p:cNvSpPr txBox="1"/>
          <p:nvPr/>
        </p:nvSpPr>
        <p:spPr>
          <a:xfrm>
            <a:off x="2294709" y="4871882"/>
            <a:ext cx="1641565" cy="584775"/>
          </a:xfrm>
          <a:prstGeom prst="rect">
            <a:avLst/>
          </a:prstGeom>
          <a:noFill/>
        </p:spPr>
        <p:txBody>
          <a:bodyPr wrap="square" rtlCol="0">
            <a:spAutoFit/>
          </a:bodyPr>
          <a:lstStyle/>
          <a:p>
            <a:pPr algn="ctr"/>
            <a:r>
              <a:rPr lang="en-US" sz="3200" b="1" dirty="0">
                <a:solidFill>
                  <a:schemeClr val="accent5">
                    <a:lumMod val="50000"/>
                  </a:schemeClr>
                </a:solidFill>
              </a:rPr>
              <a:t>Acoustic</a:t>
            </a:r>
            <a:endParaRPr lang="en-US" b="1" dirty="0">
              <a:solidFill>
                <a:schemeClr val="accent5">
                  <a:lumMod val="50000"/>
                </a:schemeClr>
              </a:solidFill>
            </a:endParaRPr>
          </a:p>
        </p:txBody>
      </p:sp>
      <p:sp>
        <p:nvSpPr>
          <p:cNvPr id="10" name="TextBox 9">
            <a:extLst>
              <a:ext uri="{FF2B5EF4-FFF2-40B4-BE49-F238E27FC236}">
                <a16:creationId xmlns:a16="http://schemas.microsoft.com/office/drawing/2014/main" id="{4CF87620-FB8A-4836-9D73-24A88D180E05}"/>
              </a:ext>
            </a:extLst>
          </p:cNvPr>
          <p:cNvSpPr txBox="1"/>
          <p:nvPr/>
        </p:nvSpPr>
        <p:spPr>
          <a:xfrm>
            <a:off x="8290235" y="2234897"/>
            <a:ext cx="1245325" cy="584775"/>
          </a:xfrm>
          <a:prstGeom prst="rect">
            <a:avLst/>
          </a:prstGeom>
          <a:noFill/>
        </p:spPr>
        <p:txBody>
          <a:bodyPr wrap="square" rtlCol="0">
            <a:spAutoFit/>
          </a:bodyPr>
          <a:lstStyle/>
          <a:p>
            <a:pPr algn="ctr"/>
            <a:r>
              <a:rPr lang="en-US" sz="3200" b="1" dirty="0">
                <a:solidFill>
                  <a:schemeClr val="accent3">
                    <a:lumMod val="50000"/>
                  </a:schemeClr>
                </a:solidFill>
              </a:rPr>
              <a:t>Visual</a:t>
            </a:r>
            <a:endParaRPr lang="en-US" b="1" dirty="0">
              <a:solidFill>
                <a:schemeClr val="accent3">
                  <a:lumMod val="50000"/>
                </a:schemeClr>
              </a:solidFill>
            </a:endParaRPr>
          </a:p>
        </p:txBody>
      </p:sp>
      <p:sp>
        <p:nvSpPr>
          <p:cNvPr id="11" name="TextBox 10">
            <a:extLst>
              <a:ext uri="{FF2B5EF4-FFF2-40B4-BE49-F238E27FC236}">
                <a16:creationId xmlns:a16="http://schemas.microsoft.com/office/drawing/2014/main" id="{03C9751E-4415-46CD-AE86-AED928E3157C}"/>
              </a:ext>
            </a:extLst>
          </p:cNvPr>
          <p:cNvSpPr txBox="1"/>
          <p:nvPr/>
        </p:nvSpPr>
        <p:spPr>
          <a:xfrm>
            <a:off x="7752480" y="4871882"/>
            <a:ext cx="2320834" cy="584775"/>
          </a:xfrm>
          <a:prstGeom prst="rect">
            <a:avLst/>
          </a:prstGeom>
          <a:noFill/>
        </p:spPr>
        <p:txBody>
          <a:bodyPr wrap="square" rtlCol="0">
            <a:spAutoFit/>
          </a:bodyPr>
          <a:lstStyle/>
          <a:p>
            <a:pPr algn="ctr"/>
            <a:r>
              <a:rPr lang="en-US" sz="3200" b="1" dirty="0">
                <a:solidFill>
                  <a:schemeClr val="accent4">
                    <a:lumMod val="50000"/>
                  </a:schemeClr>
                </a:solidFill>
              </a:rPr>
              <a:t>Self-referent</a:t>
            </a:r>
            <a:endParaRPr lang="en-US" b="1" dirty="0">
              <a:solidFill>
                <a:schemeClr val="accent4">
                  <a:lumMod val="50000"/>
                </a:schemeClr>
              </a:solidFill>
            </a:endParaRPr>
          </a:p>
        </p:txBody>
      </p:sp>
      <p:sp>
        <p:nvSpPr>
          <p:cNvPr id="12" name="Arrow: Right 11">
            <a:extLst>
              <a:ext uri="{FF2B5EF4-FFF2-40B4-BE49-F238E27FC236}">
                <a16:creationId xmlns:a16="http://schemas.microsoft.com/office/drawing/2014/main" id="{32999D3E-73F8-412C-BBCE-4353D83945CC}"/>
              </a:ext>
            </a:extLst>
          </p:cNvPr>
          <p:cNvSpPr/>
          <p:nvPr/>
        </p:nvSpPr>
        <p:spPr>
          <a:xfrm rot="2110549">
            <a:off x="7289878" y="4408375"/>
            <a:ext cx="965036" cy="428524"/>
          </a:xfrm>
          <a:prstGeom prst="rightArrow">
            <a:avLst>
              <a:gd name="adj1" fmla="val 41872"/>
              <a:gd name="adj2" fmla="val 92677"/>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Right 12">
            <a:extLst>
              <a:ext uri="{FF2B5EF4-FFF2-40B4-BE49-F238E27FC236}">
                <a16:creationId xmlns:a16="http://schemas.microsoft.com/office/drawing/2014/main" id="{EC2472EE-63B4-49BA-BDB5-8DE930358898}"/>
              </a:ext>
            </a:extLst>
          </p:cNvPr>
          <p:cNvSpPr/>
          <p:nvPr/>
        </p:nvSpPr>
        <p:spPr>
          <a:xfrm rot="13025005">
            <a:off x="4035789" y="2944772"/>
            <a:ext cx="1092291" cy="428524"/>
          </a:xfrm>
          <a:prstGeom prst="rightArrow">
            <a:avLst>
              <a:gd name="adj1" fmla="val 41872"/>
              <a:gd name="adj2" fmla="val 92677"/>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Arrow: Right 13">
            <a:extLst>
              <a:ext uri="{FF2B5EF4-FFF2-40B4-BE49-F238E27FC236}">
                <a16:creationId xmlns:a16="http://schemas.microsoft.com/office/drawing/2014/main" id="{EE3CB5C2-E8BA-4E6B-9E38-0009EE17E197}"/>
              </a:ext>
            </a:extLst>
          </p:cNvPr>
          <p:cNvSpPr/>
          <p:nvPr/>
        </p:nvSpPr>
        <p:spPr>
          <a:xfrm rot="9248788">
            <a:off x="4019132" y="4657619"/>
            <a:ext cx="1092291" cy="428524"/>
          </a:xfrm>
          <a:prstGeom prst="rightArrow">
            <a:avLst>
              <a:gd name="adj1" fmla="val 41872"/>
              <a:gd name="adj2" fmla="val 92677"/>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83853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Storage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Flowchart: Connector 2">
            <a:extLst>
              <a:ext uri="{FF2B5EF4-FFF2-40B4-BE49-F238E27FC236}">
                <a16:creationId xmlns:a16="http://schemas.microsoft.com/office/drawing/2014/main" id="{27C49F36-1E6C-44CA-B7FE-5E1BE85F7B0D}"/>
              </a:ext>
            </a:extLst>
          </p:cNvPr>
          <p:cNvSpPr/>
          <p:nvPr/>
        </p:nvSpPr>
        <p:spPr>
          <a:xfrm>
            <a:off x="1733140" y="2333461"/>
            <a:ext cx="2403565" cy="2342596"/>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Connector 6">
            <a:extLst>
              <a:ext uri="{FF2B5EF4-FFF2-40B4-BE49-F238E27FC236}">
                <a16:creationId xmlns:a16="http://schemas.microsoft.com/office/drawing/2014/main" id="{B1B90DB5-A88C-4813-8B99-3B1A689EEC6C}"/>
              </a:ext>
            </a:extLst>
          </p:cNvPr>
          <p:cNvSpPr/>
          <p:nvPr/>
        </p:nvSpPr>
        <p:spPr>
          <a:xfrm>
            <a:off x="4894217" y="2394421"/>
            <a:ext cx="2403565" cy="2342596"/>
          </a:xfrm>
          <a:prstGeom prst="flowChartConnector">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lowchart: Connector 7">
            <a:extLst>
              <a:ext uri="{FF2B5EF4-FFF2-40B4-BE49-F238E27FC236}">
                <a16:creationId xmlns:a16="http://schemas.microsoft.com/office/drawing/2014/main" id="{6B2F7644-E6BF-4DEA-88CC-6595D9AAA992}"/>
              </a:ext>
            </a:extLst>
          </p:cNvPr>
          <p:cNvSpPr/>
          <p:nvPr/>
        </p:nvSpPr>
        <p:spPr>
          <a:xfrm>
            <a:off x="8055294" y="2333461"/>
            <a:ext cx="2403565" cy="2342596"/>
          </a:xfrm>
          <a:prstGeom prst="flowChartConnector">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459A6BC-8D3E-4A68-98DD-03D5AFA9BF7A}"/>
              </a:ext>
            </a:extLst>
          </p:cNvPr>
          <p:cNvSpPr txBox="1"/>
          <p:nvPr/>
        </p:nvSpPr>
        <p:spPr>
          <a:xfrm>
            <a:off x="1802808" y="2883487"/>
            <a:ext cx="2264229" cy="1077218"/>
          </a:xfrm>
          <a:prstGeom prst="rect">
            <a:avLst/>
          </a:prstGeom>
          <a:noFill/>
        </p:spPr>
        <p:txBody>
          <a:bodyPr wrap="square" rtlCol="0">
            <a:spAutoFit/>
          </a:bodyPr>
          <a:lstStyle/>
          <a:p>
            <a:pPr algn="ctr"/>
            <a:r>
              <a:rPr lang="en-US" sz="3200" b="1" dirty="0"/>
              <a:t>Sensory memory</a:t>
            </a:r>
          </a:p>
        </p:txBody>
      </p:sp>
      <p:sp>
        <p:nvSpPr>
          <p:cNvPr id="10" name="TextBox 9">
            <a:extLst>
              <a:ext uri="{FF2B5EF4-FFF2-40B4-BE49-F238E27FC236}">
                <a16:creationId xmlns:a16="http://schemas.microsoft.com/office/drawing/2014/main" id="{76241076-B126-4C1B-B7C2-861EF3C35111}"/>
              </a:ext>
            </a:extLst>
          </p:cNvPr>
          <p:cNvSpPr txBox="1"/>
          <p:nvPr/>
        </p:nvSpPr>
        <p:spPr>
          <a:xfrm>
            <a:off x="8194630" y="2966150"/>
            <a:ext cx="2264229" cy="1077218"/>
          </a:xfrm>
          <a:prstGeom prst="rect">
            <a:avLst/>
          </a:prstGeom>
          <a:noFill/>
        </p:spPr>
        <p:txBody>
          <a:bodyPr wrap="square" rtlCol="0">
            <a:spAutoFit/>
          </a:bodyPr>
          <a:lstStyle/>
          <a:p>
            <a:pPr algn="ctr"/>
            <a:r>
              <a:rPr lang="en-US" sz="3200" b="1" dirty="0"/>
              <a:t>Long-term memory</a:t>
            </a:r>
          </a:p>
        </p:txBody>
      </p:sp>
      <p:sp>
        <p:nvSpPr>
          <p:cNvPr id="11" name="TextBox 10">
            <a:extLst>
              <a:ext uri="{FF2B5EF4-FFF2-40B4-BE49-F238E27FC236}">
                <a16:creationId xmlns:a16="http://schemas.microsoft.com/office/drawing/2014/main" id="{6FF22A76-1CEC-44E9-977D-F15F93399D1A}"/>
              </a:ext>
            </a:extLst>
          </p:cNvPr>
          <p:cNvSpPr txBox="1"/>
          <p:nvPr/>
        </p:nvSpPr>
        <p:spPr>
          <a:xfrm>
            <a:off x="5033553" y="2966150"/>
            <a:ext cx="2264229" cy="1077218"/>
          </a:xfrm>
          <a:prstGeom prst="rect">
            <a:avLst/>
          </a:prstGeom>
          <a:noFill/>
        </p:spPr>
        <p:txBody>
          <a:bodyPr wrap="square" rtlCol="0">
            <a:spAutoFit/>
          </a:bodyPr>
          <a:lstStyle/>
          <a:p>
            <a:pPr algn="ctr"/>
            <a:r>
              <a:rPr lang="en-US" sz="3200" b="1" dirty="0"/>
              <a:t>Short-term memory</a:t>
            </a:r>
          </a:p>
        </p:txBody>
      </p:sp>
      <p:sp>
        <p:nvSpPr>
          <p:cNvPr id="12" name="Arrow: Right 11">
            <a:extLst>
              <a:ext uri="{FF2B5EF4-FFF2-40B4-BE49-F238E27FC236}">
                <a16:creationId xmlns:a16="http://schemas.microsoft.com/office/drawing/2014/main" id="{86B52106-D215-4C92-893E-E818588F8B5B}"/>
              </a:ext>
            </a:extLst>
          </p:cNvPr>
          <p:cNvSpPr/>
          <p:nvPr/>
        </p:nvSpPr>
        <p:spPr>
          <a:xfrm>
            <a:off x="4068517" y="3214738"/>
            <a:ext cx="965036" cy="428524"/>
          </a:xfrm>
          <a:prstGeom prst="rightArrow">
            <a:avLst>
              <a:gd name="adj1" fmla="val 41872"/>
              <a:gd name="adj2" fmla="val 9267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Right 12">
            <a:extLst>
              <a:ext uri="{FF2B5EF4-FFF2-40B4-BE49-F238E27FC236}">
                <a16:creationId xmlns:a16="http://schemas.microsoft.com/office/drawing/2014/main" id="{3B79C45D-AE3B-4623-B76B-94EA852B2654}"/>
              </a:ext>
            </a:extLst>
          </p:cNvPr>
          <p:cNvSpPr/>
          <p:nvPr/>
        </p:nvSpPr>
        <p:spPr>
          <a:xfrm>
            <a:off x="7247012" y="3290288"/>
            <a:ext cx="965036" cy="428524"/>
          </a:xfrm>
          <a:prstGeom prst="rightArrow">
            <a:avLst>
              <a:gd name="adj1" fmla="val 41872"/>
              <a:gd name="adj2" fmla="val 92677"/>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77735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Sensory Memory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andy">
            <a:extLst>
              <a:ext uri="{FF2B5EF4-FFF2-40B4-BE49-F238E27FC236}">
                <a16:creationId xmlns:a16="http://schemas.microsoft.com/office/drawing/2014/main" id="{B8EEFC38-8907-49BB-871B-BB63B16C63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06023" y="2522639"/>
            <a:ext cx="2460171" cy="2460171"/>
          </a:xfrm>
          <a:prstGeom prst="rect">
            <a:avLst/>
          </a:prstGeom>
        </p:spPr>
      </p:pic>
      <p:pic>
        <p:nvPicPr>
          <p:cNvPr id="7" name="Graphic 6" descr="Highway scene">
            <a:extLst>
              <a:ext uri="{FF2B5EF4-FFF2-40B4-BE49-F238E27FC236}">
                <a16:creationId xmlns:a16="http://schemas.microsoft.com/office/drawing/2014/main" id="{016D39A8-2306-4883-AF59-01E779C314B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25805" y="2522639"/>
            <a:ext cx="2460171" cy="2460171"/>
          </a:xfrm>
          <a:prstGeom prst="rect">
            <a:avLst/>
          </a:prstGeom>
        </p:spPr>
      </p:pic>
      <p:pic>
        <p:nvPicPr>
          <p:cNvPr id="9" name="Graphic 8" descr="Radio">
            <a:extLst>
              <a:ext uri="{FF2B5EF4-FFF2-40B4-BE49-F238E27FC236}">
                <a16:creationId xmlns:a16="http://schemas.microsoft.com/office/drawing/2014/main" id="{77B48113-5856-4EB1-9D5A-7892077EB42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65914" y="2522639"/>
            <a:ext cx="2460171" cy="2460171"/>
          </a:xfrm>
          <a:prstGeom prst="rect">
            <a:avLst/>
          </a:prstGeom>
        </p:spPr>
      </p:pic>
    </p:spTree>
    <p:extLst>
      <p:ext uri="{BB962C8B-B14F-4D97-AF65-F5344CB8AC3E}">
        <p14:creationId xmlns:p14="http://schemas.microsoft.com/office/powerpoint/2010/main" val="2998539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Short-Term Memory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4325224-AD59-454E-B53B-879174B83F21}"/>
              </a:ext>
            </a:extLst>
          </p:cNvPr>
          <p:cNvSpPr txBox="1"/>
          <p:nvPr/>
        </p:nvSpPr>
        <p:spPr>
          <a:xfrm>
            <a:off x="4437017" y="1946058"/>
            <a:ext cx="3317966" cy="584775"/>
          </a:xfrm>
          <a:prstGeom prst="rect">
            <a:avLst/>
          </a:prstGeom>
          <a:noFill/>
        </p:spPr>
        <p:txBody>
          <a:bodyPr wrap="square" rtlCol="0">
            <a:spAutoFit/>
          </a:bodyPr>
          <a:lstStyle/>
          <a:p>
            <a:pPr algn="ctr"/>
            <a:r>
              <a:rPr lang="en-US" sz="3200" b="1" dirty="0">
                <a:solidFill>
                  <a:schemeClr val="accent3">
                    <a:lumMod val="50000"/>
                  </a:schemeClr>
                </a:solidFill>
              </a:rPr>
              <a:t>Working memory</a:t>
            </a:r>
          </a:p>
        </p:txBody>
      </p:sp>
      <p:sp>
        <p:nvSpPr>
          <p:cNvPr id="7" name="TextBox 6">
            <a:extLst>
              <a:ext uri="{FF2B5EF4-FFF2-40B4-BE49-F238E27FC236}">
                <a16:creationId xmlns:a16="http://schemas.microsoft.com/office/drawing/2014/main" id="{361126AF-14F9-401E-87ED-52193C7D27E1}"/>
              </a:ext>
            </a:extLst>
          </p:cNvPr>
          <p:cNvSpPr txBox="1"/>
          <p:nvPr/>
        </p:nvSpPr>
        <p:spPr>
          <a:xfrm>
            <a:off x="4437017" y="3063669"/>
            <a:ext cx="3317966" cy="584775"/>
          </a:xfrm>
          <a:prstGeom prst="rect">
            <a:avLst/>
          </a:prstGeom>
          <a:noFill/>
        </p:spPr>
        <p:txBody>
          <a:bodyPr wrap="square" rtlCol="0">
            <a:spAutoFit/>
          </a:bodyPr>
          <a:lstStyle/>
          <a:p>
            <a:pPr algn="ctr"/>
            <a:r>
              <a:rPr lang="en-US" sz="3200" b="1" dirty="0">
                <a:solidFill>
                  <a:schemeClr val="accent3">
                    <a:lumMod val="50000"/>
                  </a:schemeClr>
                </a:solidFill>
              </a:rPr>
              <a:t>20 seconds</a:t>
            </a:r>
          </a:p>
        </p:txBody>
      </p:sp>
      <p:pic>
        <p:nvPicPr>
          <p:cNvPr id="6" name="Graphic 5" descr="Fruit bowl">
            <a:extLst>
              <a:ext uri="{FF2B5EF4-FFF2-40B4-BE49-F238E27FC236}">
                <a16:creationId xmlns:a16="http://schemas.microsoft.com/office/drawing/2014/main" id="{B51991A3-71C5-4B1D-9446-D3C15D368AC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601" y="4455667"/>
            <a:ext cx="914400" cy="914400"/>
          </a:xfrm>
          <a:prstGeom prst="rect">
            <a:avLst/>
          </a:prstGeom>
        </p:spPr>
      </p:pic>
      <p:pic>
        <p:nvPicPr>
          <p:cNvPr id="9" name="Graphic 8" descr="Avocado">
            <a:extLst>
              <a:ext uri="{FF2B5EF4-FFF2-40B4-BE49-F238E27FC236}">
                <a16:creationId xmlns:a16="http://schemas.microsoft.com/office/drawing/2014/main" id="{BE2C0FD8-4191-4F3B-B5BF-1C200770A53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32085" y="4454759"/>
            <a:ext cx="914400" cy="914400"/>
          </a:xfrm>
          <a:prstGeom prst="rect">
            <a:avLst/>
          </a:prstGeom>
        </p:spPr>
      </p:pic>
      <p:pic>
        <p:nvPicPr>
          <p:cNvPr id="11" name="Graphic 10" descr="Apple">
            <a:extLst>
              <a:ext uri="{FF2B5EF4-FFF2-40B4-BE49-F238E27FC236}">
                <a16:creationId xmlns:a16="http://schemas.microsoft.com/office/drawing/2014/main" id="{9BA89DF7-0C01-4347-98B4-90BF4D4578D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20843" y="4454759"/>
            <a:ext cx="914400" cy="914400"/>
          </a:xfrm>
          <a:prstGeom prst="rect">
            <a:avLst/>
          </a:prstGeom>
        </p:spPr>
      </p:pic>
      <p:pic>
        <p:nvPicPr>
          <p:cNvPr id="13" name="Graphic 12" descr="Tea">
            <a:extLst>
              <a:ext uri="{FF2B5EF4-FFF2-40B4-BE49-F238E27FC236}">
                <a16:creationId xmlns:a16="http://schemas.microsoft.com/office/drawing/2014/main" id="{9D756E33-22E7-4466-9D9B-F4E3E422EB7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254569" y="4454759"/>
            <a:ext cx="914400" cy="914400"/>
          </a:xfrm>
          <a:prstGeom prst="rect">
            <a:avLst/>
          </a:prstGeom>
        </p:spPr>
      </p:pic>
      <p:pic>
        <p:nvPicPr>
          <p:cNvPr id="15" name="Graphic 14" descr="Popsicle">
            <a:extLst>
              <a:ext uri="{FF2B5EF4-FFF2-40B4-BE49-F238E27FC236}">
                <a16:creationId xmlns:a16="http://schemas.microsoft.com/office/drawing/2014/main" id="{6BAC07A5-1F73-4DE9-8869-7A346D98CA0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665811" y="4428958"/>
            <a:ext cx="914400" cy="914400"/>
          </a:xfrm>
          <a:prstGeom prst="rect">
            <a:avLst/>
          </a:prstGeom>
        </p:spPr>
      </p:pic>
      <p:pic>
        <p:nvPicPr>
          <p:cNvPr id="17" name="Graphic 16" descr="Ice cream">
            <a:extLst>
              <a:ext uri="{FF2B5EF4-FFF2-40B4-BE49-F238E27FC236}">
                <a16:creationId xmlns:a16="http://schemas.microsoft.com/office/drawing/2014/main" id="{06C5D79B-87FA-4BFD-8427-C86B707DDFD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077053" y="4454759"/>
            <a:ext cx="914400" cy="914400"/>
          </a:xfrm>
          <a:prstGeom prst="rect">
            <a:avLst/>
          </a:prstGeom>
        </p:spPr>
      </p:pic>
      <p:pic>
        <p:nvPicPr>
          <p:cNvPr id="19" name="Graphic 18" descr="Candy">
            <a:extLst>
              <a:ext uri="{FF2B5EF4-FFF2-40B4-BE49-F238E27FC236}">
                <a16:creationId xmlns:a16="http://schemas.microsoft.com/office/drawing/2014/main" id="{6E94324D-C771-4C73-828F-DD8F7D3AF3F8}"/>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488295" y="4454759"/>
            <a:ext cx="914400" cy="914400"/>
          </a:xfrm>
          <a:prstGeom prst="rect">
            <a:avLst/>
          </a:prstGeom>
        </p:spPr>
      </p:pic>
      <p:pic>
        <p:nvPicPr>
          <p:cNvPr id="21" name="Graphic 20" descr="Watermelon">
            <a:extLst>
              <a:ext uri="{FF2B5EF4-FFF2-40B4-BE49-F238E27FC236}">
                <a16:creationId xmlns:a16="http://schemas.microsoft.com/office/drawing/2014/main" id="{46AA5E5B-06D6-4614-9CB5-28D3524AAB12}"/>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4843327" y="4454759"/>
            <a:ext cx="914400" cy="914400"/>
          </a:xfrm>
          <a:prstGeom prst="rect">
            <a:avLst/>
          </a:prstGeom>
        </p:spPr>
      </p:pic>
    </p:spTree>
    <p:extLst>
      <p:ext uri="{BB962C8B-B14F-4D97-AF65-F5344CB8AC3E}">
        <p14:creationId xmlns:p14="http://schemas.microsoft.com/office/powerpoint/2010/main" val="2027729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Long-term Memory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E8B482D-C996-41DE-9F4D-5BAD03B4CC5D}"/>
              </a:ext>
            </a:extLst>
          </p:cNvPr>
          <p:cNvSpPr txBox="1"/>
          <p:nvPr/>
        </p:nvSpPr>
        <p:spPr>
          <a:xfrm>
            <a:off x="8878828" y="2935038"/>
            <a:ext cx="1665514" cy="1815882"/>
          </a:xfrm>
          <a:prstGeom prst="rect">
            <a:avLst/>
          </a:prstGeom>
          <a:noFill/>
        </p:spPr>
        <p:txBody>
          <a:bodyPr wrap="square" rtlCol="0">
            <a:spAutoFit/>
          </a:bodyPr>
          <a:lstStyle/>
          <a:p>
            <a:r>
              <a:rPr lang="en-US" sz="2800" b="1" dirty="0">
                <a:solidFill>
                  <a:srgbClr val="7030A0"/>
                </a:solidFill>
                <a:highlight>
                  <a:srgbClr val="00FFFF"/>
                </a:highlight>
              </a:rPr>
              <a:t>Explicit</a:t>
            </a:r>
          </a:p>
          <a:p>
            <a:endParaRPr lang="en-US" sz="2800" b="1" dirty="0">
              <a:solidFill>
                <a:srgbClr val="7030A0"/>
              </a:solidFill>
              <a:highlight>
                <a:srgbClr val="00FFFF"/>
              </a:highlight>
            </a:endParaRPr>
          </a:p>
          <a:p>
            <a:endParaRPr lang="en-US" sz="2800" b="1" dirty="0">
              <a:solidFill>
                <a:srgbClr val="7030A0"/>
              </a:solidFill>
              <a:highlight>
                <a:srgbClr val="00FFFF"/>
              </a:highlight>
            </a:endParaRPr>
          </a:p>
          <a:p>
            <a:r>
              <a:rPr lang="en-US" sz="2800" b="1" dirty="0">
                <a:solidFill>
                  <a:srgbClr val="7030A0"/>
                </a:solidFill>
                <a:highlight>
                  <a:srgbClr val="00FFFF"/>
                </a:highlight>
              </a:rPr>
              <a:t>Implicit</a:t>
            </a:r>
          </a:p>
        </p:txBody>
      </p:sp>
      <p:pic>
        <p:nvPicPr>
          <p:cNvPr id="10" name="Graphic 9" descr="Brain in head">
            <a:extLst>
              <a:ext uri="{FF2B5EF4-FFF2-40B4-BE49-F238E27FC236}">
                <a16:creationId xmlns:a16="http://schemas.microsoft.com/office/drawing/2014/main" id="{4A22C816-C1B2-42F4-A998-A595748C6D5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55634" y="2046388"/>
            <a:ext cx="3323194" cy="3323194"/>
          </a:xfrm>
          <a:prstGeom prst="rect">
            <a:avLst/>
          </a:prstGeom>
        </p:spPr>
      </p:pic>
      <p:pic>
        <p:nvPicPr>
          <p:cNvPr id="8" name="Graphic 7" descr="Splash">
            <a:extLst>
              <a:ext uri="{FF2B5EF4-FFF2-40B4-BE49-F238E27FC236}">
                <a16:creationId xmlns:a16="http://schemas.microsoft.com/office/drawing/2014/main" id="{69926445-4992-4695-845E-B7C53E941A3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98872" y="1667201"/>
            <a:ext cx="4351557" cy="4351557"/>
          </a:xfrm>
          <a:prstGeom prst="rect">
            <a:avLst/>
          </a:prstGeom>
        </p:spPr>
      </p:pic>
      <p:sp>
        <p:nvSpPr>
          <p:cNvPr id="3" name="TextBox 2">
            <a:extLst>
              <a:ext uri="{FF2B5EF4-FFF2-40B4-BE49-F238E27FC236}">
                <a16:creationId xmlns:a16="http://schemas.microsoft.com/office/drawing/2014/main" id="{9EB7B0E2-A2BF-43C2-BB20-3EBCD0BD2604}"/>
              </a:ext>
            </a:extLst>
          </p:cNvPr>
          <p:cNvSpPr txBox="1"/>
          <p:nvPr/>
        </p:nvSpPr>
        <p:spPr>
          <a:xfrm>
            <a:off x="2220035" y="3611149"/>
            <a:ext cx="2908663" cy="584775"/>
          </a:xfrm>
          <a:prstGeom prst="rect">
            <a:avLst/>
          </a:prstGeom>
          <a:noFill/>
        </p:spPr>
        <p:txBody>
          <a:bodyPr wrap="square" rtlCol="0">
            <a:spAutoFit/>
          </a:bodyPr>
          <a:lstStyle/>
          <a:p>
            <a:pPr algn="ctr"/>
            <a:r>
              <a:rPr lang="en-US" sz="3200" b="1" dirty="0">
                <a:solidFill>
                  <a:srgbClr val="00B0F0"/>
                </a:solidFill>
              </a:rPr>
              <a:t>Limitless</a:t>
            </a:r>
            <a:endParaRPr lang="en-US" b="1" dirty="0">
              <a:solidFill>
                <a:srgbClr val="00B0F0"/>
              </a:solidFill>
            </a:endParaRPr>
          </a:p>
        </p:txBody>
      </p:sp>
    </p:spTree>
    <p:extLst>
      <p:ext uri="{BB962C8B-B14F-4D97-AF65-F5344CB8AC3E}">
        <p14:creationId xmlns:p14="http://schemas.microsoft.com/office/powerpoint/2010/main" val="707896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623</Words>
  <Application>Microsoft Office PowerPoint</Application>
  <PresentationFormat>Widescreen</PresentationFormat>
  <Paragraphs>78</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11</cp:revision>
  <dcterms:created xsi:type="dcterms:W3CDTF">2017-06-16T13:06:21Z</dcterms:created>
  <dcterms:modified xsi:type="dcterms:W3CDTF">2019-05-28T12:48:24Z</dcterms:modified>
</cp:coreProperties>
</file>