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79" r:id="rId5"/>
    <p:sldId id="280" r:id="rId6"/>
    <p:sldId id="281" r:id="rId7"/>
    <p:sldId id="282" r:id="rId8"/>
    <p:sldId id="283" r:id="rId9"/>
    <p:sldId id="284" r:id="rId10"/>
    <p:sldId id="28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561" autoAdjust="0"/>
  </p:normalViewPr>
  <p:slideViewPr>
    <p:cSldViewPr snapToGrid="0">
      <p:cViewPr varScale="1">
        <p:scale>
          <a:sx n="49" d="100"/>
          <a:sy n="49" d="100"/>
        </p:scale>
        <p:origin x="1336"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we will explore the parts of the brain involved with memory.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Researchers </a:t>
            </a:r>
            <a:r>
              <a:rPr lang="en-US" sz="1200" kern="1200">
                <a:solidFill>
                  <a:schemeClr val="tx1"/>
                </a:solidFill>
                <a:effectLst/>
                <a:latin typeface="+mn-lt"/>
                <a:ea typeface="+mn-ea"/>
                <a:cs typeface="+mn-cs"/>
              </a:rPr>
              <a:t>have wondered </a:t>
            </a:r>
            <a:r>
              <a:rPr lang="en-US" sz="1200" kern="1200" dirty="0">
                <a:solidFill>
                  <a:schemeClr val="tx1"/>
                </a:solidFill>
                <a:effectLst/>
                <a:latin typeface="+mn-lt"/>
                <a:ea typeface="+mn-ea"/>
                <a:cs typeface="+mn-cs"/>
              </a:rPr>
              <a:t>whether memory located in one specific part of the brain or in multiple places.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3472665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Karl Lashley, specifically, tried to locate engrams, or the group of neurons that formed a permanent representation of memory. After training rats to run mazes, he was unable to disrupt their memories by creating lesions in different areas. This finding led to the equipotentiality hypothesis which states that if one part of the brain that is involved in memory is damaged, another brain part will take over.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547714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scientists do, in fact, believe that the entire brain is involved in memory but there are certain areas that have specific memory functions.  We will discuss them here.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98936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amygdala’s main function is related to emotion, specifically fear and aggression. This emotional component can help with memory encoding, or learning, as well as memory consolidation, the process of transferring new learning to long-term memory. For example, rats who were conditioned to anticipate foot shock after a tone froze in anticipation after the tone. If their </a:t>
            </a:r>
            <a:r>
              <a:rPr lang="en-US" sz="1200" kern="1200" dirty="0" err="1">
                <a:solidFill>
                  <a:schemeClr val="tx1"/>
                </a:solidFill>
                <a:effectLst/>
                <a:latin typeface="+mn-lt"/>
                <a:ea typeface="+mn-ea"/>
                <a:cs typeface="+mn-cs"/>
              </a:rPr>
              <a:t>amygdalas</a:t>
            </a:r>
            <a:r>
              <a:rPr lang="en-US" sz="1200" kern="1200" dirty="0">
                <a:solidFill>
                  <a:schemeClr val="tx1"/>
                </a:solidFill>
                <a:effectLst/>
                <a:latin typeface="+mn-lt"/>
                <a:ea typeface="+mn-ea"/>
                <a:cs typeface="+mn-cs"/>
              </a:rPr>
              <a:t> were damaged, however, they lost this response.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4291245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hippocampus is also important to memory as was demonstrated by a name named H. M. who had both his left and right hippocampus removed to control his epilepsy. From the day of surgery, he was unable to form new memories even though he could remember events from his childhood. It appears the hippocampi are responsible for recognition memory, spatial memory, memory consolidation, and connecting memories with meaning.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4161879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many who have explicit memory problems, they are still able to create implicit memories – procedural memory such as riding a bike, motor learning such as walking, and classical conditioning – through the cerebellum.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167758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prefrontal cortex has been shown to be involved in both encoding and retrieval of information.  Interestingly, PET scans show activation in the left inferior prefrontal cortex for encoding, and the right for retrieval.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274699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Arousal theory suggests that strong emotions trigger the formation of strong memories which may be based on the release of neurotransmitters. One such strong memory is a flashbulb memory – a memory formed from an emotion event that appears to be exceptionally clear and detailed.  It is important to keep in mind, however, that simply because a memory seems highly accurate, that does not mean that it actually is.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527613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2.xml"/><Relationship Id="rId5" Type="http://schemas.openxmlformats.org/officeDocument/2006/relationships/image" Target="../media/image37.png"/><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creativecommons.org/licenses/by-sa/3.0/"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en.wikipedia.org/wiki/Maze_generation_algorithm" TargetMode="External"/><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8" Type="http://schemas.openxmlformats.org/officeDocument/2006/relationships/image" Target="../media/image17.sv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 Id="rId14" Type="http://schemas.openxmlformats.org/officeDocument/2006/relationships/image" Target="../media/image23.svg"/></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16.png"/><Relationship Id="rId7"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Parts of the Brain Involved with Memory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CE487380-07BB-4C97-A461-FD235A8404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08762" y="1588066"/>
            <a:ext cx="4774475" cy="4774475"/>
          </a:xfrm>
          <a:prstGeom prst="rect">
            <a:avLst/>
          </a:prstGeom>
        </p:spPr>
      </p:pic>
      <p:sp>
        <p:nvSpPr>
          <p:cNvPr id="6" name="Arrow: Right 5">
            <a:extLst>
              <a:ext uri="{FF2B5EF4-FFF2-40B4-BE49-F238E27FC236}">
                <a16:creationId xmlns:a16="http://schemas.microsoft.com/office/drawing/2014/main" id="{1B248368-FB58-4804-A9C5-BFFB00DCBEB0}"/>
              </a:ext>
            </a:extLst>
          </p:cNvPr>
          <p:cNvSpPr/>
          <p:nvPr/>
        </p:nvSpPr>
        <p:spPr>
          <a:xfrm rot="1947052">
            <a:off x="3339248" y="2770748"/>
            <a:ext cx="1733006" cy="266759"/>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9" name="Arrow: Right 8">
            <a:extLst>
              <a:ext uri="{FF2B5EF4-FFF2-40B4-BE49-F238E27FC236}">
                <a16:creationId xmlns:a16="http://schemas.microsoft.com/office/drawing/2014/main" id="{336D57B9-D2ED-4C81-A235-377A916BA27A}"/>
              </a:ext>
            </a:extLst>
          </p:cNvPr>
          <p:cNvSpPr/>
          <p:nvPr/>
        </p:nvSpPr>
        <p:spPr>
          <a:xfrm rot="3622373">
            <a:off x="5083292" y="2230652"/>
            <a:ext cx="914718" cy="266759"/>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10" name="Arrow: Right 9">
            <a:extLst>
              <a:ext uri="{FF2B5EF4-FFF2-40B4-BE49-F238E27FC236}">
                <a16:creationId xmlns:a16="http://schemas.microsoft.com/office/drawing/2014/main" id="{73ECFD0E-4F9E-4986-A8FC-992342174611}"/>
              </a:ext>
            </a:extLst>
          </p:cNvPr>
          <p:cNvSpPr/>
          <p:nvPr/>
        </p:nvSpPr>
        <p:spPr>
          <a:xfrm rot="9421888">
            <a:off x="6893210" y="2477442"/>
            <a:ext cx="1346897" cy="266759"/>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EA6EC7A8-111B-44A4-9292-568E5688AE42}"/>
              </a:ext>
            </a:extLst>
          </p:cNvPr>
          <p:cNvSpPr/>
          <p:nvPr/>
        </p:nvSpPr>
        <p:spPr>
          <a:xfrm rot="10439068">
            <a:off x="6902196" y="3474981"/>
            <a:ext cx="2301015" cy="266759"/>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127F55CC-CE7A-4FF2-AF8D-A0D4ECCF82AB}"/>
              </a:ext>
            </a:extLst>
          </p:cNvPr>
          <p:cNvSpPr/>
          <p:nvPr/>
        </p:nvSpPr>
        <p:spPr>
          <a:xfrm rot="20108523">
            <a:off x="4142016" y="4260104"/>
            <a:ext cx="1733006" cy="266759"/>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7" name="TextBox 6">
            <a:extLst>
              <a:ext uri="{FF2B5EF4-FFF2-40B4-BE49-F238E27FC236}">
                <a16:creationId xmlns:a16="http://schemas.microsoft.com/office/drawing/2014/main" id="{3B5C04DE-E356-4424-9CD5-EE9DD203F8B7}"/>
              </a:ext>
            </a:extLst>
          </p:cNvPr>
          <p:cNvSpPr txBox="1"/>
          <p:nvPr/>
        </p:nvSpPr>
        <p:spPr>
          <a:xfrm>
            <a:off x="9204308" y="2676709"/>
            <a:ext cx="703215" cy="1569660"/>
          </a:xfrm>
          <a:prstGeom prst="rect">
            <a:avLst/>
          </a:prstGeom>
          <a:noFill/>
        </p:spPr>
        <p:txBody>
          <a:bodyPr wrap="square" rtlCol="0">
            <a:spAutoFit/>
          </a:bodyPr>
          <a:lstStyle/>
          <a:p>
            <a:r>
              <a:rPr lang="en-US" sz="9600" b="1" dirty="0">
                <a:solidFill>
                  <a:srgbClr val="7030A0"/>
                </a:solidFill>
              </a:rPr>
              <a:t>?</a:t>
            </a:r>
          </a:p>
        </p:txBody>
      </p:sp>
      <p:sp>
        <p:nvSpPr>
          <p:cNvPr id="16" name="TextBox 15">
            <a:extLst>
              <a:ext uri="{FF2B5EF4-FFF2-40B4-BE49-F238E27FC236}">
                <a16:creationId xmlns:a16="http://schemas.microsoft.com/office/drawing/2014/main" id="{47F914A9-D8D8-4BBF-8D45-7ADA26E3CA0E}"/>
              </a:ext>
            </a:extLst>
          </p:cNvPr>
          <p:cNvSpPr txBox="1"/>
          <p:nvPr/>
        </p:nvSpPr>
        <p:spPr>
          <a:xfrm>
            <a:off x="8234203" y="1461696"/>
            <a:ext cx="703215" cy="1569660"/>
          </a:xfrm>
          <a:prstGeom prst="rect">
            <a:avLst/>
          </a:prstGeom>
          <a:noFill/>
        </p:spPr>
        <p:txBody>
          <a:bodyPr wrap="square" rtlCol="0">
            <a:spAutoFit/>
          </a:bodyPr>
          <a:lstStyle/>
          <a:p>
            <a:r>
              <a:rPr lang="en-US" sz="9600" b="1" dirty="0">
                <a:solidFill>
                  <a:srgbClr val="7030A0"/>
                </a:solidFill>
              </a:rPr>
              <a:t>?</a:t>
            </a:r>
          </a:p>
        </p:txBody>
      </p:sp>
      <p:sp>
        <p:nvSpPr>
          <p:cNvPr id="17" name="TextBox 16">
            <a:extLst>
              <a:ext uri="{FF2B5EF4-FFF2-40B4-BE49-F238E27FC236}">
                <a16:creationId xmlns:a16="http://schemas.microsoft.com/office/drawing/2014/main" id="{4D6CCAE9-2BA1-4740-ABB9-5FB38667B010}"/>
              </a:ext>
            </a:extLst>
          </p:cNvPr>
          <p:cNvSpPr txBox="1"/>
          <p:nvPr/>
        </p:nvSpPr>
        <p:spPr>
          <a:xfrm>
            <a:off x="4678666" y="947440"/>
            <a:ext cx="703215" cy="1569660"/>
          </a:xfrm>
          <a:prstGeom prst="rect">
            <a:avLst/>
          </a:prstGeom>
          <a:noFill/>
        </p:spPr>
        <p:txBody>
          <a:bodyPr wrap="square" rtlCol="0">
            <a:spAutoFit/>
          </a:bodyPr>
          <a:lstStyle/>
          <a:p>
            <a:r>
              <a:rPr lang="en-US" sz="9600" b="1" dirty="0">
                <a:solidFill>
                  <a:srgbClr val="7030A0"/>
                </a:solidFill>
              </a:rPr>
              <a:t>?</a:t>
            </a:r>
          </a:p>
        </p:txBody>
      </p:sp>
      <p:sp>
        <p:nvSpPr>
          <p:cNvPr id="18" name="TextBox 17">
            <a:extLst>
              <a:ext uri="{FF2B5EF4-FFF2-40B4-BE49-F238E27FC236}">
                <a16:creationId xmlns:a16="http://schemas.microsoft.com/office/drawing/2014/main" id="{A99A6B79-3923-40F9-B1DE-595A72E7F962}"/>
              </a:ext>
            </a:extLst>
          </p:cNvPr>
          <p:cNvSpPr txBox="1"/>
          <p:nvPr/>
        </p:nvSpPr>
        <p:spPr>
          <a:xfrm>
            <a:off x="2799694" y="1524255"/>
            <a:ext cx="703215" cy="1569660"/>
          </a:xfrm>
          <a:prstGeom prst="rect">
            <a:avLst/>
          </a:prstGeom>
          <a:noFill/>
        </p:spPr>
        <p:txBody>
          <a:bodyPr wrap="square" rtlCol="0">
            <a:spAutoFit/>
          </a:bodyPr>
          <a:lstStyle/>
          <a:p>
            <a:r>
              <a:rPr lang="en-US" sz="9600" b="1" dirty="0">
                <a:solidFill>
                  <a:srgbClr val="7030A0"/>
                </a:solidFill>
              </a:rPr>
              <a:t>?</a:t>
            </a:r>
          </a:p>
        </p:txBody>
      </p:sp>
      <p:sp>
        <p:nvSpPr>
          <p:cNvPr id="19" name="TextBox 18">
            <a:extLst>
              <a:ext uri="{FF2B5EF4-FFF2-40B4-BE49-F238E27FC236}">
                <a16:creationId xmlns:a16="http://schemas.microsoft.com/office/drawing/2014/main" id="{C4ED00B2-BC57-4F9A-BE24-E0B5577FD014}"/>
              </a:ext>
            </a:extLst>
          </p:cNvPr>
          <p:cNvSpPr txBox="1"/>
          <p:nvPr/>
        </p:nvSpPr>
        <p:spPr>
          <a:xfrm>
            <a:off x="3463011" y="4282636"/>
            <a:ext cx="703215" cy="1569660"/>
          </a:xfrm>
          <a:prstGeom prst="rect">
            <a:avLst/>
          </a:prstGeom>
          <a:noFill/>
        </p:spPr>
        <p:txBody>
          <a:bodyPr wrap="square" rtlCol="0">
            <a:spAutoFit/>
          </a:bodyPr>
          <a:lstStyle/>
          <a:p>
            <a:r>
              <a:rPr lang="en-US" sz="9600" b="1" dirty="0">
                <a:solidFill>
                  <a:srgbClr val="7030A0"/>
                </a:solidFill>
              </a:rPr>
              <a:t>?</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Karl Lashley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Rat">
            <a:extLst>
              <a:ext uri="{FF2B5EF4-FFF2-40B4-BE49-F238E27FC236}">
                <a16:creationId xmlns:a16="http://schemas.microsoft.com/office/drawing/2014/main" id="{8D447406-CBC2-479E-8D5C-FEE8FB52D3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78889" y="2603388"/>
            <a:ext cx="2633692" cy="2633692"/>
          </a:xfrm>
          <a:prstGeom prst="rect">
            <a:avLst/>
          </a:prstGeom>
        </p:spPr>
      </p:pic>
      <p:pic>
        <p:nvPicPr>
          <p:cNvPr id="7" name="Picture 6" descr="A close up of a logo&#10;&#10;Description automatically generated">
            <a:extLst>
              <a:ext uri="{FF2B5EF4-FFF2-40B4-BE49-F238E27FC236}">
                <a16:creationId xmlns:a16="http://schemas.microsoft.com/office/drawing/2014/main" id="{0FDAEF97-791D-4461-8665-73B59B3499CD}"/>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7001041" y="2399516"/>
            <a:ext cx="2547257" cy="2547257"/>
          </a:xfrm>
          <a:prstGeom prst="rect">
            <a:avLst/>
          </a:prstGeom>
        </p:spPr>
      </p:pic>
      <p:sp>
        <p:nvSpPr>
          <p:cNvPr id="8" name="TextBox 7">
            <a:extLst>
              <a:ext uri="{FF2B5EF4-FFF2-40B4-BE49-F238E27FC236}">
                <a16:creationId xmlns:a16="http://schemas.microsoft.com/office/drawing/2014/main" id="{8218868C-B763-408D-BC16-2D55780A1C50}"/>
              </a:ext>
            </a:extLst>
          </p:cNvPr>
          <p:cNvSpPr txBox="1"/>
          <p:nvPr/>
        </p:nvSpPr>
        <p:spPr>
          <a:xfrm>
            <a:off x="7079420" y="4867748"/>
            <a:ext cx="1905000" cy="369332"/>
          </a:xfrm>
          <a:prstGeom prst="rect">
            <a:avLst/>
          </a:prstGeom>
          <a:noFill/>
        </p:spPr>
        <p:txBody>
          <a:bodyPr wrap="square" rtlCol="0">
            <a:spAutoFit/>
          </a:bodyPr>
          <a:lstStyle/>
          <a:p>
            <a:r>
              <a:rPr lang="en-US" sz="900" dirty="0">
                <a:hlinkClick r:id="rId6" tooltip="https://en.wikipedia.org/wiki/Maze_generation_algorithm"/>
              </a:rPr>
              <a:t>This Photo</a:t>
            </a:r>
            <a:r>
              <a:rPr lang="en-US" sz="900" dirty="0"/>
              <a:t> by Unknown Author is licensed under </a:t>
            </a:r>
            <a:r>
              <a:rPr lang="en-US" sz="900" dirty="0">
                <a:hlinkClick r:id="rId7" tooltip="https://creativecommons.org/licenses/by-sa/3.0/"/>
              </a:rPr>
              <a:t>CC BY-SA</a:t>
            </a:r>
            <a:endParaRPr lang="en-US" sz="900" dirty="0"/>
          </a:p>
        </p:txBody>
      </p:sp>
      <p:sp>
        <p:nvSpPr>
          <p:cNvPr id="9" name="TextBox 8">
            <a:extLst>
              <a:ext uri="{FF2B5EF4-FFF2-40B4-BE49-F238E27FC236}">
                <a16:creationId xmlns:a16="http://schemas.microsoft.com/office/drawing/2014/main" id="{5727F79E-44D7-473D-9997-CB3103231D1B}"/>
              </a:ext>
            </a:extLst>
          </p:cNvPr>
          <p:cNvSpPr txBox="1"/>
          <p:nvPr/>
        </p:nvSpPr>
        <p:spPr>
          <a:xfrm>
            <a:off x="5455920" y="1639817"/>
            <a:ext cx="1280160" cy="461665"/>
          </a:xfrm>
          <a:prstGeom prst="rect">
            <a:avLst/>
          </a:prstGeom>
          <a:noFill/>
        </p:spPr>
        <p:txBody>
          <a:bodyPr wrap="square" rtlCol="0">
            <a:spAutoFit/>
          </a:bodyPr>
          <a:lstStyle/>
          <a:p>
            <a:r>
              <a:rPr lang="en-US" sz="2400" dirty="0"/>
              <a:t>Engrams</a:t>
            </a:r>
          </a:p>
        </p:txBody>
      </p:sp>
      <p:sp>
        <p:nvSpPr>
          <p:cNvPr id="10" name="TextBox 9">
            <a:extLst>
              <a:ext uri="{FF2B5EF4-FFF2-40B4-BE49-F238E27FC236}">
                <a16:creationId xmlns:a16="http://schemas.microsoft.com/office/drawing/2014/main" id="{46ED3A7F-FA6E-4CAA-A439-1EF453473E96}"/>
              </a:ext>
            </a:extLst>
          </p:cNvPr>
          <p:cNvSpPr txBox="1"/>
          <p:nvPr/>
        </p:nvSpPr>
        <p:spPr>
          <a:xfrm>
            <a:off x="4308402" y="5640776"/>
            <a:ext cx="3575195" cy="461665"/>
          </a:xfrm>
          <a:prstGeom prst="rect">
            <a:avLst/>
          </a:prstGeom>
          <a:noFill/>
        </p:spPr>
        <p:txBody>
          <a:bodyPr wrap="square" rtlCol="0">
            <a:spAutoFit/>
          </a:bodyPr>
          <a:lstStyle/>
          <a:p>
            <a:r>
              <a:rPr lang="en-US" sz="2400" dirty="0"/>
              <a:t>Equipotentiality hypothesis</a:t>
            </a:r>
          </a:p>
        </p:txBody>
      </p:sp>
    </p:spTree>
    <p:extLst>
      <p:ext uri="{BB962C8B-B14F-4D97-AF65-F5344CB8AC3E}">
        <p14:creationId xmlns:p14="http://schemas.microsoft.com/office/powerpoint/2010/main" val="2807923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Parts of the Brain Involved with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B8ADBBA-0FDD-4F9B-8953-AAC1F5384382}"/>
              </a:ext>
            </a:extLst>
          </p:cNvPr>
          <p:cNvSpPr txBox="1"/>
          <p:nvPr/>
        </p:nvSpPr>
        <p:spPr>
          <a:xfrm>
            <a:off x="4554582" y="2899541"/>
            <a:ext cx="3004321"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a:t>Amygdala</a:t>
            </a:r>
          </a:p>
          <a:p>
            <a:pPr marL="285750" indent="-285750">
              <a:buFont typeface="Arial" panose="020B0604020202020204" pitchFamily="34" charset="0"/>
              <a:buChar char="•"/>
            </a:pPr>
            <a:r>
              <a:rPr lang="en-US" sz="2800" dirty="0"/>
              <a:t>Hippocampus</a:t>
            </a:r>
          </a:p>
          <a:p>
            <a:pPr marL="285750" indent="-285750">
              <a:buFont typeface="Arial" panose="020B0604020202020204" pitchFamily="34" charset="0"/>
              <a:buChar char="•"/>
            </a:pPr>
            <a:r>
              <a:rPr lang="en-US" sz="2800" dirty="0"/>
              <a:t>Cerebellum</a:t>
            </a:r>
          </a:p>
          <a:p>
            <a:pPr marL="285750" indent="-285750">
              <a:buFont typeface="Arial" panose="020B0604020202020204" pitchFamily="34" charset="0"/>
              <a:buChar char="•"/>
            </a:pPr>
            <a:r>
              <a:rPr lang="en-US" sz="2800" dirty="0"/>
              <a:t>Prefrontal Cortex</a:t>
            </a:r>
          </a:p>
        </p:txBody>
      </p:sp>
      <p:pic>
        <p:nvPicPr>
          <p:cNvPr id="6" name="Graphic 5" descr="Head with gears">
            <a:extLst>
              <a:ext uri="{FF2B5EF4-FFF2-40B4-BE49-F238E27FC236}">
                <a16:creationId xmlns:a16="http://schemas.microsoft.com/office/drawing/2014/main" id="{3A7BD982-634E-4F98-ACFA-3BC3AF0853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50261" y="2374952"/>
            <a:ext cx="3004321" cy="3004321"/>
          </a:xfrm>
          <a:prstGeom prst="rect">
            <a:avLst/>
          </a:prstGeom>
        </p:spPr>
      </p:pic>
      <p:pic>
        <p:nvPicPr>
          <p:cNvPr id="8" name="Graphic 7" descr="Brain in head">
            <a:extLst>
              <a:ext uri="{FF2B5EF4-FFF2-40B4-BE49-F238E27FC236}">
                <a16:creationId xmlns:a16="http://schemas.microsoft.com/office/drawing/2014/main" id="{AFBC1753-1FC9-47B5-9B80-4E4D4885C61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306492" y="2374953"/>
            <a:ext cx="3004321" cy="3004321"/>
          </a:xfrm>
          <a:prstGeom prst="rect">
            <a:avLst/>
          </a:prstGeom>
        </p:spPr>
      </p:pic>
      <p:pic>
        <p:nvPicPr>
          <p:cNvPr id="10" name="Graphic 9" descr="Research">
            <a:extLst>
              <a:ext uri="{FF2B5EF4-FFF2-40B4-BE49-F238E27FC236}">
                <a16:creationId xmlns:a16="http://schemas.microsoft.com/office/drawing/2014/main" id="{9A331E3F-F8B7-4B86-9802-C197064DFD7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800130" y="2231190"/>
            <a:ext cx="1803732" cy="1737293"/>
          </a:xfrm>
          <a:prstGeom prst="rect">
            <a:avLst/>
          </a:prstGeom>
        </p:spPr>
      </p:pic>
    </p:spTree>
    <p:extLst>
      <p:ext uri="{BB962C8B-B14F-4D97-AF65-F5344CB8AC3E}">
        <p14:creationId xmlns:p14="http://schemas.microsoft.com/office/powerpoint/2010/main" val="1582505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Amygdala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miling face with no fill">
            <a:extLst>
              <a:ext uri="{FF2B5EF4-FFF2-40B4-BE49-F238E27FC236}">
                <a16:creationId xmlns:a16="http://schemas.microsoft.com/office/drawing/2014/main" id="{FA0A1173-8FFA-4115-B38E-B45F635CFB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93373" y="1807920"/>
            <a:ext cx="1271897" cy="1271897"/>
          </a:xfrm>
          <a:prstGeom prst="rect">
            <a:avLst/>
          </a:prstGeom>
        </p:spPr>
      </p:pic>
      <p:pic>
        <p:nvPicPr>
          <p:cNvPr id="7" name="Graphic 6" descr="Sad face with no fill">
            <a:extLst>
              <a:ext uri="{FF2B5EF4-FFF2-40B4-BE49-F238E27FC236}">
                <a16:creationId xmlns:a16="http://schemas.microsoft.com/office/drawing/2014/main" id="{6CD40FA9-1B7A-4F4C-8238-0B5E63C4B7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23682" y="1784818"/>
            <a:ext cx="1271897" cy="1271897"/>
          </a:xfrm>
          <a:prstGeom prst="rect">
            <a:avLst/>
          </a:prstGeom>
        </p:spPr>
      </p:pic>
      <p:pic>
        <p:nvPicPr>
          <p:cNvPr id="9" name="Graphic 8" descr="Angry face with solid fill">
            <a:extLst>
              <a:ext uri="{FF2B5EF4-FFF2-40B4-BE49-F238E27FC236}">
                <a16:creationId xmlns:a16="http://schemas.microsoft.com/office/drawing/2014/main" id="{D3CEA39E-FA6F-4554-AA22-8B6BAD304DB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56724" y="1788624"/>
            <a:ext cx="1271897" cy="1271897"/>
          </a:xfrm>
          <a:prstGeom prst="rect">
            <a:avLst/>
          </a:prstGeom>
        </p:spPr>
      </p:pic>
      <p:pic>
        <p:nvPicPr>
          <p:cNvPr id="11" name="Graphic 10" descr="Rat">
            <a:extLst>
              <a:ext uri="{FF2B5EF4-FFF2-40B4-BE49-F238E27FC236}">
                <a16:creationId xmlns:a16="http://schemas.microsoft.com/office/drawing/2014/main" id="{6CD297A9-D044-48C2-AF86-20ADED957E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793373" y="4845177"/>
            <a:ext cx="1271897" cy="1271897"/>
          </a:xfrm>
          <a:prstGeom prst="rect">
            <a:avLst/>
          </a:prstGeom>
        </p:spPr>
      </p:pic>
      <p:pic>
        <p:nvPicPr>
          <p:cNvPr id="13" name="Graphic 12" descr="Volume">
            <a:extLst>
              <a:ext uri="{FF2B5EF4-FFF2-40B4-BE49-F238E27FC236}">
                <a16:creationId xmlns:a16="http://schemas.microsoft.com/office/drawing/2014/main" id="{39112328-E1D4-4517-9801-B0AEECE9799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808171" y="4845179"/>
            <a:ext cx="1271897" cy="1271897"/>
          </a:xfrm>
          <a:prstGeom prst="rect">
            <a:avLst/>
          </a:prstGeom>
        </p:spPr>
      </p:pic>
      <p:pic>
        <p:nvPicPr>
          <p:cNvPr id="15" name="Graphic 14" descr="Lightning bolt">
            <a:extLst>
              <a:ext uri="{FF2B5EF4-FFF2-40B4-BE49-F238E27FC236}">
                <a16:creationId xmlns:a16="http://schemas.microsoft.com/office/drawing/2014/main" id="{E01A87F4-376F-4449-AE57-38FCBDFA3E2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300772" y="4845177"/>
            <a:ext cx="1271897" cy="1271897"/>
          </a:xfrm>
          <a:prstGeom prst="rect">
            <a:avLst/>
          </a:prstGeom>
        </p:spPr>
      </p:pic>
      <p:sp>
        <p:nvSpPr>
          <p:cNvPr id="16" name="Rectangle 15">
            <a:extLst>
              <a:ext uri="{FF2B5EF4-FFF2-40B4-BE49-F238E27FC236}">
                <a16:creationId xmlns:a16="http://schemas.microsoft.com/office/drawing/2014/main" id="{F7C80572-E248-480B-B980-D5F979D7304C}"/>
              </a:ext>
            </a:extLst>
          </p:cNvPr>
          <p:cNvSpPr/>
          <p:nvPr/>
        </p:nvSpPr>
        <p:spPr>
          <a:xfrm>
            <a:off x="6896423" y="1868587"/>
            <a:ext cx="1588600" cy="108399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E5E059E-9D75-4F23-A9D0-647582D8F215}"/>
              </a:ext>
            </a:extLst>
          </p:cNvPr>
          <p:cNvSpPr/>
          <p:nvPr/>
        </p:nvSpPr>
        <p:spPr>
          <a:xfrm>
            <a:off x="7315570" y="5033081"/>
            <a:ext cx="1998696" cy="108399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5A64AB0C-C502-4B34-A620-D949883D1500}"/>
              </a:ext>
            </a:extLst>
          </p:cNvPr>
          <p:cNvSpPr txBox="1"/>
          <p:nvPr/>
        </p:nvSpPr>
        <p:spPr>
          <a:xfrm>
            <a:off x="7120708" y="2026213"/>
            <a:ext cx="1140030" cy="707886"/>
          </a:xfrm>
          <a:prstGeom prst="rect">
            <a:avLst/>
          </a:prstGeom>
          <a:noFill/>
        </p:spPr>
        <p:txBody>
          <a:bodyPr wrap="square" rtlCol="0">
            <a:spAutoFit/>
          </a:bodyPr>
          <a:lstStyle/>
          <a:p>
            <a:r>
              <a:rPr lang="en-US" sz="4000" b="1" dirty="0">
                <a:solidFill>
                  <a:srgbClr val="7030A0"/>
                </a:solidFill>
              </a:rPr>
              <a:t>Fear</a:t>
            </a:r>
          </a:p>
        </p:txBody>
      </p:sp>
      <p:sp>
        <p:nvSpPr>
          <p:cNvPr id="18" name="TextBox 17">
            <a:extLst>
              <a:ext uri="{FF2B5EF4-FFF2-40B4-BE49-F238E27FC236}">
                <a16:creationId xmlns:a16="http://schemas.microsoft.com/office/drawing/2014/main" id="{1B79738D-CCBC-4E79-8565-6516D094E450}"/>
              </a:ext>
            </a:extLst>
          </p:cNvPr>
          <p:cNvSpPr txBox="1"/>
          <p:nvPr/>
        </p:nvSpPr>
        <p:spPr>
          <a:xfrm>
            <a:off x="7561445" y="5164466"/>
            <a:ext cx="1611085" cy="707886"/>
          </a:xfrm>
          <a:prstGeom prst="rect">
            <a:avLst/>
          </a:prstGeom>
          <a:noFill/>
        </p:spPr>
        <p:txBody>
          <a:bodyPr wrap="square" rtlCol="0">
            <a:spAutoFit/>
          </a:bodyPr>
          <a:lstStyle/>
          <a:p>
            <a:r>
              <a:rPr lang="en-US" sz="4000" b="1" dirty="0">
                <a:solidFill>
                  <a:schemeClr val="accent6">
                    <a:lumMod val="50000"/>
                  </a:schemeClr>
                </a:solidFill>
              </a:rPr>
              <a:t>Freeze</a:t>
            </a:r>
          </a:p>
        </p:txBody>
      </p:sp>
      <p:sp>
        <p:nvSpPr>
          <p:cNvPr id="20" name="TextBox 19">
            <a:extLst>
              <a:ext uri="{FF2B5EF4-FFF2-40B4-BE49-F238E27FC236}">
                <a16:creationId xmlns:a16="http://schemas.microsoft.com/office/drawing/2014/main" id="{C1CC57A0-C75F-404E-A87A-34AC503F1B70}"/>
              </a:ext>
            </a:extLst>
          </p:cNvPr>
          <p:cNvSpPr txBox="1"/>
          <p:nvPr/>
        </p:nvSpPr>
        <p:spPr>
          <a:xfrm>
            <a:off x="4209617" y="3419923"/>
            <a:ext cx="3772766" cy="954107"/>
          </a:xfrm>
          <a:prstGeom prst="rect">
            <a:avLst/>
          </a:prstGeom>
          <a:noFill/>
        </p:spPr>
        <p:txBody>
          <a:bodyPr wrap="square" rtlCol="0">
            <a:spAutoFit/>
          </a:bodyPr>
          <a:lstStyle/>
          <a:p>
            <a:pPr algn="ctr"/>
            <a:r>
              <a:rPr lang="en-US" sz="2800" b="1" dirty="0">
                <a:solidFill>
                  <a:schemeClr val="accent1">
                    <a:lumMod val="75000"/>
                  </a:schemeClr>
                </a:solidFill>
              </a:rPr>
              <a:t>Encoding</a:t>
            </a:r>
          </a:p>
          <a:p>
            <a:pPr algn="ctr"/>
            <a:r>
              <a:rPr lang="en-US" sz="2800" b="1" dirty="0">
                <a:solidFill>
                  <a:schemeClr val="accent2">
                    <a:lumMod val="75000"/>
                  </a:schemeClr>
                </a:solidFill>
              </a:rPr>
              <a:t>Memory consolidation</a:t>
            </a:r>
          </a:p>
        </p:txBody>
      </p:sp>
    </p:spTree>
    <p:extLst>
      <p:ext uri="{BB962C8B-B14F-4D97-AF65-F5344CB8AC3E}">
        <p14:creationId xmlns:p14="http://schemas.microsoft.com/office/powerpoint/2010/main" val="18360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Hippocampus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E33CFC5-F4F1-4CD7-8024-F52C63C3D5D1}"/>
              </a:ext>
            </a:extLst>
          </p:cNvPr>
          <p:cNvSpPr txBox="1"/>
          <p:nvPr/>
        </p:nvSpPr>
        <p:spPr>
          <a:xfrm>
            <a:off x="7552508" y="1835429"/>
            <a:ext cx="1985555" cy="954107"/>
          </a:xfrm>
          <a:prstGeom prst="rect">
            <a:avLst/>
          </a:prstGeom>
          <a:noFill/>
        </p:spPr>
        <p:txBody>
          <a:bodyPr wrap="square" rtlCol="0">
            <a:spAutoFit/>
          </a:bodyPr>
          <a:lstStyle/>
          <a:p>
            <a:pPr algn="ctr"/>
            <a:r>
              <a:rPr lang="en-US" sz="2800" b="1" dirty="0">
                <a:solidFill>
                  <a:srgbClr val="002060"/>
                </a:solidFill>
              </a:rPr>
              <a:t>Recognition memory</a:t>
            </a:r>
          </a:p>
        </p:txBody>
      </p:sp>
      <p:sp>
        <p:nvSpPr>
          <p:cNvPr id="7" name="TextBox 6">
            <a:extLst>
              <a:ext uri="{FF2B5EF4-FFF2-40B4-BE49-F238E27FC236}">
                <a16:creationId xmlns:a16="http://schemas.microsoft.com/office/drawing/2014/main" id="{DBF93853-A94F-4D84-9201-A12F237DA429}"/>
              </a:ext>
            </a:extLst>
          </p:cNvPr>
          <p:cNvSpPr txBox="1"/>
          <p:nvPr/>
        </p:nvSpPr>
        <p:spPr>
          <a:xfrm>
            <a:off x="7946568" y="3168812"/>
            <a:ext cx="1591495" cy="954107"/>
          </a:xfrm>
          <a:prstGeom prst="rect">
            <a:avLst/>
          </a:prstGeom>
          <a:noFill/>
        </p:spPr>
        <p:txBody>
          <a:bodyPr wrap="square" rtlCol="0">
            <a:spAutoFit/>
          </a:bodyPr>
          <a:lstStyle/>
          <a:p>
            <a:pPr algn="ctr"/>
            <a:r>
              <a:rPr lang="en-US" sz="2800" b="1" dirty="0">
                <a:solidFill>
                  <a:srgbClr val="C00000"/>
                </a:solidFill>
              </a:rPr>
              <a:t>Spatial memory</a:t>
            </a:r>
          </a:p>
        </p:txBody>
      </p:sp>
      <p:sp>
        <p:nvSpPr>
          <p:cNvPr id="8" name="TextBox 7">
            <a:extLst>
              <a:ext uri="{FF2B5EF4-FFF2-40B4-BE49-F238E27FC236}">
                <a16:creationId xmlns:a16="http://schemas.microsoft.com/office/drawing/2014/main" id="{DCF2CDA5-71EC-44FB-A08B-67133940CDB0}"/>
              </a:ext>
            </a:extLst>
          </p:cNvPr>
          <p:cNvSpPr txBox="1"/>
          <p:nvPr/>
        </p:nvSpPr>
        <p:spPr>
          <a:xfrm>
            <a:off x="7646123" y="4404417"/>
            <a:ext cx="2192387" cy="954107"/>
          </a:xfrm>
          <a:prstGeom prst="rect">
            <a:avLst/>
          </a:prstGeom>
          <a:noFill/>
        </p:spPr>
        <p:txBody>
          <a:bodyPr wrap="square" rtlCol="0">
            <a:spAutoFit/>
          </a:bodyPr>
          <a:lstStyle/>
          <a:p>
            <a:pPr algn="ctr"/>
            <a:r>
              <a:rPr lang="en-US" sz="2800" b="1" dirty="0">
                <a:solidFill>
                  <a:schemeClr val="accent2">
                    <a:lumMod val="50000"/>
                  </a:schemeClr>
                </a:solidFill>
              </a:rPr>
              <a:t>Memory consolidation</a:t>
            </a:r>
          </a:p>
        </p:txBody>
      </p:sp>
      <p:sp>
        <p:nvSpPr>
          <p:cNvPr id="9" name="TextBox 8">
            <a:extLst>
              <a:ext uri="{FF2B5EF4-FFF2-40B4-BE49-F238E27FC236}">
                <a16:creationId xmlns:a16="http://schemas.microsoft.com/office/drawing/2014/main" id="{1CF2A26C-298A-4A88-9F6C-3AB82191E282}"/>
              </a:ext>
            </a:extLst>
          </p:cNvPr>
          <p:cNvSpPr txBox="1"/>
          <p:nvPr/>
        </p:nvSpPr>
        <p:spPr>
          <a:xfrm>
            <a:off x="7332614" y="5593855"/>
            <a:ext cx="1620673" cy="523220"/>
          </a:xfrm>
          <a:prstGeom prst="rect">
            <a:avLst/>
          </a:prstGeom>
          <a:noFill/>
        </p:spPr>
        <p:txBody>
          <a:bodyPr wrap="square" rtlCol="0">
            <a:spAutoFit/>
          </a:bodyPr>
          <a:lstStyle/>
          <a:p>
            <a:pPr algn="ctr"/>
            <a:r>
              <a:rPr lang="en-US" sz="2800" b="1" dirty="0">
                <a:solidFill>
                  <a:schemeClr val="accent6">
                    <a:lumMod val="50000"/>
                  </a:schemeClr>
                </a:solidFill>
              </a:rPr>
              <a:t>Meaning</a:t>
            </a:r>
          </a:p>
        </p:txBody>
      </p:sp>
      <p:pic>
        <p:nvPicPr>
          <p:cNvPr id="6" name="Graphic 5" descr="Male profile">
            <a:extLst>
              <a:ext uri="{FF2B5EF4-FFF2-40B4-BE49-F238E27FC236}">
                <a16:creationId xmlns:a16="http://schemas.microsoft.com/office/drawing/2014/main" id="{3F0EB315-C60B-4ED5-9DA7-95CD4E02B8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89463" y="3168314"/>
            <a:ext cx="3484079" cy="3484079"/>
          </a:xfrm>
          <a:prstGeom prst="rect">
            <a:avLst/>
          </a:prstGeom>
        </p:spPr>
      </p:pic>
      <p:sp>
        <p:nvSpPr>
          <p:cNvPr id="10" name="Thought Bubble: Cloud 9">
            <a:extLst>
              <a:ext uri="{FF2B5EF4-FFF2-40B4-BE49-F238E27FC236}">
                <a16:creationId xmlns:a16="http://schemas.microsoft.com/office/drawing/2014/main" id="{ABC7E3A8-4132-4FBD-9388-FE21A6D12380}"/>
              </a:ext>
            </a:extLst>
          </p:cNvPr>
          <p:cNvSpPr/>
          <p:nvPr/>
        </p:nvSpPr>
        <p:spPr>
          <a:xfrm>
            <a:off x="4302033" y="1604161"/>
            <a:ext cx="2699007" cy="1878927"/>
          </a:xfrm>
          <a:prstGeom prst="cloudCallout">
            <a:avLst>
              <a:gd name="adj1" fmla="val -52454"/>
              <a:gd name="adj2" fmla="val 6203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11" name="TextBox 10">
            <a:extLst>
              <a:ext uri="{FF2B5EF4-FFF2-40B4-BE49-F238E27FC236}">
                <a16:creationId xmlns:a16="http://schemas.microsoft.com/office/drawing/2014/main" id="{CA4884B2-0FE3-4D59-B68D-3EA378CA4532}"/>
              </a:ext>
            </a:extLst>
          </p:cNvPr>
          <p:cNvSpPr txBox="1"/>
          <p:nvPr/>
        </p:nvSpPr>
        <p:spPr>
          <a:xfrm>
            <a:off x="5173542" y="1542720"/>
            <a:ext cx="1142123" cy="1862048"/>
          </a:xfrm>
          <a:prstGeom prst="rect">
            <a:avLst/>
          </a:prstGeom>
          <a:noFill/>
        </p:spPr>
        <p:txBody>
          <a:bodyPr wrap="square" rtlCol="0">
            <a:spAutoFit/>
          </a:bodyPr>
          <a:lstStyle/>
          <a:p>
            <a:r>
              <a:rPr lang="en-US" sz="11500" b="1" dirty="0">
                <a:solidFill>
                  <a:srgbClr val="C00000"/>
                </a:solidFill>
              </a:rPr>
              <a:t>X</a:t>
            </a:r>
          </a:p>
        </p:txBody>
      </p:sp>
      <p:sp>
        <p:nvSpPr>
          <p:cNvPr id="12" name="TextBox 11">
            <a:extLst>
              <a:ext uri="{FF2B5EF4-FFF2-40B4-BE49-F238E27FC236}">
                <a16:creationId xmlns:a16="http://schemas.microsoft.com/office/drawing/2014/main" id="{8340F739-B475-488D-B41C-ED405B6FB63D}"/>
              </a:ext>
            </a:extLst>
          </p:cNvPr>
          <p:cNvSpPr txBox="1"/>
          <p:nvPr/>
        </p:nvSpPr>
        <p:spPr>
          <a:xfrm>
            <a:off x="2925203" y="5366148"/>
            <a:ext cx="1246202" cy="707886"/>
          </a:xfrm>
          <a:prstGeom prst="rect">
            <a:avLst/>
          </a:prstGeom>
          <a:noFill/>
        </p:spPr>
        <p:txBody>
          <a:bodyPr wrap="square" rtlCol="0">
            <a:spAutoFit/>
          </a:bodyPr>
          <a:lstStyle/>
          <a:p>
            <a:r>
              <a:rPr lang="en-US" sz="4000" b="1" dirty="0">
                <a:solidFill>
                  <a:schemeClr val="bg1"/>
                </a:solidFill>
              </a:rPr>
              <a:t>H.M.</a:t>
            </a:r>
          </a:p>
        </p:txBody>
      </p:sp>
    </p:spTree>
    <p:extLst>
      <p:ext uri="{BB962C8B-B14F-4D97-AF65-F5344CB8AC3E}">
        <p14:creationId xmlns:p14="http://schemas.microsoft.com/office/powerpoint/2010/main" val="330678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Cerebellum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alk">
            <a:extLst>
              <a:ext uri="{FF2B5EF4-FFF2-40B4-BE49-F238E27FC236}">
                <a16:creationId xmlns:a16="http://schemas.microsoft.com/office/drawing/2014/main" id="{2CC48F56-9E69-426C-9FC6-2E3D9FCE8D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41452" y="2445147"/>
            <a:ext cx="2751909" cy="2751909"/>
          </a:xfrm>
          <a:prstGeom prst="rect">
            <a:avLst/>
          </a:prstGeom>
        </p:spPr>
      </p:pic>
      <p:pic>
        <p:nvPicPr>
          <p:cNvPr id="7" name="Graphic 6" descr="Cycling">
            <a:extLst>
              <a:ext uri="{FF2B5EF4-FFF2-40B4-BE49-F238E27FC236}">
                <a16:creationId xmlns:a16="http://schemas.microsoft.com/office/drawing/2014/main" id="{2BF83D20-37FA-423D-B97F-3954B3DBE7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4001" y="2528034"/>
            <a:ext cx="2751909" cy="2751909"/>
          </a:xfrm>
          <a:prstGeom prst="rect">
            <a:avLst/>
          </a:prstGeom>
        </p:spPr>
      </p:pic>
      <p:sp>
        <p:nvSpPr>
          <p:cNvPr id="8" name="Rectangle 7">
            <a:extLst>
              <a:ext uri="{FF2B5EF4-FFF2-40B4-BE49-F238E27FC236}">
                <a16:creationId xmlns:a16="http://schemas.microsoft.com/office/drawing/2014/main" id="{52CFD531-0114-4058-B322-4C3347A0FF29}"/>
              </a:ext>
            </a:extLst>
          </p:cNvPr>
          <p:cNvSpPr/>
          <p:nvPr/>
        </p:nvSpPr>
        <p:spPr>
          <a:xfrm>
            <a:off x="7558904" y="3019910"/>
            <a:ext cx="2751909" cy="178992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9" name="TextBox 8">
            <a:extLst>
              <a:ext uri="{FF2B5EF4-FFF2-40B4-BE49-F238E27FC236}">
                <a16:creationId xmlns:a16="http://schemas.microsoft.com/office/drawing/2014/main" id="{656A8FE5-8447-49DF-B45A-C98F7293AF44}"/>
              </a:ext>
            </a:extLst>
          </p:cNvPr>
          <p:cNvSpPr txBox="1"/>
          <p:nvPr/>
        </p:nvSpPr>
        <p:spPr>
          <a:xfrm>
            <a:off x="7837714" y="3429000"/>
            <a:ext cx="2264229" cy="954107"/>
          </a:xfrm>
          <a:prstGeom prst="rect">
            <a:avLst/>
          </a:prstGeom>
          <a:noFill/>
        </p:spPr>
        <p:txBody>
          <a:bodyPr wrap="square" rtlCol="0">
            <a:spAutoFit/>
          </a:bodyPr>
          <a:lstStyle/>
          <a:p>
            <a:pPr algn="ctr"/>
            <a:r>
              <a:rPr lang="en-US" sz="2800" b="1" dirty="0">
                <a:solidFill>
                  <a:schemeClr val="accent1">
                    <a:lumMod val="75000"/>
                  </a:schemeClr>
                </a:solidFill>
              </a:rPr>
              <a:t>Classical conditioning</a:t>
            </a:r>
          </a:p>
        </p:txBody>
      </p:sp>
    </p:spTree>
    <p:extLst>
      <p:ext uri="{BB962C8B-B14F-4D97-AF65-F5344CB8AC3E}">
        <p14:creationId xmlns:p14="http://schemas.microsoft.com/office/powerpoint/2010/main" val="1691614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Prefrontal Cortex</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rain">
            <a:extLst>
              <a:ext uri="{FF2B5EF4-FFF2-40B4-BE49-F238E27FC236}">
                <a16:creationId xmlns:a16="http://schemas.microsoft.com/office/drawing/2014/main" id="{99827ADF-2D72-45A8-AA34-62A7D66E2FA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40101" y="2322566"/>
            <a:ext cx="3857897" cy="3857897"/>
          </a:xfrm>
          <a:prstGeom prst="rect">
            <a:avLst/>
          </a:prstGeom>
        </p:spPr>
      </p:pic>
      <p:sp>
        <p:nvSpPr>
          <p:cNvPr id="7" name="Arrow: Right 6">
            <a:extLst>
              <a:ext uri="{FF2B5EF4-FFF2-40B4-BE49-F238E27FC236}">
                <a16:creationId xmlns:a16="http://schemas.microsoft.com/office/drawing/2014/main" id="{E9A31A9A-16EA-412C-97B2-F987AF56A5B6}"/>
              </a:ext>
            </a:extLst>
          </p:cNvPr>
          <p:cNvSpPr/>
          <p:nvPr/>
        </p:nvSpPr>
        <p:spPr>
          <a:xfrm rot="20256390">
            <a:off x="3488998" y="4155519"/>
            <a:ext cx="1388963" cy="196512"/>
          </a:xfrm>
          <a:prstGeom prst="rightArrow">
            <a:avLst>
              <a:gd name="adj1" fmla="val 45802"/>
              <a:gd name="adj2" fmla="val 100375"/>
            </a:avLst>
          </a:prstGeom>
          <a:solidFill>
            <a:srgbClr val="7030A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3" name="TextBox 2">
            <a:extLst>
              <a:ext uri="{FF2B5EF4-FFF2-40B4-BE49-F238E27FC236}">
                <a16:creationId xmlns:a16="http://schemas.microsoft.com/office/drawing/2014/main" id="{FAB87FA6-3555-4F60-8912-380B4901F112}"/>
              </a:ext>
            </a:extLst>
          </p:cNvPr>
          <p:cNvSpPr txBox="1"/>
          <p:nvPr/>
        </p:nvSpPr>
        <p:spPr>
          <a:xfrm>
            <a:off x="2882537" y="1680754"/>
            <a:ext cx="1980485" cy="646331"/>
          </a:xfrm>
          <a:prstGeom prst="rect">
            <a:avLst/>
          </a:prstGeom>
          <a:noFill/>
        </p:spPr>
        <p:txBody>
          <a:bodyPr wrap="square" rtlCol="0">
            <a:spAutoFit/>
          </a:bodyPr>
          <a:lstStyle/>
          <a:p>
            <a:r>
              <a:rPr lang="en-US" sz="3600" dirty="0">
                <a:solidFill>
                  <a:schemeClr val="accent1">
                    <a:lumMod val="50000"/>
                  </a:schemeClr>
                </a:solidFill>
              </a:rPr>
              <a:t>Encoding</a:t>
            </a:r>
          </a:p>
        </p:txBody>
      </p:sp>
      <p:sp>
        <p:nvSpPr>
          <p:cNvPr id="9" name="TextBox 8">
            <a:extLst>
              <a:ext uri="{FF2B5EF4-FFF2-40B4-BE49-F238E27FC236}">
                <a16:creationId xmlns:a16="http://schemas.microsoft.com/office/drawing/2014/main" id="{07867F33-3AAD-42E1-8097-74C540043DC4}"/>
              </a:ext>
            </a:extLst>
          </p:cNvPr>
          <p:cNvSpPr txBox="1"/>
          <p:nvPr/>
        </p:nvSpPr>
        <p:spPr>
          <a:xfrm>
            <a:off x="6927669" y="1739623"/>
            <a:ext cx="1980485" cy="646331"/>
          </a:xfrm>
          <a:prstGeom prst="rect">
            <a:avLst/>
          </a:prstGeom>
          <a:noFill/>
        </p:spPr>
        <p:txBody>
          <a:bodyPr wrap="square" rtlCol="0">
            <a:spAutoFit/>
          </a:bodyPr>
          <a:lstStyle/>
          <a:p>
            <a:r>
              <a:rPr lang="en-US" sz="3600" dirty="0">
                <a:solidFill>
                  <a:srgbClr val="7030A0"/>
                </a:solidFill>
              </a:rPr>
              <a:t>Retrieval</a:t>
            </a:r>
          </a:p>
        </p:txBody>
      </p:sp>
    </p:spTree>
    <p:extLst>
      <p:ext uri="{BB962C8B-B14F-4D97-AF65-F5344CB8AC3E}">
        <p14:creationId xmlns:p14="http://schemas.microsoft.com/office/powerpoint/2010/main" val="1533613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Neurotransmitters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Angry face with solid fill">
            <a:extLst>
              <a:ext uri="{FF2B5EF4-FFF2-40B4-BE49-F238E27FC236}">
                <a16:creationId xmlns:a16="http://schemas.microsoft.com/office/drawing/2014/main" id="{B6CDDDA7-9790-487E-8C97-EA42704079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90234" y="1680683"/>
            <a:ext cx="1271897" cy="1271897"/>
          </a:xfrm>
          <a:prstGeom prst="rect">
            <a:avLst/>
          </a:prstGeom>
        </p:spPr>
      </p:pic>
      <p:sp>
        <p:nvSpPr>
          <p:cNvPr id="7" name="Rectangle 6">
            <a:extLst>
              <a:ext uri="{FF2B5EF4-FFF2-40B4-BE49-F238E27FC236}">
                <a16:creationId xmlns:a16="http://schemas.microsoft.com/office/drawing/2014/main" id="{2D9F2F03-DEEA-4F04-93FE-9F5381423EB9}"/>
              </a:ext>
            </a:extLst>
          </p:cNvPr>
          <p:cNvSpPr/>
          <p:nvPr/>
        </p:nvSpPr>
        <p:spPr>
          <a:xfrm>
            <a:off x="6896422" y="1868587"/>
            <a:ext cx="2379125" cy="108399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69BE064-E575-471E-8104-85347E1AAA82}"/>
              </a:ext>
            </a:extLst>
          </p:cNvPr>
          <p:cNvSpPr txBox="1"/>
          <p:nvPr/>
        </p:nvSpPr>
        <p:spPr>
          <a:xfrm>
            <a:off x="7120707" y="2026213"/>
            <a:ext cx="2061099" cy="707886"/>
          </a:xfrm>
          <a:prstGeom prst="rect">
            <a:avLst/>
          </a:prstGeom>
          <a:noFill/>
        </p:spPr>
        <p:txBody>
          <a:bodyPr wrap="square" rtlCol="0">
            <a:spAutoFit/>
          </a:bodyPr>
          <a:lstStyle/>
          <a:p>
            <a:r>
              <a:rPr lang="en-US" sz="4000" b="1" dirty="0">
                <a:solidFill>
                  <a:srgbClr val="7030A0"/>
                </a:solidFill>
              </a:rPr>
              <a:t>Memory</a:t>
            </a:r>
          </a:p>
        </p:txBody>
      </p:sp>
      <p:sp>
        <p:nvSpPr>
          <p:cNvPr id="9" name="Arrow: Right 8">
            <a:extLst>
              <a:ext uri="{FF2B5EF4-FFF2-40B4-BE49-F238E27FC236}">
                <a16:creationId xmlns:a16="http://schemas.microsoft.com/office/drawing/2014/main" id="{18433F88-7CB0-4811-BE83-FD4A1BBD2CD4}"/>
              </a:ext>
            </a:extLst>
          </p:cNvPr>
          <p:cNvSpPr/>
          <p:nvPr/>
        </p:nvSpPr>
        <p:spPr>
          <a:xfrm rot="2533679">
            <a:off x="2791943" y="3595381"/>
            <a:ext cx="2815623" cy="437775"/>
          </a:xfrm>
          <a:prstGeom prst="rightArrow">
            <a:avLst>
              <a:gd name="adj1" fmla="val 45802"/>
              <a:gd name="adj2" fmla="val 114198"/>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pic>
        <p:nvPicPr>
          <p:cNvPr id="5" name="Graphic 4" descr="Crying face with solid fill">
            <a:extLst>
              <a:ext uri="{FF2B5EF4-FFF2-40B4-BE49-F238E27FC236}">
                <a16:creationId xmlns:a16="http://schemas.microsoft.com/office/drawing/2014/main" id="{F6F51EDD-BFF6-478C-B247-7FA5FFC65B8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18337" y="1717955"/>
            <a:ext cx="1271897" cy="1271897"/>
          </a:xfrm>
          <a:prstGeom prst="rect">
            <a:avLst/>
          </a:prstGeom>
        </p:spPr>
      </p:pic>
      <p:pic>
        <p:nvPicPr>
          <p:cNvPr id="11" name="Graphic 10" descr="Lightbulb">
            <a:extLst>
              <a:ext uri="{FF2B5EF4-FFF2-40B4-BE49-F238E27FC236}">
                <a16:creationId xmlns:a16="http://schemas.microsoft.com/office/drawing/2014/main" id="{1242A41C-C3FE-4557-BE03-289FD35F44D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51962" y="3716661"/>
            <a:ext cx="2688075" cy="2688075"/>
          </a:xfrm>
          <a:prstGeom prst="rect">
            <a:avLst/>
          </a:prstGeom>
        </p:spPr>
      </p:pic>
      <p:sp>
        <p:nvSpPr>
          <p:cNvPr id="14" name="Arrow: Right 13">
            <a:extLst>
              <a:ext uri="{FF2B5EF4-FFF2-40B4-BE49-F238E27FC236}">
                <a16:creationId xmlns:a16="http://schemas.microsoft.com/office/drawing/2014/main" id="{CC860D88-C89C-4990-8847-03102B9E4B88}"/>
              </a:ext>
            </a:extLst>
          </p:cNvPr>
          <p:cNvSpPr/>
          <p:nvPr/>
        </p:nvSpPr>
        <p:spPr>
          <a:xfrm rot="2865997">
            <a:off x="4051783" y="3268121"/>
            <a:ext cx="1632138" cy="374813"/>
          </a:xfrm>
          <a:prstGeom prst="rightArrow">
            <a:avLst>
              <a:gd name="adj1" fmla="val 45802"/>
              <a:gd name="adj2" fmla="val 100375"/>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84F6C84A-011F-453B-A47C-01E841FFB9E0}"/>
              </a:ext>
            </a:extLst>
          </p:cNvPr>
          <p:cNvSpPr/>
          <p:nvPr/>
        </p:nvSpPr>
        <p:spPr>
          <a:xfrm rot="16200000">
            <a:off x="4359076" y="1916157"/>
            <a:ext cx="1132910" cy="661961"/>
          </a:xfrm>
          <a:prstGeom prst="rightArrow">
            <a:avLst>
              <a:gd name="adj1" fmla="val 45802"/>
              <a:gd name="adj2" fmla="val 66558"/>
            </a:avLst>
          </a:prstGeom>
          <a:solidFill>
            <a:schemeClr val="accent6">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6" name="Arrow: Right 15">
            <a:extLst>
              <a:ext uri="{FF2B5EF4-FFF2-40B4-BE49-F238E27FC236}">
                <a16:creationId xmlns:a16="http://schemas.microsoft.com/office/drawing/2014/main" id="{14F34A5E-9FBF-41CA-B0D3-786A62F02E4E}"/>
              </a:ext>
            </a:extLst>
          </p:cNvPr>
          <p:cNvSpPr/>
          <p:nvPr/>
        </p:nvSpPr>
        <p:spPr>
          <a:xfrm rot="16200000">
            <a:off x="9276228" y="1916157"/>
            <a:ext cx="1132910" cy="661961"/>
          </a:xfrm>
          <a:prstGeom prst="rightArrow">
            <a:avLst>
              <a:gd name="adj1" fmla="val 45802"/>
              <a:gd name="adj2" fmla="val 66558"/>
            </a:avLst>
          </a:prstGeom>
          <a:solidFill>
            <a:schemeClr val="accent6">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644027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2018</TotalTime>
  <Words>544</Words>
  <Application>Microsoft Office PowerPoint</Application>
  <PresentationFormat>Widescreen</PresentationFormat>
  <Paragraphs>63</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14</cp:revision>
  <dcterms:created xsi:type="dcterms:W3CDTF">2017-06-16T13:06:21Z</dcterms:created>
  <dcterms:modified xsi:type="dcterms:W3CDTF">2019-05-28T16:00:17Z</dcterms:modified>
</cp:coreProperties>
</file>