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7"/>
  </p:notesMasterIdLst>
  <p:sldIdLst>
    <p:sldId id="256" r:id="rId3"/>
    <p:sldId id="257"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27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5194" autoAdjust="0"/>
  </p:normalViewPr>
  <p:slideViewPr>
    <p:cSldViewPr snapToGrid="0">
      <p:cViewPr varScale="1">
        <p:scale>
          <a:sx n="57" d="100"/>
          <a:sy n="57" d="100"/>
        </p:scale>
        <p:origin x="1016" y="4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5/28/2019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variety of problems with memory.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problem with memory is a relatively common one–forgetting. Why do we forget</a:t>
            </a:r>
            <a:r>
              <a:rPr lang="en-US" sz="1200" kern="1200">
                <a:solidFill>
                  <a:schemeClr val="tx1"/>
                </a:solidFill>
                <a:effectLst/>
                <a:latin typeface="+mn-lt"/>
                <a:ea typeface="+mn-ea"/>
                <a:cs typeface="+mn-cs"/>
              </a:rPr>
              <a:t>? There </a:t>
            </a:r>
            <a:r>
              <a:rPr lang="en-US" sz="1200" kern="1200" dirty="0">
                <a:solidFill>
                  <a:schemeClr val="tx1"/>
                </a:solidFill>
                <a:effectLst/>
                <a:latin typeface="+mn-lt"/>
                <a:ea typeface="+mn-ea"/>
                <a:cs typeface="+mn-cs"/>
              </a:rPr>
              <a:t>are a variety of different possibilities.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3734051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First, the failure of memory may actually be a failure of encoding. If we do not even store the information properly, we will be unable to remember it later.  A great example is to quiz yourself on the features of a dollar bill or penny. Although we see these pieces of money often, we don’t normally scrutinize its features.  As a result, we forget if the President faces left or right or which building is on the back of the denomination.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30372011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information is stored in our memories but we have difficulty accessing it. This is known as interference and there are two types: proactive and retroactive.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dirty="0"/>
          </a:p>
        </p:txBody>
      </p:sp>
    </p:spTree>
    <p:extLst>
      <p:ext uri="{BB962C8B-B14F-4D97-AF65-F5344CB8AC3E}">
        <p14:creationId xmlns:p14="http://schemas.microsoft.com/office/powerpoint/2010/main" val="1715276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Proactive occurs when old information interferes with new information.  For example, your old phone number interferes with your ability to remember your new one.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13</a:t>
            </a:fld>
            <a:endParaRPr lang="en-US" dirty="0"/>
          </a:p>
        </p:txBody>
      </p:sp>
    </p:spTree>
    <p:extLst>
      <p:ext uri="{BB962C8B-B14F-4D97-AF65-F5344CB8AC3E}">
        <p14:creationId xmlns:p14="http://schemas.microsoft.com/office/powerpoint/2010/main" val="13124389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Retroactive occurs when new information interferes with old information. For example, your current home address interferes with your ability to remember your previous addresses.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14</a:t>
            </a:fld>
            <a:endParaRPr lang="en-US" dirty="0"/>
          </a:p>
        </p:txBody>
      </p:sp>
    </p:spTree>
    <p:extLst>
      <p:ext uri="{BB962C8B-B14F-4D97-AF65-F5344CB8AC3E}">
        <p14:creationId xmlns:p14="http://schemas.microsoft.com/office/powerpoint/2010/main" val="15822464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Daniel Schachter developed a list of 7 ways that memory can fail us and categorized these into three groups: Forgetting, Distortion, and Intrusion.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15</a:t>
            </a:fld>
            <a:endParaRPr lang="en-US" dirty="0"/>
          </a:p>
        </p:txBody>
      </p:sp>
    </p:spTree>
    <p:extLst>
      <p:ext uri="{BB962C8B-B14F-4D97-AF65-F5344CB8AC3E}">
        <p14:creationId xmlns:p14="http://schemas.microsoft.com/office/powerpoint/2010/main" val="42245195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forgetting, we have transience or memory accessibility that decreases with time.  For example, you forget the details of a book you read in middle school. Absentmindness refers to the idea that we don’t always pay attention, resulting in forgetfulness.  For example, you might forget why you went into a certain room. Finally, blocking refers to times when we have the memory but are unable to retrieve it, such as knowing you know this guy’s name, but being unable to think of it.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16</a:t>
            </a:fld>
            <a:endParaRPr lang="en-US" dirty="0"/>
          </a:p>
        </p:txBody>
      </p:sp>
    </p:spTree>
    <p:extLst>
      <p:ext uri="{BB962C8B-B14F-4D97-AF65-F5344CB8AC3E}">
        <p14:creationId xmlns:p14="http://schemas.microsoft.com/office/powerpoint/2010/main" val="1224837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Distortion also contains three components. In misattribution, we forget where we learned our information. You may attribute a fact to a teacher when it was really your nephew that told you the story. In suggestibility, discussed earlier, we can develop false memories based on the information of others. Finally we have bias, which we will discuss further.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17</a:t>
            </a:fld>
            <a:endParaRPr lang="en-US" dirty="0"/>
          </a:p>
        </p:txBody>
      </p:sp>
    </p:spTree>
    <p:extLst>
      <p:ext uri="{BB962C8B-B14F-4D97-AF65-F5344CB8AC3E}">
        <p14:creationId xmlns:p14="http://schemas.microsoft.com/office/powerpoint/2010/main" val="30036566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Bias can take several different forms.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18</a:t>
            </a:fld>
            <a:endParaRPr lang="en-US" dirty="0"/>
          </a:p>
        </p:txBody>
      </p:sp>
    </p:spTree>
    <p:extLst>
      <p:ext uri="{BB962C8B-B14F-4D97-AF65-F5344CB8AC3E}">
        <p14:creationId xmlns:p14="http://schemas.microsoft.com/office/powerpoint/2010/main" val="19620905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type of bias is the stereotypical bias which includes remembering based on stereotypes rather than factual information.  For example, participants were more likely to remember African-American sounding names as related to basketball, even if they were not.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19</a:t>
            </a:fld>
            <a:endParaRPr lang="en-US" dirty="0"/>
          </a:p>
        </p:txBody>
      </p:sp>
    </p:spTree>
    <p:extLst>
      <p:ext uri="{BB962C8B-B14F-4D97-AF65-F5344CB8AC3E}">
        <p14:creationId xmlns:p14="http://schemas.microsoft.com/office/powerpoint/2010/main" val="1178380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problem includes amnesia which is the loss of long-term memory as a result of disease or physiological or psychological trauma. Amnesia has two primary types: anterograde and retrograde.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25331917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bias is egocentric bias in which we enhance our memories of the past, usually painting ourselves in a good light. Were you the star player on your team?  Or just a good player?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20</a:t>
            </a:fld>
            <a:endParaRPr lang="en-US" dirty="0"/>
          </a:p>
        </p:txBody>
      </p:sp>
    </p:spTree>
    <p:extLst>
      <p:ext uri="{BB962C8B-B14F-4D97-AF65-F5344CB8AC3E}">
        <p14:creationId xmlns:p14="http://schemas.microsoft.com/office/powerpoint/2010/main" val="42074831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final bias for this lesson is hindsight bias. Here, we think we knew the outcome all along. People often commit this error with sports games.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21</a:t>
            </a:fld>
            <a:endParaRPr lang="en-US" dirty="0"/>
          </a:p>
        </p:txBody>
      </p:sp>
    </p:spTree>
    <p:extLst>
      <p:ext uri="{BB962C8B-B14F-4D97-AF65-F5344CB8AC3E}">
        <p14:creationId xmlns:p14="http://schemas.microsoft.com/office/powerpoint/2010/main" val="23837546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of the seven failures of memory is an intrusion error called persistence.  Persistence refers to our inability to forget undesirable memories. If you witness a horrible scene, it can continue to plague you well after the event.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22</a:t>
            </a:fld>
            <a:endParaRPr lang="en-US" dirty="0"/>
          </a:p>
        </p:txBody>
      </p:sp>
    </p:spTree>
    <p:extLst>
      <p:ext uri="{BB962C8B-B14F-4D97-AF65-F5344CB8AC3E}">
        <p14:creationId xmlns:p14="http://schemas.microsoft.com/office/powerpoint/2010/main" val="36722121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Taken together, there are quite a few problems that should make us doubt the absolute truth of our memories.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23</a:t>
            </a:fld>
            <a:endParaRPr lang="en-US" dirty="0"/>
          </a:p>
        </p:txBody>
      </p:sp>
    </p:spTree>
    <p:extLst>
      <p:ext uri="{BB962C8B-B14F-4D97-AF65-F5344CB8AC3E}">
        <p14:creationId xmlns:p14="http://schemas.microsoft.com/office/powerpoint/2010/main" val="4036688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Anterograde refers to an inability to remember new information and an inability to consolidate information.  For example, you might meet someone new, but never be able to remember him, no matter how many times you met. The hippocampus is usually involved in these types of amnesia.</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3086696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retrograde amnesia is loss of memory for events prior to trauma. For example, you might forget your childhood dog, friends, and home.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1807268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Even without amnesia, we often have other issues with memory. For instance, contrary to popular belief, memories that we are able to bring forward are not necessarily factual.  They have often been altered and modified, resulting in inaccurate memories. There are various examples of how memory can be distorted.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3411953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Suggestibility refers to the effects of misinformation from external sources. Witnesses to crimes can easily be misled, impacting their actual memories of events. If one witness says she saw a red car, others may follow suit, actually remembering a red car.  However, it may have been a blue car instead.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1063343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issues naturally bring to mind eyewitness testimony. How reliable is it? People have spent countless years in prison, sent there based on eyewitness testimony, only to later be found innocent of the crime for which they have been doing time. The Innocent Project has actually been working to free those who were falsely convicted, an all too common occurrence.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4182794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can suggestibility be reduced? First, witnesses should be questioned carefully. Questions should be neutral and not leading. Lineups should be blind such that the person in charge of the lineup is unaware of the identity of the true suspect. Jurors should be informed that misinformation is possible and unreliable witnesses should not be allowed to testify.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4206798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problem with memory is the misinformation effect in which misinformation can alter the original memory. In a famous experiment, participants saw a film of a car accident and were asked what happened.  If asked “How fast were the cars going when they collided?” the speed ratings were much lower than if asked “How fast were the cars going when they smashed?” In addition, those in the “smashed” group were more likely to say they remembered seeing broken glass, even though that was not the case.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2933338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8.svg"/></Relationships>
</file>

<file path=ppt/slides/_rels/slide11.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slides/_rels/slide14.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2.svg"/><Relationship Id="rId5" Type="http://schemas.openxmlformats.org/officeDocument/2006/relationships/image" Target="../media/image41.png"/><Relationship Id="rId4" Type="http://schemas.openxmlformats.org/officeDocument/2006/relationships/image" Target="../media/image40.svg"/></Relationships>
</file>

<file path=ppt/slides/_rels/slide1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6.svg"/></Relationships>
</file>

<file path=ppt/slides/_rels/slide16.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7.png"/><Relationship Id="rId7" Type="http://schemas.openxmlformats.org/officeDocument/2006/relationships/image" Target="../media/image47.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50.svg"/><Relationship Id="rId4" Type="http://schemas.openxmlformats.org/officeDocument/2006/relationships/image" Target="../media/image8.svg"/><Relationship Id="rId9" Type="http://schemas.openxmlformats.org/officeDocument/2006/relationships/image" Target="../media/image49.png"/></Relationships>
</file>

<file path=ppt/slides/_rels/slide17.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7.png"/><Relationship Id="rId7" Type="http://schemas.openxmlformats.org/officeDocument/2006/relationships/image" Target="../media/image13.png"/><Relationship Id="rId12" Type="http://schemas.openxmlformats.org/officeDocument/2006/relationships/image" Target="../media/image54.sv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10.svg"/><Relationship Id="rId11" Type="http://schemas.openxmlformats.org/officeDocument/2006/relationships/image" Target="../media/image53.png"/><Relationship Id="rId5" Type="http://schemas.openxmlformats.org/officeDocument/2006/relationships/image" Target="../media/image9.png"/><Relationship Id="rId10" Type="http://schemas.openxmlformats.org/officeDocument/2006/relationships/image" Target="../media/image52.svg"/><Relationship Id="rId4" Type="http://schemas.openxmlformats.org/officeDocument/2006/relationships/image" Target="../media/image8.svg"/><Relationship Id="rId9" Type="http://schemas.openxmlformats.org/officeDocument/2006/relationships/image" Target="../media/image51.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58.svg"/><Relationship Id="rId5" Type="http://schemas.openxmlformats.org/officeDocument/2006/relationships/image" Target="../media/image57.png"/><Relationship Id="rId4" Type="http://schemas.openxmlformats.org/officeDocument/2006/relationships/image" Target="../media/image56.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64.svg"/><Relationship Id="rId3" Type="http://schemas.openxmlformats.org/officeDocument/2006/relationships/image" Target="../media/image59.png"/><Relationship Id="rId7" Type="http://schemas.openxmlformats.org/officeDocument/2006/relationships/image" Target="../media/image63.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62.svg"/><Relationship Id="rId5" Type="http://schemas.openxmlformats.org/officeDocument/2006/relationships/image" Target="../media/image61.png"/><Relationship Id="rId10" Type="http://schemas.openxmlformats.org/officeDocument/2006/relationships/image" Target="../media/image66.svg"/><Relationship Id="rId4" Type="http://schemas.openxmlformats.org/officeDocument/2006/relationships/image" Target="../media/image60.svg"/><Relationship Id="rId9" Type="http://schemas.openxmlformats.org/officeDocument/2006/relationships/image" Target="../media/image65.png"/></Relationships>
</file>

<file path=ppt/slides/_rels/slide21.xml.rels><?xml version="1.0" encoding="UTF-8" standalone="yes"?>
<Relationships xmlns="http://schemas.openxmlformats.org/package/2006/relationships"><Relationship Id="rId8" Type="http://schemas.openxmlformats.org/officeDocument/2006/relationships/image" Target="../media/image72.svg"/><Relationship Id="rId3" Type="http://schemas.openxmlformats.org/officeDocument/2006/relationships/image" Target="../media/image67.png"/><Relationship Id="rId7" Type="http://schemas.openxmlformats.org/officeDocument/2006/relationships/image" Target="../media/image71.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70.svg"/><Relationship Id="rId5" Type="http://schemas.openxmlformats.org/officeDocument/2006/relationships/image" Target="../media/image69.png"/><Relationship Id="rId10" Type="http://schemas.openxmlformats.org/officeDocument/2006/relationships/image" Target="../media/image74.svg"/><Relationship Id="rId4" Type="http://schemas.openxmlformats.org/officeDocument/2006/relationships/image" Target="../media/image68.svg"/><Relationship Id="rId9" Type="http://schemas.openxmlformats.org/officeDocument/2006/relationships/image" Target="../media/image73.png"/></Relationships>
</file>

<file path=ppt/slides/_rels/slide22.xml.rels><?xml version="1.0" encoding="UTF-8" standalone="yes"?>
<Relationships xmlns="http://schemas.openxmlformats.org/package/2006/relationships"><Relationship Id="rId3" Type="http://schemas.openxmlformats.org/officeDocument/2006/relationships/image" Target="../media/image75.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76.svg"/></Relationships>
</file>

<file path=ppt/slides/_rels/slide23.xml.rels><?xml version="1.0" encoding="UTF-8" standalone="yes"?>
<Relationships xmlns="http://schemas.openxmlformats.org/package/2006/relationships"><Relationship Id="rId3" Type="http://schemas.openxmlformats.org/officeDocument/2006/relationships/image" Target="../media/image77.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78.svg"/></Relationships>
</file>

<file path=ppt/slides/_rels/slide24.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image" Target="../media/image79.png"/><Relationship Id="rId1" Type="http://schemas.openxmlformats.org/officeDocument/2006/relationships/slideLayout" Target="../slideLayouts/slideLayout12.xml"/><Relationship Id="rId5" Type="http://schemas.openxmlformats.org/officeDocument/2006/relationships/image" Target="../media/image82.png"/><Relationship Id="rId4" Type="http://schemas.openxmlformats.org/officeDocument/2006/relationships/image" Target="../media/image8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6.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7.png"/><Relationship Id="rId7" Type="http://schemas.openxmlformats.org/officeDocument/2006/relationships/image" Target="../media/image13.png"/><Relationship Id="rId12" Type="http://schemas.openxmlformats.org/officeDocument/2006/relationships/image" Target="../media/image22.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0.svg"/><Relationship Id="rId11" Type="http://schemas.openxmlformats.org/officeDocument/2006/relationships/image" Target="../media/image21.png"/><Relationship Id="rId5" Type="http://schemas.openxmlformats.org/officeDocument/2006/relationships/image" Target="../media/image9.png"/><Relationship Id="rId10" Type="http://schemas.openxmlformats.org/officeDocument/2006/relationships/image" Target="../media/image20.svg"/><Relationship Id="rId4" Type="http://schemas.openxmlformats.org/officeDocument/2006/relationships/image" Target="../media/image8.svg"/><Relationship Id="rId9" Type="http://schemas.openxmlformats.org/officeDocument/2006/relationships/image" Target="../media/image19.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7.png"/><Relationship Id="rId7"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26.svg"/><Relationship Id="rId4" Type="http://schemas.openxmlformats.org/officeDocument/2006/relationships/image" Target="../media/image8.svg"/><Relationship Id="rId9" Type="http://schemas.openxmlformats.org/officeDocument/2006/relationships/image" Target="../media/image25.png"/></Relationships>
</file>

<file path=ppt/slides/_rels/slide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Problems with Memory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Forgetting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2DBB9281-4A95-4634-BE6E-D39D6A86D34A}"/>
              </a:ext>
            </a:extLst>
          </p:cNvPr>
          <p:cNvSpPr txBox="1"/>
          <p:nvPr/>
        </p:nvSpPr>
        <p:spPr>
          <a:xfrm rot="20291582">
            <a:off x="4218039" y="1681059"/>
            <a:ext cx="1179871" cy="1862048"/>
          </a:xfrm>
          <a:prstGeom prst="rect">
            <a:avLst/>
          </a:prstGeom>
          <a:noFill/>
        </p:spPr>
        <p:txBody>
          <a:bodyPr wrap="square" rtlCol="0">
            <a:spAutoFit/>
          </a:bodyPr>
          <a:lstStyle/>
          <a:p>
            <a:pPr algn="ctr"/>
            <a:r>
              <a:rPr lang="en-US" sz="11500" b="1" dirty="0">
                <a:solidFill>
                  <a:srgbClr val="7030A0"/>
                </a:solidFill>
              </a:rPr>
              <a:t>?</a:t>
            </a:r>
          </a:p>
        </p:txBody>
      </p:sp>
      <p:pic>
        <p:nvPicPr>
          <p:cNvPr id="5" name="Graphic 4" descr="Head with gears">
            <a:extLst>
              <a:ext uri="{FF2B5EF4-FFF2-40B4-BE49-F238E27FC236}">
                <a16:creationId xmlns:a16="http://schemas.microsoft.com/office/drawing/2014/main" id="{2DB61A13-529F-419C-91BA-A4F63339B40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51015" y="2663703"/>
            <a:ext cx="3062748" cy="3062748"/>
          </a:xfrm>
          <a:prstGeom prst="rect">
            <a:avLst/>
          </a:prstGeom>
        </p:spPr>
      </p:pic>
    </p:spTree>
    <p:extLst>
      <p:ext uri="{BB962C8B-B14F-4D97-AF65-F5344CB8AC3E}">
        <p14:creationId xmlns:p14="http://schemas.microsoft.com/office/powerpoint/2010/main" val="386031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Encoding Failure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Piggy Bank">
            <a:extLst>
              <a:ext uri="{FF2B5EF4-FFF2-40B4-BE49-F238E27FC236}">
                <a16:creationId xmlns:a16="http://schemas.microsoft.com/office/drawing/2014/main" id="{C9C3D751-2F94-48C0-A378-8C0439B5430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31507" y="1880752"/>
            <a:ext cx="2328986" cy="2328986"/>
          </a:xfrm>
          <a:prstGeom prst="rect">
            <a:avLst/>
          </a:prstGeom>
        </p:spPr>
      </p:pic>
      <p:pic>
        <p:nvPicPr>
          <p:cNvPr id="7" name="Graphic 6" descr="Coins">
            <a:extLst>
              <a:ext uri="{FF2B5EF4-FFF2-40B4-BE49-F238E27FC236}">
                <a16:creationId xmlns:a16="http://schemas.microsoft.com/office/drawing/2014/main" id="{EF409258-B03F-4A78-BC97-A0527D3B032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768742" y="3045245"/>
            <a:ext cx="2328986" cy="2328986"/>
          </a:xfrm>
          <a:prstGeom prst="rect">
            <a:avLst/>
          </a:prstGeom>
        </p:spPr>
      </p:pic>
      <p:pic>
        <p:nvPicPr>
          <p:cNvPr id="11" name="Graphic 10" descr="Money">
            <a:extLst>
              <a:ext uri="{FF2B5EF4-FFF2-40B4-BE49-F238E27FC236}">
                <a16:creationId xmlns:a16="http://schemas.microsoft.com/office/drawing/2014/main" id="{44730E8C-04C4-401E-B520-F6A75F01451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094272" y="3045245"/>
            <a:ext cx="2328986" cy="2328986"/>
          </a:xfrm>
          <a:prstGeom prst="rect">
            <a:avLst/>
          </a:prstGeom>
        </p:spPr>
      </p:pic>
    </p:spTree>
    <p:extLst>
      <p:ext uri="{BB962C8B-B14F-4D97-AF65-F5344CB8AC3E}">
        <p14:creationId xmlns:p14="http://schemas.microsoft.com/office/powerpoint/2010/main" val="2374233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Interference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9C032A4-7F30-4D39-9D89-0646234B2DBE}"/>
              </a:ext>
            </a:extLst>
          </p:cNvPr>
          <p:cNvSpPr txBox="1"/>
          <p:nvPr/>
        </p:nvSpPr>
        <p:spPr>
          <a:xfrm>
            <a:off x="3765755" y="2597196"/>
            <a:ext cx="4660490" cy="1569660"/>
          </a:xfrm>
          <a:prstGeom prst="rect">
            <a:avLst/>
          </a:prstGeom>
          <a:noFill/>
        </p:spPr>
        <p:txBody>
          <a:bodyPr wrap="square" rtlCol="0">
            <a:spAutoFit/>
          </a:bodyPr>
          <a:lstStyle/>
          <a:p>
            <a:pPr algn="ctr"/>
            <a:r>
              <a:rPr lang="en-US" sz="3200" b="1" dirty="0">
                <a:highlight>
                  <a:srgbClr val="00FF00"/>
                </a:highlight>
              </a:rPr>
              <a:t>Proactive Interference</a:t>
            </a:r>
          </a:p>
          <a:p>
            <a:pPr algn="ctr"/>
            <a:endParaRPr lang="en-US" sz="3200" b="1" dirty="0">
              <a:highlight>
                <a:srgbClr val="00FF00"/>
              </a:highlight>
            </a:endParaRPr>
          </a:p>
          <a:p>
            <a:pPr algn="ctr"/>
            <a:r>
              <a:rPr lang="en-US" sz="3200" b="1" dirty="0">
                <a:highlight>
                  <a:srgbClr val="00FF00"/>
                </a:highlight>
              </a:rPr>
              <a:t>Retroactive Interference</a:t>
            </a:r>
          </a:p>
        </p:txBody>
      </p:sp>
    </p:spTree>
    <p:extLst>
      <p:ext uri="{BB962C8B-B14F-4D97-AF65-F5344CB8AC3E}">
        <p14:creationId xmlns:p14="http://schemas.microsoft.com/office/powerpoint/2010/main" val="2082115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Proactive Interference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CD5A22CE-1C24-4829-85DD-05DB8F7C96CC}"/>
              </a:ext>
            </a:extLst>
          </p:cNvPr>
          <p:cNvSpPr/>
          <p:nvPr/>
        </p:nvSpPr>
        <p:spPr>
          <a:xfrm>
            <a:off x="2782529" y="2428568"/>
            <a:ext cx="2576052" cy="1209357"/>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11AB1C74-FD33-4F44-800B-E97B113B8070}"/>
              </a:ext>
            </a:extLst>
          </p:cNvPr>
          <p:cNvSpPr txBox="1"/>
          <p:nvPr/>
        </p:nvSpPr>
        <p:spPr>
          <a:xfrm>
            <a:off x="3013587" y="2550651"/>
            <a:ext cx="2113935" cy="954107"/>
          </a:xfrm>
          <a:prstGeom prst="rect">
            <a:avLst/>
          </a:prstGeom>
          <a:noFill/>
        </p:spPr>
        <p:txBody>
          <a:bodyPr wrap="square" rtlCol="0">
            <a:spAutoFit/>
          </a:bodyPr>
          <a:lstStyle/>
          <a:p>
            <a:pPr algn="ctr"/>
            <a:r>
              <a:rPr lang="en-US" sz="2800" b="1" dirty="0">
                <a:solidFill>
                  <a:srgbClr val="00B050"/>
                </a:solidFill>
              </a:rPr>
              <a:t>Old information</a:t>
            </a:r>
          </a:p>
        </p:txBody>
      </p:sp>
      <p:sp>
        <p:nvSpPr>
          <p:cNvPr id="8" name="Rectangle 7">
            <a:extLst>
              <a:ext uri="{FF2B5EF4-FFF2-40B4-BE49-F238E27FC236}">
                <a16:creationId xmlns:a16="http://schemas.microsoft.com/office/drawing/2014/main" id="{61945357-DB5E-4D1A-8A8B-C1D80AF4C086}"/>
              </a:ext>
            </a:extLst>
          </p:cNvPr>
          <p:cNvSpPr/>
          <p:nvPr/>
        </p:nvSpPr>
        <p:spPr>
          <a:xfrm>
            <a:off x="6833420" y="2428568"/>
            <a:ext cx="2576052" cy="1209357"/>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6DE6DB5A-9105-4D89-AACB-CCE3177E021F}"/>
              </a:ext>
            </a:extLst>
          </p:cNvPr>
          <p:cNvSpPr txBox="1"/>
          <p:nvPr/>
        </p:nvSpPr>
        <p:spPr>
          <a:xfrm>
            <a:off x="7064478" y="2550651"/>
            <a:ext cx="2113935" cy="954107"/>
          </a:xfrm>
          <a:prstGeom prst="rect">
            <a:avLst/>
          </a:prstGeom>
          <a:noFill/>
        </p:spPr>
        <p:txBody>
          <a:bodyPr wrap="square" rtlCol="0">
            <a:spAutoFit/>
          </a:bodyPr>
          <a:lstStyle/>
          <a:p>
            <a:pPr algn="ctr"/>
            <a:r>
              <a:rPr lang="en-US" sz="2800" b="1" dirty="0">
                <a:solidFill>
                  <a:schemeClr val="accent1"/>
                </a:solidFill>
              </a:rPr>
              <a:t>New information</a:t>
            </a:r>
          </a:p>
        </p:txBody>
      </p:sp>
      <p:pic>
        <p:nvPicPr>
          <p:cNvPr id="7" name="Graphic 6" descr="Smart Phone">
            <a:extLst>
              <a:ext uri="{FF2B5EF4-FFF2-40B4-BE49-F238E27FC236}">
                <a16:creationId xmlns:a16="http://schemas.microsoft.com/office/drawing/2014/main" id="{7C4130AC-E895-47A3-9B8C-439433BDA1E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64193" y="3918473"/>
            <a:ext cx="1305068" cy="1305068"/>
          </a:xfrm>
          <a:prstGeom prst="rect">
            <a:avLst/>
          </a:prstGeom>
        </p:spPr>
      </p:pic>
      <p:pic>
        <p:nvPicPr>
          <p:cNvPr id="12" name="Graphic 11" descr="Smart Phone">
            <a:extLst>
              <a:ext uri="{FF2B5EF4-FFF2-40B4-BE49-F238E27FC236}">
                <a16:creationId xmlns:a16="http://schemas.microsoft.com/office/drawing/2014/main" id="{CF6C5BAD-EAC4-4027-927A-E296158E25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57973">
            <a:off x="7489747" y="3918473"/>
            <a:ext cx="1305068" cy="1305068"/>
          </a:xfrm>
          <a:prstGeom prst="rect">
            <a:avLst/>
          </a:prstGeom>
        </p:spPr>
      </p:pic>
      <p:pic>
        <p:nvPicPr>
          <p:cNvPr id="11" name="Graphic 10" descr="Back">
            <a:extLst>
              <a:ext uri="{FF2B5EF4-FFF2-40B4-BE49-F238E27FC236}">
                <a16:creationId xmlns:a16="http://schemas.microsoft.com/office/drawing/2014/main" id="{01FCDF08-B715-4F03-826D-ABE29A04AE2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791960" flipH="1">
            <a:off x="5117608" y="1674818"/>
            <a:ext cx="1956784" cy="914400"/>
          </a:xfrm>
          <a:prstGeom prst="rect">
            <a:avLst/>
          </a:prstGeom>
        </p:spPr>
      </p:pic>
      <p:pic>
        <p:nvPicPr>
          <p:cNvPr id="15" name="Graphic 14" descr="Back">
            <a:extLst>
              <a:ext uri="{FF2B5EF4-FFF2-40B4-BE49-F238E27FC236}">
                <a16:creationId xmlns:a16="http://schemas.microsoft.com/office/drawing/2014/main" id="{B8D98F42-0C53-474B-9239-66A1951C414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flipV="1">
            <a:off x="4869260" y="4197551"/>
            <a:ext cx="2576052" cy="1025990"/>
          </a:xfrm>
          <a:prstGeom prst="rect">
            <a:avLst/>
          </a:prstGeom>
        </p:spPr>
      </p:pic>
    </p:spTree>
    <p:extLst>
      <p:ext uri="{BB962C8B-B14F-4D97-AF65-F5344CB8AC3E}">
        <p14:creationId xmlns:p14="http://schemas.microsoft.com/office/powerpoint/2010/main" val="194216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Retroactive Interference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93D39E85-2A51-4B80-A846-B0548C1CEFF3}"/>
              </a:ext>
            </a:extLst>
          </p:cNvPr>
          <p:cNvSpPr/>
          <p:nvPr/>
        </p:nvSpPr>
        <p:spPr>
          <a:xfrm>
            <a:off x="2782529" y="2428568"/>
            <a:ext cx="2576052" cy="1209357"/>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936B66FD-F8AE-4DFE-B011-83D3E7103087}"/>
              </a:ext>
            </a:extLst>
          </p:cNvPr>
          <p:cNvSpPr txBox="1"/>
          <p:nvPr/>
        </p:nvSpPr>
        <p:spPr>
          <a:xfrm>
            <a:off x="3013587" y="2550651"/>
            <a:ext cx="2113935" cy="954107"/>
          </a:xfrm>
          <a:prstGeom prst="rect">
            <a:avLst/>
          </a:prstGeom>
          <a:noFill/>
        </p:spPr>
        <p:txBody>
          <a:bodyPr wrap="square" rtlCol="0">
            <a:spAutoFit/>
          </a:bodyPr>
          <a:lstStyle/>
          <a:p>
            <a:pPr algn="ctr"/>
            <a:r>
              <a:rPr lang="en-US" sz="2800" b="1" dirty="0">
                <a:solidFill>
                  <a:srgbClr val="00B050"/>
                </a:solidFill>
              </a:rPr>
              <a:t>Old information</a:t>
            </a:r>
          </a:p>
        </p:txBody>
      </p:sp>
      <p:sp>
        <p:nvSpPr>
          <p:cNvPr id="8" name="Rectangle 7">
            <a:extLst>
              <a:ext uri="{FF2B5EF4-FFF2-40B4-BE49-F238E27FC236}">
                <a16:creationId xmlns:a16="http://schemas.microsoft.com/office/drawing/2014/main" id="{C61CE6D6-4906-4DF0-A11B-4F58BC2C3689}"/>
              </a:ext>
            </a:extLst>
          </p:cNvPr>
          <p:cNvSpPr/>
          <p:nvPr/>
        </p:nvSpPr>
        <p:spPr>
          <a:xfrm>
            <a:off x="6833420" y="2428568"/>
            <a:ext cx="2576052" cy="1209357"/>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16B3793D-E836-434D-8B53-50C4B6B21311}"/>
              </a:ext>
            </a:extLst>
          </p:cNvPr>
          <p:cNvSpPr txBox="1"/>
          <p:nvPr/>
        </p:nvSpPr>
        <p:spPr>
          <a:xfrm>
            <a:off x="7064478" y="2550651"/>
            <a:ext cx="2113935" cy="954107"/>
          </a:xfrm>
          <a:prstGeom prst="rect">
            <a:avLst/>
          </a:prstGeom>
          <a:noFill/>
        </p:spPr>
        <p:txBody>
          <a:bodyPr wrap="square" rtlCol="0">
            <a:spAutoFit/>
          </a:bodyPr>
          <a:lstStyle/>
          <a:p>
            <a:pPr algn="ctr"/>
            <a:r>
              <a:rPr lang="en-US" sz="2800" b="1" dirty="0">
                <a:solidFill>
                  <a:schemeClr val="accent1"/>
                </a:solidFill>
              </a:rPr>
              <a:t>New information</a:t>
            </a:r>
          </a:p>
        </p:txBody>
      </p:sp>
      <p:pic>
        <p:nvPicPr>
          <p:cNvPr id="10" name="Graphic 9" descr="Back">
            <a:extLst>
              <a:ext uri="{FF2B5EF4-FFF2-40B4-BE49-F238E27FC236}">
                <a16:creationId xmlns:a16="http://schemas.microsoft.com/office/drawing/2014/main" id="{6F14FD3C-6A3E-46B9-8560-3CE571110D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040300">
            <a:off x="5150870" y="1561869"/>
            <a:ext cx="1890259" cy="914400"/>
          </a:xfrm>
          <a:prstGeom prst="rect">
            <a:avLst/>
          </a:prstGeom>
        </p:spPr>
      </p:pic>
      <p:pic>
        <p:nvPicPr>
          <p:cNvPr id="11" name="Graphic 10" descr="Back">
            <a:extLst>
              <a:ext uri="{FF2B5EF4-FFF2-40B4-BE49-F238E27FC236}">
                <a16:creationId xmlns:a16="http://schemas.microsoft.com/office/drawing/2014/main" id="{6579F614-42CB-407D-A603-571503E5708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767841" flipV="1">
            <a:off x="4807973" y="4415589"/>
            <a:ext cx="2576052" cy="1025990"/>
          </a:xfrm>
          <a:prstGeom prst="rect">
            <a:avLst/>
          </a:prstGeom>
        </p:spPr>
      </p:pic>
      <p:pic>
        <p:nvPicPr>
          <p:cNvPr id="5" name="Graphic 4" descr="House">
            <a:extLst>
              <a:ext uri="{FF2B5EF4-FFF2-40B4-BE49-F238E27FC236}">
                <a16:creationId xmlns:a16="http://schemas.microsoft.com/office/drawing/2014/main" id="{AEE4CDC4-A0E2-472C-B4F2-0B95ABCCE87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22933" y="3640047"/>
            <a:ext cx="1940904" cy="1940904"/>
          </a:xfrm>
          <a:prstGeom prst="rect">
            <a:avLst/>
          </a:prstGeom>
        </p:spPr>
      </p:pic>
      <p:pic>
        <p:nvPicPr>
          <p:cNvPr id="14" name="Graphic 13" descr="House">
            <a:extLst>
              <a:ext uri="{FF2B5EF4-FFF2-40B4-BE49-F238E27FC236}">
                <a16:creationId xmlns:a16="http://schemas.microsoft.com/office/drawing/2014/main" id="{AB6D2866-EE48-41AB-84A3-3480A5B1161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228161" y="3640047"/>
            <a:ext cx="1940904" cy="1940904"/>
          </a:xfrm>
          <a:prstGeom prst="rect">
            <a:avLst/>
          </a:prstGeom>
        </p:spPr>
      </p:pic>
    </p:spTree>
    <p:extLst>
      <p:ext uri="{BB962C8B-B14F-4D97-AF65-F5344CB8AC3E}">
        <p14:creationId xmlns:p14="http://schemas.microsoft.com/office/powerpoint/2010/main" val="2710540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Seven Memory Failures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ircular flowchart">
            <a:extLst>
              <a:ext uri="{FF2B5EF4-FFF2-40B4-BE49-F238E27FC236}">
                <a16:creationId xmlns:a16="http://schemas.microsoft.com/office/drawing/2014/main" id="{D29D96D7-C1ED-4402-9CE4-3981624722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90666" y="1754515"/>
            <a:ext cx="4210665" cy="4210665"/>
          </a:xfrm>
          <a:prstGeom prst="rect">
            <a:avLst/>
          </a:prstGeom>
        </p:spPr>
      </p:pic>
      <p:sp>
        <p:nvSpPr>
          <p:cNvPr id="6" name="TextBox 5">
            <a:extLst>
              <a:ext uri="{FF2B5EF4-FFF2-40B4-BE49-F238E27FC236}">
                <a16:creationId xmlns:a16="http://schemas.microsoft.com/office/drawing/2014/main" id="{76017CDE-AE21-474C-805A-B2F2E473EE4F}"/>
              </a:ext>
            </a:extLst>
          </p:cNvPr>
          <p:cNvSpPr txBox="1"/>
          <p:nvPr/>
        </p:nvSpPr>
        <p:spPr>
          <a:xfrm>
            <a:off x="5024283" y="1754515"/>
            <a:ext cx="2143432" cy="584775"/>
          </a:xfrm>
          <a:prstGeom prst="rect">
            <a:avLst/>
          </a:prstGeom>
          <a:noFill/>
        </p:spPr>
        <p:txBody>
          <a:bodyPr wrap="square" rtlCol="0">
            <a:spAutoFit/>
          </a:bodyPr>
          <a:lstStyle/>
          <a:p>
            <a:pPr algn="ctr"/>
            <a:r>
              <a:rPr lang="en-US" sz="3200" b="1" dirty="0">
                <a:solidFill>
                  <a:schemeClr val="accent5">
                    <a:lumMod val="75000"/>
                  </a:schemeClr>
                </a:solidFill>
              </a:rPr>
              <a:t>Forgetting</a:t>
            </a:r>
            <a:endParaRPr lang="en-US" b="1" dirty="0">
              <a:solidFill>
                <a:schemeClr val="accent5">
                  <a:lumMod val="75000"/>
                </a:schemeClr>
              </a:solidFill>
            </a:endParaRPr>
          </a:p>
        </p:txBody>
      </p:sp>
      <p:sp>
        <p:nvSpPr>
          <p:cNvPr id="9" name="TextBox 8">
            <a:extLst>
              <a:ext uri="{FF2B5EF4-FFF2-40B4-BE49-F238E27FC236}">
                <a16:creationId xmlns:a16="http://schemas.microsoft.com/office/drawing/2014/main" id="{A635BD77-CED4-4E96-92C2-205AF6211DBD}"/>
              </a:ext>
            </a:extLst>
          </p:cNvPr>
          <p:cNvSpPr txBox="1"/>
          <p:nvPr/>
        </p:nvSpPr>
        <p:spPr>
          <a:xfrm>
            <a:off x="7531513" y="4330567"/>
            <a:ext cx="2143432" cy="584775"/>
          </a:xfrm>
          <a:prstGeom prst="rect">
            <a:avLst/>
          </a:prstGeom>
          <a:noFill/>
        </p:spPr>
        <p:txBody>
          <a:bodyPr wrap="square" rtlCol="0">
            <a:spAutoFit/>
          </a:bodyPr>
          <a:lstStyle/>
          <a:p>
            <a:pPr algn="ctr"/>
            <a:r>
              <a:rPr lang="en-US" sz="3200" b="1" dirty="0">
                <a:solidFill>
                  <a:schemeClr val="accent5">
                    <a:lumMod val="75000"/>
                  </a:schemeClr>
                </a:solidFill>
              </a:rPr>
              <a:t>Intrusion</a:t>
            </a:r>
            <a:endParaRPr lang="en-US" b="1" dirty="0">
              <a:solidFill>
                <a:schemeClr val="accent5">
                  <a:lumMod val="75000"/>
                </a:schemeClr>
              </a:solidFill>
            </a:endParaRPr>
          </a:p>
        </p:txBody>
      </p:sp>
      <p:sp>
        <p:nvSpPr>
          <p:cNvPr id="10" name="TextBox 9">
            <a:extLst>
              <a:ext uri="{FF2B5EF4-FFF2-40B4-BE49-F238E27FC236}">
                <a16:creationId xmlns:a16="http://schemas.microsoft.com/office/drawing/2014/main" id="{516973AA-2417-4407-B9C8-D9FE0130126A}"/>
              </a:ext>
            </a:extLst>
          </p:cNvPr>
          <p:cNvSpPr txBox="1"/>
          <p:nvPr/>
        </p:nvSpPr>
        <p:spPr>
          <a:xfrm>
            <a:off x="2517057" y="4330567"/>
            <a:ext cx="2143432" cy="584775"/>
          </a:xfrm>
          <a:prstGeom prst="rect">
            <a:avLst/>
          </a:prstGeom>
          <a:noFill/>
        </p:spPr>
        <p:txBody>
          <a:bodyPr wrap="square" rtlCol="0">
            <a:spAutoFit/>
          </a:bodyPr>
          <a:lstStyle/>
          <a:p>
            <a:pPr algn="ctr"/>
            <a:r>
              <a:rPr lang="en-US" sz="3200" b="1" dirty="0">
                <a:solidFill>
                  <a:schemeClr val="accent5">
                    <a:lumMod val="75000"/>
                  </a:schemeClr>
                </a:solidFill>
              </a:rPr>
              <a:t>Distortion</a:t>
            </a:r>
            <a:endParaRPr lang="en-US" b="1" dirty="0">
              <a:solidFill>
                <a:schemeClr val="accent5">
                  <a:lumMod val="75000"/>
                </a:schemeClr>
              </a:solidFill>
            </a:endParaRPr>
          </a:p>
        </p:txBody>
      </p:sp>
    </p:spTree>
    <p:extLst>
      <p:ext uri="{BB962C8B-B14F-4D97-AF65-F5344CB8AC3E}">
        <p14:creationId xmlns:p14="http://schemas.microsoft.com/office/powerpoint/2010/main" val="794862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847FCD9-72DC-475A-8D28-EEA42275D17E}"/>
              </a:ext>
            </a:extLst>
          </p:cNvPr>
          <p:cNvSpPr txBox="1"/>
          <p:nvPr/>
        </p:nvSpPr>
        <p:spPr>
          <a:xfrm>
            <a:off x="5047870" y="2914138"/>
            <a:ext cx="2096258" cy="523220"/>
          </a:xfrm>
          <a:prstGeom prst="rect">
            <a:avLst/>
          </a:prstGeom>
          <a:noFill/>
        </p:spPr>
        <p:txBody>
          <a:bodyPr wrap="square" rtlCol="0">
            <a:spAutoFit/>
          </a:bodyPr>
          <a:lstStyle/>
          <a:p>
            <a:pPr algn="ctr"/>
            <a:r>
              <a:rPr lang="en-US" sz="2800" b="1" dirty="0">
                <a:solidFill>
                  <a:srgbClr val="00B050"/>
                </a:solidFill>
              </a:rPr>
              <a:t>Attention</a:t>
            </a:r>
          </a:p>
        </p:txBody>
      </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Forgetting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E8366965-82A8-4A35-8599-903C1D5E9C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74657" y="3951136"/>
            <a:ext cx="2096258" cy="2096258"/>
          </a:xfrm>
          <a:prstGeom prst="rect">
            <a:avLst/>
          </a:prstGeom>
        </p:spPr>
      </p:pic>
      <p:pic>
        <p:nvPicPr>
          <p:cNvPr id="7" name="Graphic 6" descr="Woman">
            <a:extLst>
              <a:ext uri="{FF2B5EF4-FFF2-40B4-BE49-F238E27FC236}">
                <a16:creationId xmlns:a16="http://schemas.microsoft.com/office/drawing/2014/main" id="{EBEB4A8C-160C-4404-831E-50B0AF5E821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47870" y="3893860"/>
            <a:ext cx="2096258" cy="2096258"/>
          </a:xfrm>
          <a:prstGeom prst="rect">
            <a:avLst/>
          </a:prstGeom>
        </p:spPr>
      </p:pic>
      <p:sp>
        <p:nvSpPr>
          <p:cNvPr id="8" name="Cross 7">
            <a:extLst>
              <a:ext uri="{FF2B5EF4-FFF2-40B4-BE49-F238E27FC236}">
                <a16:creationId xmlns:a16="http://schemas.microsoft.com/office/drawing/2014/main" id="{B35A64E0-5D56-4FB4-AF21-5FA48140C057}"/>
              </a:ext>
            </a:extLst>
          </p:cNvPr>
          <p:cNvSpPr/>
          <p:nvPr/>
        </p:nvSpPr>
        <p:spPr>
          <a:xfrm rot="2718294">
            <a:off x="5653972" y="2815451"/>
            <a:ext cx="801218" cy="780377"/>
          </a:xfrm>
          <a:prstGeom prst="plus">
            <a:avLst>
              <a:gd name="adj" fmla="val 41923"/>
            </a:avLst>
          </a:prstGeom>
          <a:solidFill>
            <a:srgbClr val="FF0000"/>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C2A19F93-F637-4068-8AC3-9B9509584D34}"/>
              </a:ext>
            </a:extLst>
          </p:cNvPr>
          <p:cNvSpPr/>
          <p:nvPr/>
        </p:nvSpPr>
        <p:spPr>
          <a:xfrm>
            <a:off x="1881188" y="1819742"/>
            <a:ext cx="2576052" cy="777256"/>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59B5C628-DFEB-4B03-9C19-00CD87388688}"/>
              </a:ext>
            </a:extLst>
          </p:cNvPr>
          <p:cNvSpPr txBox="1"/>
          <p:nvPr/>
        </p:nvSpPr>
        <p:spPr>
          <a:xfrm>
            <a:off x="1942640" y="1885204"/>
            <a:ext cx="2453148" cy="646331"/>
          </a:xfrm>
          <a:prstGeom prst="rect">
            <a:avLst/>
          </a:prstGeom>
          <a:noFill/>
        </p:spPr>
        <p:txBody>
          <a:bodyPr wrap="square" rtlCol="0">
            <a:spAutoFit/>
          </a:bodyPr>
          <a:lstStyle/>
          <a:p>
            <a:pPr algn="ctr"/>
            <a:r>
              <a:rPr lang="en-US" sz="3600" b="1" dirty="0">
                <a:solidFill>
                  <a:schemeClr val="accent5">
                    <a:lumMod val="60000"/>
                    <a:lumOff val="40000"/>
                  </a:schemeClr>
                </a:solidFill>
              </a:rPr>
              <a:t>Transience</a:t>
            </a:r>
            <a:endParaRPr lang="en-US" sz="2800" b="1" dirty="0">
              <a:solidFill>
                <a:schemeClr val="accent5">
                  <a:lumMod val="60000"/>
                  <a:lumOff val="40000"/>
                </a:schemeClr>
              </a:solidFill>
            </a:endParaRPr>
          </a:p>
        </p:txBody>
      </p:sp>
      <p:sp>
        <p:nvSpPr>
          <p:cNvPr id="11" name="Rectangle 10">
            <a:extLst>
              <a:ext uri="{FF2B5EF4-FFF2-40B4-BE49-F238E27FC236}">
                <a16:creationId xmlns:a16="http://schemas.microsoft.com/office/drawing/2014/main" id="{618A18AF-1AE2-4F3B-A9B5-197C680F0954}"/>
              </a:ext>
            </a:extLst>
          </p:cNvPr>
          <p:cNvSpPr/>
          <p:nvPr/>
        </p:nvSpPr>
        <p:spPr>
          <a:xfrm>
            <a:off x="4603889" y="1819742"/>
            <a:ext cx="2984221" cy="777256"/>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6861323B-1946-4649-8064-13201FD4E9E2}"/>
              </a:ext>
            </a:extLst>
          </p:cNvPr>
          <p:cNvSpPr txBox="1"/>
          <p:nvPr/>
        </p:nvSpPr>
        <p:spPr>
          <a:xfrm>
            <a:off x="4603889" y="1885204"/>
            <a:ext cx="2984221" cy="646331"/>
          </a:xfrm>
          <a:prstGeom prst="rect">
            <a:avLst/>
          </a:prstGeom>
          <a:noFill/>
        </p:spPr>
        <p:txBody>
          <a:bodyPr wrap="square" rtlCol="0">
            <a:spAutoFit/>
          </a:bodyPr>
          <a:lstStyle/>
          <a:p>
            <a:pPr algn="ctr"/>
            <a:r>
              <a:rPr lang="en-US" sz="3600" b="1" dirty="0">
                <a:solidFill>
                  <a:schemeClr val="accent4">
                    <a:lumMod val="60000"/>
                    <a:lumOff val="40000"/>
                  </a:schemeClr>
                </a:solidFill>
              </a:rPr>
              <a:t>Absentminded</a:t>
            </a:r>
            <a:endParaRPr lang="en-US" sz="2800" b="1" dirty="0">
              <a:solidFill>
                <a:schemeClr val="accent4">
                  <a:lumMod val="60000"/>
                  <a:lumOff val="40000"/>
                </a:schemeClr>
              </a:solidFill>
            </a:endParaRPr>
          </a:p>
        </p:txBody>
      </p:sp>
      <p:sp>
        <p:nvSpPr>
          <p:cNvPr id="13" name="Rectangle 12">
            <a:extLst>
              <a:ext uri="{FF2B5EF4-FFF2-40B4-BE49-F238E27FC236}">
                <a16:creationId xmlns:a16="http://schemas.microsoft.com/office/drawing/2014/main" id="{3841C031-9D4E-4B2E-AC53-63A5E7B2D9C3}"/>
              </a:ext>
            </a:extLst>
          </p:cNvPr>
          <p:cNvSpPr/>
          <p:nvPr/>
        </p:nvSpPr>
        <p:spPr>
          <a:xfrm>
            <a:off x="7734760" y="1815524"/>
            <a:ext cx="2576052" cy="777256"/>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2CD4264D-362A-478D-A19A-340B70973EE5}"/>
              </a:ext>
            </a:extLst>
          </p:cNvPr>
          <p:cNvSpPr txBox="1"/>
          <p:nvPr/>
        </p:nvSpPr>
        <p:spPr>
          <a:xfrm>
            <a:off x="7796212" y="1880986"/>
            <a:ext cx="2453148" cy="646331"/>
          </a:xfrm>
          <a:prstGeom prst="rect">
            <a:avLst/>
          </a:prstGeom>
          <a:noFill/>
        </p:spPr>
        <p:txBody>
          <a:bodyPr wrap="square" rtlCol="0">
            <a:spAutoFit/>
          </a:bodyPr>
          <a:lstStyle/>
          <a:p>
            <a:pPr algn="ctr"/>
            <a:r>
              <a:rPr lang="en-US" sz="3600" b="1" dirty="0">
                <a:solidFill>
                  <a:schemeClr val="accent3">
                    <a:lumMod val="60000"/>
                    <a:lumOff val="40000"/>
                  </a:schemeClr>
                </a:solidFill>
              </a:rPr>
              <a:t>Blocking</a:t>
            </a:r>
            <a:endParaRPr lang="en-US" sz="2800" b="1" dirty="0">
              <a:solidFill>
                <a:schemeClr val="accent3">
                  <a:lumMod val="60000"/>
                  <a:lumOff val="40000"/>
                </a:schemeClr>
              </a:solidFill>
            </a:endParaRPr>
          </a:p>
        </p:txBody>
      </p:sp>
      <p:sp>
        <p:nvSpPr>
          <p:cNvPr id="3" name="Rectangle 2">
            <a:extLst>
              <a:ext uri="{FF2B5EF4-FFF2-40B4-BE49-F238E27FC236}">
                <a16:creationId xmlns:a16="http://schemas.microsoft.com/office/drawing/2014/main" id="{4ECD733E-7F26-420F-89DD-1EF76400CA53}"/>
              </a:ext>
            </a:extLst>
          </p:cNvPr>
          <p:cNvSpPr/>
          <p:nvPr/>
        </p:nvSpPr>
        <p:spPr>
          <a:xfrm rot="701594">
            <a:off x="6307379" y="3619884"/>
            <a:ext cx="612667" cy="1200329"/>
          </a:xfrm>
          <a:prstGeom prst="rect">
            <a:avLst/>
          </a:prstGeom>
        </p:spPr>
        <p:txBody>
          <a:bodyPr wrap="none">
            <a:spAutoFit/>
          </a:bodyPr>
          <a:lstStyle/>
          <a:p>
            <a:pPr algn="ctr"/>
            <a:r>
              <a:rPr lang="en-US" sz="7200" b="1" dirty="0">
                <a:solidFill>
                  <a:srgbClr val="7030A0"/>
                </a:solidFill>
              </a:rPr>
              <a:t>?</a:t>
            </a:r>
          </a:p>
        </p:txBody>
      </p:sp>
      <p:sp>
        <p:nvSpPr>
          <p:cNvPr id="17" name="TextBox 16">
            <a:extLst>
              <a:ext uri="{FF2B5EF4-FFF2-40B4-BE49-F238E27FC236}">
                <a16:creationId xmlns:a16="http://schemas.microsoft.com/office/drawing/2014/main" id="{8FBB451F-7C23-4639-AC26-8595FB8D3BC1}"/>
              </a:ext>
            </a:extLst>
          </p:cNvPr>
          <p:cNvSpPr txBox="1"/>
          <p:nvPr/>
        </p:nvSpPr>
        <p:spPr>
          <a:xfrm>
            <a:off x="7974657" y="2914138"/>
            <a:ext cx="2096258" cy="523220"/>
          </a:xfrm>
          <a:prstGeom prst="rect">
            <a:avLst/>
          </a:prstGeom>
          <a:noFill/>
        </p:spPr>
        <p:txBody>
          <a:bodyPr wrap="square" rtlCol="0">
            <a:spAutoFit/>
          </a:bodyPr>
          <a:lstStyle/>
          <a:p>
            <a:pPr algn="ctr"/>
            <a:r>
              <a:rPr lang="en-US" sz="2800" b="1" dirty="0">
                <a:solidFill>
                  <a:srgbClr val="00B050"/>
                </a:solidFill>
              </a:rPr>
              <a:t>Retrieve</a:t>
            </a:r>
          </a:p>
        </p:txBody>
      </p:sp>
      <p:sp>
        <p:nvSpPr>
          <p:cNvPr id="18" name="Cross 17">
            <a:extLst>
              <a:ext uri="{FF2B5EF4-FFF2-40B4-BE49-F238E27FC236}">
                <a16:creationId xmlns:a16="http://schemas.microsoft.com/office/drawing/2014/main" id="{32AFD841-DCCE-43DE-85F4-49C03F16997A}"/>
              </a:ext>
            </a:extLst>
          </p:cNvPr>
          <p:cNvSpPr/>
          <p:nvPr/>
        </p:nvSpPr>
        <p:spPr>
          <a:xfrm rot="2718294">
            <a:off x="8577161" y="2814933"/>
            <a:ext cx="801218" cy="780377"/>
          </a:xfrm>
          <a:prstGeom prst="plus">
            <a:avLst>
              <a:gd name="adj" fmla="val 41923"/>
            </a:avLst>
          </a:prstGeom>
          <a:solidFill>
            <a:srgbClr val="FF0000"/>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pic>
        <p:nvPicPr>
          <p:cNvPr id="16" name="Graphic 15" descr="Clock">
            <a:extLst>
              <a:ext uri="{FF2B5EF4-FFF2-40B4-BE49-F238E27FC236}">
                <a16:creationId xmlns:a16="http://schemas.microsoft.com/office/drawing/2014/main" id="{27B61422-7DB0-463B-9335-F5FCF16DC6C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92316" y="2961571"/>
            <a:ext cx="1353796" cy="1353796"/>
          </a:xfrm>
          <a:prstGeom prst="rect">
            <a:avLst/>
          </a:prstGeom>
        </p:spPr>
      </p:pic>
      <p:pic>
        <p:nvPicPr>
          <p:cNvPr id="20" name="Graphic 19" descr="Books">
            <a:extLst>
              <a:ext uri="{FF2B5EF4-FFF2-40B4-BE49-F238E27FC236}">
                <a16:creationId xmlns:a16="http://schemas.microsoft.com/office/drawing/2014/main" id="{FDD6F6A5-E355-4208-95E0-3BAA21B5C3C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492316" y="4636322"/>
            <a:ext cx="1353796" cy="1353796"/>
          </a:xfrm>
          <a:prstGeom prst="rect">
            <a:avLst/>
          </a:prstGeom>
        </p:spPr>
      </p:pic>
    </p:spTree>
    <p:extLst>
      <p:ext uri="{BB962C8B-B14F-4D97-AF65-F5344CB8AC3E}">
        <p14:creationId xmlns:p14="http://schemas.microsoft.com/office/powerpoint/2010/main" val="27165765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Distortion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7D8CB030-47A5-4EE6-97DC-CCF79A79B796}"/>
              </a:ext>
            </a:extLst>
          </p:cNvPr>
          <p:cNvSpPr/>
          <p:nvPr/>
        </p:nvSpPr>
        <p:spPr>
          <a:xfrm>
            <a:off x="1881187" y="1819742"/>
            <a:ext cx="3191859" cy="777256"/>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B8DFACE4-E307-4321-8CAF-D6E6E4316A20}"/>
              </a:ext>
            </a:extLst>
          </p:cNvPr>
          <p:cNvSpPr txBox="1"/>
          <p:nvPr/>
        </p:nvSpPr>
        <p:spPr>
          <a:xfrm>
            <a:off x="1942639" y="1885204"/>
            <a:ext cx="3039575" cy="646331"/>
          </a:xfrm>
          <a:prstGeom prst="rect">
            <a:avLst/>
          </a:prstGeom>
          <a:noFill/>
        </p:spPr>
        <p:txBody>
          <a:bodyPr wrap="square" rtlCol="0">
            <a:spAutoFit/>
          </a:bodyPr>
          <a:lstStyle/>
          <a:p>
            <a:pPr algn="ctr"/>
            <a:r>
              <a:rPr lang="en-US" sz="3600" b="1" dirty="0">
                <a:solidFill>
                  <a:schemeClr val="accent5">
                    <a:lumMod val="60000"/>
                    <a:lumOff val="40000"/>
                  </a:schemeClr>
                </a:solidFill>
              </a:rPr>
              <a:t>Misattribution</a:t>
            </a:r>
            <a:endParaRPr lang="en-US" sz="2800" b="1" dirty="0">
              <a:solidFill>
                <a:schemeClr val="accent5">
                  <a:lumMod val="60000"/>
                  <a:lumOff val="40000"/>
                </a:schemeClr>
              </a:solidFill>
            </a:endParaRPr>
          </a:p>
        </p:txBody>
      </p:sp>
      <p:sp>
        <p:nvSpPr>
          <p:cNvPr id="8" name="Rectangle 7">
            <a:extLst>
              <a:ext uri="{FF2B5EF4-FFF2-40B4-BE49-F238E27FC236}">
                <a16:creationId xmlns:a16="http://schemas.microsoft.com/office/drawing/2014/main" id="{226C85BA-0F1B-45A1-A790-067137C4B5E6}"/>
              </a:ext>
            </a:extLst>
          </p:cNvPr>
          <p:cNvSpPr/>
          <p:nvPr/>
        </p:nvSpPr>
        <p:spPr>
          <a:xfrm>
            <a:off x="5165299" y="1819742"/>
            <a:ext cx="2984221" cy="777256"/>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DE1B321B-4629-47B5-A648-926FE1D8295E}"/>
              </a:ext>
            </a:extLst>
          </p:cNvPr>
          <p:cNvSpPr txBox="1"/>
          <p:nvPr/>
        </p:nvSpPr>
        <p:spPr>
          <a:xfrm>
            <a:off x="5165299" y="1885204"/>
            <a:ext cx="2984221" cy="646331"/>
          </a:xfrm>
          <a:prstGeom prst="rect">
            <a:avLst/>
          </a:prstGeom>
          <a:noFill/>
        </p:spPr>
        <p:txBody>
          <a:bodyPr wrap="square" rtlCol="0">
            <a:spAutoFit/>
          </a:bodyPr>
          <a:lstStyle/>
          <a:p>
            <a:pPr algn="ctr"/>
            <a:r>
              <a:rPr lang="en-US" sz="3600" b="1" dirty="0">
                <a:solidFill>
                  <a:schemeClr val="accent4">
                    <a:lumMod val="60000"/>
                    <a:lumOff val="40000"/>
                  </a:schemeClr>
                </a:solidFill>
              </a:rPr>
              <a:t>Suggestibility</a:t>
            </a:r>
            <a:endParaRPr lang="en-US" sz="2800" b="1" dirty="0">
              <a:solidFill>
                <a:schemeClr val="accent4">
                  <a:lumMod val="60000"/>
                  <a:lumOff val="40000"/>
                </a:schemeClr>
              </a:solidFill>
            </a:endParaRPr>
          </a:p>
        </p:txBody>
      </p:sp>
      <p:sp>
        <p:nvSpPr>
          <p:cNvPr id="10" name="Rectangle 9">
            <a:extLst>
              <a:ext uri="{FF2B5EF4-FFF2-40B4-BE49-F238E27FC236}">
                <a16:creationId xmlns:a16="http://schemas.microsoft.com/office/drawing/2014/main" id="{5C9403C7-C02C-4D81-9F8E-11E5724750AF}"/>
              </a:ext>
            </a:extLst>
          </p:cNvPr>
          <p:cNvSpPr/>
          <p:nvPr/>
        </p:nvSpPr>
        <p:spPr>
          <a:xfrm>
            <a:off x="8240352" y="1819742"/>
            <a:ext cx="2009008" cy="777256"/>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69C3F516-D8DD-480F-8C26-95C256FEBCD2}"/>
              </a:ext>
            </a:extLst>
          </p:cNvPr>
          <p:cNvSpPr txBox="1"/>
          <p:nvPr/>
        </p:nvSpPr>
        <p:spPr>
          <a:xfrm>
            <a:off x="8301804" y="1885204"/>
            <a:ext cx="1913158" cy="646331"/>
          </a:xfrm>
          <a:prstGeom prst="rect">
            <a:avLst/>
          </a:prstGeom>
          <a:noFill/>
        </p:spPr>
        <p:txBody>
          <a:bodyPr wrap="square" rtlCol="0">
            <a:spAutoFit/>
          </a:bodyPr>
          <a:lstStyle/>
          <a:p>
            <a:pPr algn="ctr"/>
            <a:r>
              <a:rPr lang="en-US" sz="3600" b="1" dirty="0">
                <a:solidFill>
                  <a:schemeClr val="accent3">
                    <a:lumMod val="60000"/>
                    <a:lumOff val="40000"/>
                  </a:schemeClr>
                </a:solidFill>
              </a:rPr>
              <a:t>Bias</a:t>
            </a:r>
            <a:endParaRPr lang="en-US" sz="2800" b="1" dirty="0">
              <a:solidFill>
                <a:schemeClr val="accent3">
                  <a:lumMod val="60000"/>
                  <a:lumOff val="40000"/>
                </a:schemeClr>
              </a:solidFill>
            </a:endParaRPr>
          </a:p>
        </p:txBody>
      </p:sp>
      <p:pic>
        <p:nvPicPr>
          <p:cNvPr id="12" name="Graphic 11" descr="Man">
            <a:extLst>
              <a:ext uri="{FF2B5EF4-FFF2-40B4-BE49-F238E27FC236}">
                <a16:creationId xmlns:a16="http://schemas.microsoft.com/office/drawing/2014/main" id="{ECDC32F5-AAE0-4FC7-ACA9-4F3D8D4A36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99283" y="3429000"/>
            <a:ext cx="1345723" cy="1345723"/>
          </a:xfrm>
          <a:prstGeom prst="rect">
            <a:avLst/>
          </a:prstGeom>
        </p:spPr>
      </p:pic>
      <p:pic>
        <p:nvPicPr>
          <p:cNvPr id="13" name="Graphic 12" descr="Woman">
            <a:extLst>
              <a:ext uri="{FF2B5EF4-FFF2-40B4-BE49-F238E27FC236}">
                <a16:creationId xmlns:a16="http://schemas.microsoft.com/office/drawing/2014/main" id="{143E74B6-8C40-4BE0-9B92-CB593918EB9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569054" y="3278831"/>
            <a:ext cx="1345723" cy="1345723"/>
          </a:xfrm>
          <a:prstGeom prst="rect">
            <a:avLst/>
          </a:prstGeom>
        </p:spPr>
      </p:pic>
      <p:pic>
        <p:nvPicPr>
          <p:cNvPr id="14" name="Graphic 13" descr="Woman">
            <a:extLst>
              <a:ext uri="{FF2B5EF4-FFF2-40B4-BE49-F238E27FC236}">
                <a16:creationId xmlns:a16="http://schemas.microsoft.com/office/drawing/2014/main" id="{2077272D-CE13-41E1-B3CF-5844E806B83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984547" y="4525886"/>
            <a:ext cx="1345723" cy="1345723"/>
          </a:xfrm>
          <a:prstGeom prst="rect">
            <a:avLst/>
          </a:prstGeom>
        </p:spPr>
      </p:pic>
      <p:pic>
        <p:nvPicPr>
          <p:cNvPr id="5" name="Graphic 4" descr="School boy">
            <a:extLst>
              <a:ext uri="{FF2B5EF4-FFF2-40B4-BE49-F238E27FC236}">
                <a16:creationId xmlns:a16="http://schemas.microsoft.com/office/drawing/2014/main" id="{C74FE01F-06BE-470B-AFD8-536D29FFD4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174633" y="3049616"/>
            <a:ext cx="1580426" cy="1580426"/>
          </a:xfrm>
          <a:prstGeom prst="rect">
            <a:avLst/>
          </a:prstGeom>
        </p:spPr>
      </p:pic>
      <p:pic>
        <p:nvPicPr>
          <p:cNvPr id="17" name="Graphic 16" descr="Female Profile">
            <a:extLst>
              <a:ext uri="{FF2B5EF4-FFF2-40B4-BE49-F238E27FC236}">
                <a16:creationId xmlns:a16="http://schemas.microsoft.com/office/drawing/2014/main" id="{E4838CAD-D412-41D6-9AFE-26570681BE4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167231" y="4139666"/>
            <a:ext cx="1580426" cy="1580426"/>
          </a:xfrm>
          <a:prstGeom prst="rect">
            <a:avLst/>
          </a:prstGeom>
        </p:spPr>
      </p:pic>
    </p:spTree>
    <p:extLst>
      <p:ext uri="{BB962C8B-B14F-4D97-AF65-F5344CB8AC3E}">
        <p14:creationId xmlns:p14="http://schemas.microsoft.com/office/powerpoint/2010/main" val="2946843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6059CE11-E07E-458C-A81E-484958158452}"/>
              </a:ext>
            </a:extLst>
          </p:cNvPr>
          <p:cNvSpPr txBox="1"/>
          <p:nvPr/>
        </p:nvSpPr>
        <p:spPr>
          <a:xfrm>
            <a:off x="3790335" y="2383378"/>
            <a:ext cx="4611329" cy="2862322"/>
          </a:xfrm>
          <a:prstGeom prst="rect">
            <a:avLst/>
          </a:prstGeom>
          <a:noFill/>
        </p:spPr>
        <p:txBody>
          <a:bodyPr wrap="square" rtlCol="0">
            <a:spAutoFit/>
          </a:bodyPr>
          <a:lstStyle/>
          <a:p>
            <a:pPr algn="ctr"/>
            <a:r>
              <a:rPr lang="en-US" sz="3600" b="1" dirty="0">
                <a:highlight>
                  <a:srgbClr val="00FF00"/>
                </a:highlight>
              </a:rPr>
              <a:t>Stereotypical Bias</a:t>
            </a:r>
          </a:p>
          <a:p>
            <a:pPr algn="ctr"/>
            <a:endParaRPr lang="en-US" sz="3600" b="1" dirty="0">
              <a:highlight>
                <a:srgbClr val="00FF00"/>
              </a:highlight>
            </a:endParaRPr>
          </a:p>
          <a:p>
            <a:pPr algn="ctr"/>
            <a:r>
              <a:rPr lang="en-US" sz="3600" b="1" dirty="0">
                <a:highlight>
                  <a:srgbClr val="00FF00"/>
                </a:highlight>
              </a:rPr>
              <a:t>Egocentric Bias</a:t>
            </a:r>
          </a:p>
          <a:p>
            <a:pPr algn="ctr"/>
            <a:endParaRPr lang="en-US" sz="3600" b="1" dirty="0">
              <a:highlight>
                <a:srgbClr val="00FF00"/>
              </a:highlight>
            </a:endParaRPr>
          </a:p>
          <a:p>
            <a:pPr algn="ctr"/>
            <a:r>
              <a:rPr lang="en-US" sz="3600" b="1" dirty="0">
                <a:highlight>
                  <a:srgbClr val="00FF00"/>
                </a:highlight>
              </a:rPr>
              <a:t>Hindsight Bias</a:t>
            </a:r>
          </a:p>
        </p:txBody>
      </p:sp>
    </p:spTree>
    <p:extLst>
      <p:ext uri="{BB962C8B-B14F-4D97-AF65-F5344CB8AC3E}">
        <p14:creationId xmlns:p14="http://schemas.microsoft.com/office/powerpoint/2010/main" val="5788958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Stereotypical Bias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Gender">
            <a:extLst>
              <a:ext uri="{FF2B5EF4-FFF2-40B4-BE49-F238E27FC236}">
                <a16:creationId xmlns:a16="http://schemas.microsoft.com/office/drawing/2014/main" id="{2733B942-620F-4E10-8B2E-E0B11CEEE6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7414" y="2104103"/>
            <a:ext cx="2649794" cy="2649794"/>
          </a:xfrm>
          <a:prstGeom prst="rect">
            <a:avLst/>
          </a:prstGeom>
        </p:spPr>
      </p:pic>
      <p:pic>
        <p:nvPicPr>
          <p:cNvPr id="7" name="Graphic 6" descr="Basketball">
            <a:extLst>
              <a:ext uri="{FF2B5EF4-FFF2-40B4-BE49-F238E27FC236}">
                <a16:creationId xmlns:a16="http://schemas.microsoft.com/office/drawing/2014/main" id="{2F615EBF-EC2E-45DB-AF7B-29F9B8D6167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74792" y="2104103"/>
            <a:ext cx="2649794" cy="2649794"/>
          </a:xfrm>
          <a:prstGeom prst="rect">
            <a:avLst/>
          </a:prstGeom>
        </p:spPr>
      </p:pic>
      <p:sp>
        <p:nvSpPr>
          <p:cNvPr id="8" name="Arrow: Right 7">
            <a:extLst>
              <a:ext uri="{FF2B5EF4-FFF2-40B4-BE49-F238E27FC236}">
                <a16:creationId xmlns:a16="http://schemas.microsoft.com/office/drawing/2014/main" id="{292ADC62-1CD5-406A-BB8B-E96E7C6DD05B}"/>
              </a:ext>
            </a:extLst>
          </p:cNvPr>
          <p:cNvSpPr/>
          <p:nvPr/>
        </p:nvSpPr>
        <p:spPr>
          <a:xfrm>
            <a:off x="5467208" y="3148795"/>
            <a:ext cx="1533833" cy="560410"/>
          </a:xfrm>
          <a:prstGeom prst="rightArrow">
            <a:avLst>
              <a:gd name="adj1" fmla="val 50000"/>
              <a:gd name="adj2" fmla="val 107147"/>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55765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Amnesia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FF689449-524E-45D1-B612-AECEEF544A5D}"/>
              </a:ext>
            </a:extLst>
          </p:cNvPr>
          <p:cNvSpPr txBox="1"/>
          <p:nvPr/>
        </p:nvSpPr>
        <p:spPr>
          <a:xfrm>
            <a:off x="4301613" y="2271252"/>
            <a:ext cx="3588774" cy="1754326"/>
          </a:xfrm>
          <a:prstGeom prst="rect">
            <a:avLst/>
          </a:prstGeom>
          <a:noFill/>
        </p:spPr>
        <p:txBody>
          <a:bodyPr wrap="square" rtlCol="0">
            <a:spAutoFit/>
          </a:bodyPr>
          <a:lstStyle/>
          <a:p>
            <a:pPr algn="ctr"/>
            <a:r>
              <a:rPr lang="en-US" sz="3600" b="1" dirty="0">
                <a:highlight>
                  <a:srgbClr val="00FF00"/>
                </a:highlight>
              </a:rPr>
              <a:t>Anterograde</a:t>
            </a:r>
          </a:p>
          <a:p>
            <a:pPr algn="ctr"/>
            <a:endParaRPr lang="en-US" sz="3600" b="1" dirty="0">
              <a:highlight>
                <a:srgbClr val="00FF00"/>
              </a:highlight>
            </a:endParaRPr>
          </a:p>
          <a:p>
            <a:pPr algn="ctr"/>
            <a:r>
              <a:rPr lang="en-US" sz="3600" b="1" dirty="0">
                <a:highlight>
                  <a:srgbClr val="00FF00"/>
                </a:highlight>
              </a:rPr>
              <a:t>Retrograde</a:t>
            </a:r>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Egocentric Bias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6FE8F8A-095E-4E76-BD66-3249E7A645C3}"/>
              </a:ext>
            </a:extLst>
          </p:cNvPr>
          <p:cNvSpPr txBox="1"/>
          <p:nvPr/>
        </p:nvSpPr>
        <p:spPr>
          <a:xfrm>
            <a:off x="2458537" y="2235137"/>
            <a:ext cx="2477257" cy="646331"/>
          </a:xfrm>
          <a:prstGeom prst="rect">
            <a:avLst/>
          </a:prstGeom>
          <a:noFill/>
        </p:spPr>
        <p:txBody>
          <a:bodyPr wrap="square" rtlCol="0">
            <a:spAutoFit/>
          </a:bodyPr>
          <a:lstStyle/>
          <a:p>
            <a:pPr algn="ctr"/>
            <a:r>
              <a:rPr lang="en-US" sz="3600" b="1" dirty="0">
                <a:solidFill>
                  <a:schemeClr val="accent1">
                    <a:lumMod val="50000"/>
                  </a:schemeClr>
                </a:solidFill>
              </a:rPr>
              <a:t>Star Player!</a:t>
            </a:r>
          </a:p>
        </p:txBody>
      </p:sp>
      <p:sp>
        <p:nvSpPr>
          <p:cNvPr id="7" name="TextBox 6">
            <a:extLst>
              <a:ext uri="{FF2B5EF4-FFF2-40B4-BE49-F238E27FC236}">
                <a16:creationId xmlns:a16="http://schemas.microsoft.com/office/drawing/2014/main" id="{01F5C7EF-DBF4-49F4-8CA8-D270E3B209D5}"/>
              </a:ext>
            </a:extLst>
          </p:cNvPr>
          <p:cNvSpPr txBox="1"/>
          <p:nvPr/>
        </p:nvSpPr>
        <p:spPr>
          <a:xfrm>
            <a:off x="7059324" y="2735694"/>
            <a:ext cx="2738284" cy="646331"/>
          </a:xfrm>
          <a:prstGeom prst="rect">
            <a:avLst/>
          </a:prstGeom>
          <a:noFill/>
        </p:spPr>
        <p:txBody>
          <a:bodyPr wrap="square" rtlCol="0">
            <a:spAutoFit/>
          </a:bodyPr>
          <a:lstStyle/>
          <a:p>
            <a:pPr algn="ctr"/>
            <a:r>
              <a:rPr lang="en-US" sz="3600" b="1" dirty="0">
                <a:solidFill>
                  <a:schemeClr val="accent3">
                    <a:lumMod val="50000"/>
                  </a:schemeClr>
                </a:solidFill>
              </a:rPr>
              <a:t>Good Player!</a:t>
            </a:r>
          </a:p>
        </p:txBody>
      </p:sp>
      <p:pic>
        <p:nvPicPr>
          <p:cNvPr id="6" name="Graphic 5" descr="Ribbon">
            <a:extLst>
              <a:ext uri="{FF2B5EF4-FFF2-40B4-BE49-F238E27FC236}">
                <a16:creationId xmlns:a16="http://schemas.microsoft.com/office/drawing/2014/main" id="{B4697456-0218-4EAF-BB10-90AC23534F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602806">
            <a:off x="4846137" y="2193502"/>
            <a:ext cx="1076973" cy="1189323"/>
          </a:xfrm>
          <a:prstGeom prst="rect">
            <a:avLst/>
          </a:prstGeom>
        </p:spPr>
      </p:pic>
      <p:pic>
        <p:nvPicPr>
          <p:cNvPr id="9" name="Graphic 8" descr="Trophy">
            <a:extLst>
              <a:ext uri="{FF2B5EF4-FFF2-40B4-BE49-F238E27FC236}">
                <a16:creationId xmlns:a16="http://schemas.microsoft.com/office/drawing/2014/main" id="{D543648D-E2FA-487C-BAF8-4EA1626479D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21858" y="3117101"/>
            <a:ext cx="1356379" cy="1356379"/>
          </a:xfrm>
          <a:prstGeom prst="rect">
            <a:avLst/>
          </a:prstGeom>
        </p:spPr>
      </p:pic>
      <p:pic>
        <p:nvPicPr>
          <p:cNvPr id="11" name="Graphic 10" descr="Medal">
            <a:extLst>
              <a:ext uri="{FF2B5EF4-FFF2-40B4-BE49-F238E27FC236}">
                <a16:creationId xmlns:a16="http://schemas.microsoft.com/office/drawing/2014/main" id="{C61BBE6D-780B-4BD4-9CE5-1113C63C885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794344" y="3363086"/>
            <a:ext cx="1268245" cy="1268245"/>
          </a:xfrm>
          <a:prstGeom prst="rect">
            <a:avLst/>
          </a:prstGeom>
        </p:spPr>
      </p:pic>
      <p:pic>
        <p:nvPicPr>
          <p:cNvPr id="13" name="Graphic 12" descr="Podium">
            <a:extLst>
              <a:ext uri="{FF2B5EF4-FFF2-40B4-BE49-F238E27FC236}">
                <a16:creationId xmlns:a16="http://schemas.microsoft.com/office/drawing/2014/main" id="{25C55FDE-6B94-459B-98BF-C718FF0AB71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866587" y="4060729"/>
            <a:ext cx="2458826" cy="2458826"/>
          </a:xfrm>
          <a:prstGeom prst="rect">
            <a:avLst/>
          </a:prstGeom>
        </p:spPr>
      </p:pic>
      <p:pic>
        <p:nvPicPr>
          <p:cNvPr id="16" name="Graphic 15" descr="Ribbon">
            <a:extLst>
              <a:ext uri="{FF2B5EF4-FFF2-40B4-BE49-F238E27FC236}">
                <a16:creationId xmlns:a16="http://schemas.microsoft.com/office/drawing/2014/main" id="{D1CA3E50-5555-4B09-A049-D823DF5466B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913305">
            <a:off x="1342702" y="2144653"/>
            <a:ext cx="1076973" cy="1189323"/>
          </a:xfrm>
          <a:prstGeom prst="rect">
            <a:avLst/>
          </a:prstGeom>
        </p:spPr>
      </p:pic>
    </p:spTree>
    <p:extLst>
      <p:ext uri="{BB962C8B-B14F-4D97-AF65-F5344CB8AC3E}">
        <p14:creationId xmlns:p14="http://schemas.microsoft.com/office/powerpoint/2010/main" val="38430167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Hindsight Bias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asketball">
            <a:extLst>
              <a:ext uri="{FF2B5EF4-FFF2-40B4-BE49-F238E27FC236}">
                <a16:creationId xmlns:a16="http://schemas.microsoft.com/office/drawing/2014/main" id="{CD1EEB5D-BF94-4FEF-9A29-0B22727F39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05717" y="2002404"/>
            <a:ext cx="2106620" cy="2106620"/>
          </a:xfrm>
          <a:prstGeom prst="rect">
            <a:avLst/>
          </a:prstGeom>
        </p:spPr>
      </p:pic>
      <p:pic>
        <p:nvPicPr>
          <p:cNvPr id="7" name="Graphic 6" descr="Football">
            <a:extLst>
              <a:ext uri="{FF2B5EF4-FFF2-40B4-BE49-F238E27FC236}">
                <a16:creationId xmlns:a16="http://schemas.microsoft.com/office/drawing/2014/main" id="{98A13868-A532-460B-925B-2F0DEED6DE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9655769">
            <a:off x="7470532" y="3491996"/>
            <a:ext cx="2106620" cy="2106620"/>
          </a:xfrm>
          <a:prstGeom prst="rect">
            <a:avLst/>
          </a:prstGeom>
        </p:spPr>
      </p:pic>
      <p:pic>
        <p:nvPicPr>
          <p:cNvPr id="9" name="Graphic 8" descr="Soccer ball">
            <a:extLst>
              <a:ext uri="{FF2B5EF4-FFF2-40B4-BE49-F238E27FC236}">
                <a16:creationId xmlns:a16="http://schemas.microsoft.com/office/drawing/2014/main" id="{577836AC-4A00-40F6-BB4C-0D6711B0039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699097" y="1275406"/>
            <a:ext cx="2106620" cy="2106620"/>
          </a:xfrm>
          <a:prstGeom prst="rect">
            <a:avLst/>
          </a:prstGeom>
        </p:spPr>
      </p:pic>
      <p:pic>
        <p:nvPicPr>
          <p:cNvPr id="11" name="Graphic 10" descr="Volleyball">
            <a:extLst>
              <a:ext uri="{FF2B5EF4-FFF2-40B4-BE49-F238E27FC236}">
                <a16:creationId xmlns:a16="http://schemas.microsoft.com/office/drawing/2014/main" id="{0AB82A7A-B29D-46EF-8E99-5740E84987C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829595" y="2961967"/>
            <a:ext cx="2106620" cy="2106620"/>
          </a:xfrm>
          <a:prstGeom prst="rect">
            <a:avLst/>
          </a:prstGeom>
        </p:spPr>
      </p:pic>
    </p:spTree>
    <p:extLst>
      <p:ext uri="{BB962C8B-B14F-4D97-AF65-F5344CB8AC3E}">
        <p14:creationId xmlns:p14="http://schemas.microsoft.com/office/powerpoint/2010/main" val="35615128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Intrusion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CF8E2C1D-2EE5-441E-9F69-B4A5CC382E02}"/>
              </a:ext>
            </a:extLst>
          </p:cNvPr>
          <p:cNvSpPr/>
          <p:nvPr/>
        </p:nvSpPr>
        <p:spPr>
          <a:xfrm>
            <a:off x="4603889" y="2065362"/>
            <a:ext cx="2984221" cy="777256"/>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EEA746F2-D4DE-4ACB-A45C-31538DA4E3B4}"/>
              </a:ext>
            </a:extLst>
          </p:cNvPr>
          <p:cNvSpPr txBox="1"/>
          <p:nvPr/>
        </p:nvSpPr>
        <p:spPr>
          <a:xfrm>
            <a:off x="4603889" y="2130824"/>
            <a:ext cx="2984221" cy="646331"/>
          </a:xfrm>
          <a:prstGeom prst="rect">
            <a:avLst/>
          </a:prstGeom>
          <a:noFill/>
        </p:spPr>
        <p:txBody>
          <a:bodyPr wrap="square" rtlCol="0">
            <a:spAutoFit/>
          </a:bodyPr>
          <a:lstStyle/>
          <a:p>
            <a:pPr algn="ctr"/>
            <a:r>
              <a:rPr lang="en-US" sz="3600" b="1" dirty="0">
                <a:solidFill>
                  <a:schemeClr val="accent4">
                    <a:lumMod val="60000"/>
                    <a:lumOff val="40000"/>
                  </a:schemeClr>
                </a:solidFill>
              </a:rPr>
              <a:t>Persistence</a:t>
            </a:r>
            <a:endParaRPr lang="en-US" sz="2800" b="1" dirty="0">
              <a:solidFill>
                <a:schemeClr val="accent4">
                  <a:lumMod val="60000"/>
                  <a:lumOff val="40000"/>
                </a:schemeClr>
              </a:solidFill>
            </a:endParaRPr>
          </a:p>
        </p:txBody>
      </p:sp>
      <p:pic>
        <p:nvPicPr>
          <p:cNvPr id="5" name="Graphic 4" descr="Crying face with no fill">
            <a:extLst>
              <a:ext uri="{FF2B5EF4-FFF2-40B4-BE49-F238E27FC236}">
                <a16:creationId xmlns:a16="http://schemas.microsoft.com/office/drawing/2014/main" id="{93940DE4-8433-45DC-8593-693E73560B4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16591" y="3089118"/>
            <a:ext cx="1955594" cy="1955594"/>
          </a:xfrm>
          <a:prstGeom prst="rect">
            <a:avLst/>
          </a:prstGeom>
        </p:spPr>
      </p:pic>
      <p:pic>
        <p:nvPicPr>
          <p:cNvPr id="10" name="Graphic 9" descr="Crying face with no fill">
            <a:extLst>
              <a:ext uri="{FF2B5EF4-FFF2-40B4-BE49-F238E27FC236}">
                <a16:creationId xmlns:a16="http://schemas.microsoft.com/office/drawing/2014/main" id="{E33420D2-865D-4BEA-9CB8-57B43ED628F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28538" y="1997534"/>
            <a:ext cx="1329879" cy="1329879"/>
          </a:xfrm>
          <a:prstGeom prst="rect">
            <a:avLst/>
          </a:prstGeom>
        </p:spPr>
      </p:pic>
      <p:pic>
        <p:nvPicPr>
          <p:cNvPr id="11" name="Graphic 10" descr="Crying face with no fill">
            <a:extLst>
              <a:ext uri="{FF2B5EF4-FFF2-40B4-BE49-F238E27FC236}">
                <a16:creationId xmlns:a16="http://schemas.microsoft.com/office/drawing/2014/main" id="{DFA4C0BA-7DD8-4FA1-B1E4-F72C6D95F6F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24934" y="5243089"/>
            <a:ext cx="1329879" cy="1329879"/>
          </a:xfrm>
          <a:prstGeom prst="rect">
            <a:avLst/>
          </a:prstGeom>
        </p:spPr>
      </p:pic>
      <p:pic>
        <p:nvPicPr>
          <p:cNvPr id="12" name="Graphic 11" descr="Crying face with no fill">
            <a:extLst>
              <a:ext uri="{FF2B5EF4-FFF2-40B4-BE49-F238E27FC236}">
                <a16:creationId xmlns:a16="http://schemas.microsoft.com/office/drawing/2014/main" id="{DF59DC1C-5775-4D3E-8233-B7A4EC6E6D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38122" y="3089118"/>
            <a:ext cx="1329879" cy="1329879"/>
          </a:xfrm>
          <a:prstGeom prst="rect">
            <a:avLst/>
          </a:prstGeom>
        </p:spPr>
      </p:pic>
      <p:pic>
        <p:nvPicPr>
          <p:cNvPr id="13" name="Graphic 12" descr="Crying face with no fill">
            <a:extLst>
              <a:ext uri="{FF2B5EF4-FFF2-40B4-BE49-F238E27FC236}">
                <a16:creationId xmlns:a16="http://schemas.microsoft.com/office/drawing/2014/main" id="{CFC65061-C766-4403-8BB4-4C80C31BA05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72185" y="4565770"/>
            <a:ext cx="1329879" cy="1329879"/>
          </a:xfrm>
          <a:prstGeom prst="rect">
            <a:avLst/>
          </a:prstGeom>
        </p:spPr>
      </p:pic>
      <p:sp>
        <p:nvSpPr>
          <p:cNvPr id="8" name="TextBox 7">
            <a:extLst>
              <a:ext uri="{FF2B5EF4-FFF2-40B4-BE49-F238E27FC236}">
                <a16:creationId xmlns:a16="http://schemas.microsoft.com/office/drawing/2014/main" id="{C9899BD0-A5C0-413A-9241-0281A197C556}"/>
              </a:ext>
            </a:extLst>
          </p:cNvPr>
          <p:cNvSpPr txBox="1"/>
          <p:nvPr/>
        </p:nvSpPr>
        <p:spPr>
          <a:xfrm>
            <a:off x="2261420" y="3891643"/>
            <a:ext cx="2144036" cy="1323439"/>
          </a:xfrm>
          <a:prstGeom prst="rect">
            <a:avLst/>
          </a:prstGeom>
          <a:noFill/>
        </p:spPr>
        <p:txBody>
          <a:bodyPr wrap="square" rtlCol="0">
            <a:spAutoFit/>
          </a:bodyPr>
          <a:lstStyle/>
          <a:p>
            <a:pPr algn="ctr"/>
            <a:r>
              <a:rPr lang="en-US" sz="4000" b="1" dirty="0">
                <a:solidFill>
                  <a:schemeClr val="tx2">
                    <a:lumMod val="50000"/>
                  </a:schemeClr>
                </a:solidFill>
              </a:rPr>
              <a:t>Inability to forget</a:t>
            </a:r>
          </a:p>
        </p:txBody>
      </p:sp>
    </p:spTree>
    <p:extLst>
      <p:ext uri="{BB962C8B-B14F-4D97-AF65-F5344CB8AC3E}">
        <p14:creationId xmlns:p14="http://schemas.microsoft.com/office/powerpoint/2010/main" val="2531923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Conclusion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rain">
            <a:extLst>
              <a:ext uri="{FF2B5EF4-FFF2-40B4-BE49-F238E27FC236}">
                <a16:creationId xmlns:a16="http://schemas.microsoft.com/office/drawing/2014/main" id="{1ACA29BB-99B5-4E8E-9FE3-3725A9A7726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81399" y="1964877"/>
            <a:ext cx="4429197" cy="4429197"/>
          </a:xfrm>
          <a:prstGeom prst="rect">
            <a:avLst/>
          </a:prstGeom>
        </p:spPr>
      </p:pic>
      <p:sp>
        <p:nvSpPr>
          <p:cNvPr id="8" name="TextBox 7">
            <a:extLst>
              <a:ext uri="{FF2B5EF4-FFF2-40B4-BE49-F238E27FC236}">
                <a16:creationId xmlns:a16="http://schemas.microsoft.com/office/drawing/2014/main" id="{5A3B9203-F412-4010-A24B-637209DC5602}"/>
              </a:ext>
            </a:extLst>
          </p:cNvPr>
          <p:cNvSpPr txBox="1"/>
          <p:nvPr/>
        </p:nvSpPr>
        <p:spPr>
          <a:xfrm>
            <a:off x="5506061" y="1687878"/>
            <a:ext cx="1179871" cy="4508927"/>
          </a:xfrm>
          <a:prstGeom prst="rect">
            <a:avLst/>
          </a:prstGeom>
          <a:noFill/>
        </p:spPr>
        <p:txBody>
          <a:bodyPr wrap="square" rtlCol="0">
            <a:spAutoFit/>
          </a:bodyPr>
          <a:lstStyle/>
          <a:p>
            <a:pPr algn="ctr"/>
            <a:r>
              <a:rPr lang="en-US" sz="28700" b="1" dirty="0">
                <a:solidFill>
                  <a:srgbClr val="7030A0"/>
                </a:solidFill>
              </a:rPr>
              <a:t>?</a:t>
            </a:r>
            <a:endParaRPr lang="en-US" sz="23900" b="1" dirty="0">
              <a:solidFill>
                <a:srgbClr val="7030A0"/>
              </a:solidFill>
            </a:endParaRPr>
          </a:p>
        </p:txBody>
      </p:sp>
    </p:spTree>
    <p:extLst>
      <p:ext uri="{BB962C8B-B14F-4D97-AF65-F5344CB8AC3E}">
        <p14:creationId xmlns:p14="http://schemas.microsoft.com/office/powerpoint/2010/main" val="7500771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Anterograde Amnesia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le profile">
            <a:extLst>
              <a:ext uri="{FF2B5EF4-FFF2-40B4-BE49-F238E27FC236}">
                <a16:creationId xmlns:a16="http://schemas.microsoft.com/office/drawing/2014/main" id="{F726FA1F-13F5-4ACB-A734-FAD61FAE6C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16594" y="3560688"/>
            <a:ext cx="2556387" cy="2556387"/>
          </a:xfrm>
          <a:prstGeom prst="rect">
            <a:avLst/>
          </a:prstGeom>
        </p:spPr>
      </p:pic>
      <p:pic>
        <p:nvPicPr>
          <p:cNvPr id="7" name="Graphic 6" descr="Thumbs up sign">
            <a:extLst>
              <a:ext uri="{FF2B5EF4-FFF2-40B4-BE49-F238E27FC236}">
                <a16:creationId xmlns:a16="http://schemas.microsoft.com/office/drawing/2014/main" id="{CCD5C16B-D593-42ED-9CB5-D64E664FFA0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0800000">
            <a:off x="6427897" y="1625254"/>
            <a:ext cx="2556387" cy="2556387"/>
          </a:xfrm>
          <a:prstGeom prst="rect">
            <a:avLst/>
          </a:prstGeom>
        </p:spPr>
      </p:pic>
      <p:sp>
        <p:nvSpPr>
          <p:cNvPr id="8" name="Rectangle 7">
            <a:extLst>
              <a:ext uri="{FF2B5EF4-FFF2-40B4-BE49-F238E27FC236}">
                <a16:creationId xmlns:a16="http://schemas.microsoft.com/office/drawing/2014/main" id="{573C888A-5543-4FAC-955B-362CF8E915E3}"/>
              </a:ext>
            </a:extLst>
          </p:cNvPr>
          <p:cNvSpPr/>
          <p:nvPr/>
        </p:nvSpPr>
        <p:spPr>
          <a:xfrm>
            <a:off x="3207718" y="2142800"/>
            <a:ext cx="2556387" cy="992443"/>
          </a:xfrm>
          <a:prstGeom prst="rect">
            <a:avLst/>
          </a:prstGeom>
          <a:solidFill>
            <a:schemeClr val="bg2">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92D050"/>
              </a:solidFill>
              <a:highlight>
                <a:srgbClr val="00FF00"/>
              </a:highlight>
            </a:endParaRPr>
          </a:p>
        </p:txBody>
      </p:sp>
      <p:sp>
        <p:nvSpPr>
          <p:cNvPr id="9" name="TextBox 8">
            <a:extLst>
              <a:ext uri="{FF2B5EF4-FFF2-40B4-BE49-F238E27FC236}">
                <a16:creationId xmlns:a16="http://schemas.microsoft.com/office/drawing/2014/main" id="{2D67FCB5-A25A-4C38-8ED8-A2E459BD3E10}"/>
              </a:ext>
            </a:extLst>
          </p:cNvPr>
          <p:cNvSpPr txBox="1"/>
          <p:nvPr/>
        </p:nvSpPr>
        <p:spPr>
          <a:xfrm>
            <a:off x="3374866" y="2100412"/>
            <a:ext cx="2222090" cy="1077218"/>
          </a:xfrm>
          <a:prstGeom prst="rect">
            <a:avLst/>
          </a:prstGeom>
          <a:noFill/>
        </p:spPr>
        <p:txBody>
          <a:bodyPr wrap="square" rtlCol="0">
            <a:spAutoFit/>
          </a:bodyPr>
          <a:lstStyle/>
          <a:p>
            <a:pPr algn="ctr"/>
            <a:r>
              <a:rPr lang="en-US" sz="3200" b="1" dirty="0">
                <a:solidFill>
                  <a:srgbClr val="00B050"/>
                </a:solidFill>
              </a:rPr>
              <a:t>New information</a:t>
            </a:r>
          </a:p>
        </p:txBody>
      </p:sp>
      <p:sp>
        <p:nvSpPr>
          <p:cNvPr id="10" name="TextBox 9">
            <a:extLst>
              <a:ext uri="{FF2B5EF4-FFF2-40B4-BE49-F238E27FC236}">
                <a16:creationId xmlns:a16="http://schemas.microsoft.com/office/drawing/2014/main" id="{73E8346B-E7BA-4A68-831A-17CA3B4B4891}"/>
              </a:ext>
            </a:extLst>
          </p:cNvPr>
          <p:cNvSpPr txBox="1"/>
          <p:nvPr/>
        </p:nvSpPr>
        <p:spPr>
          <a:xfrm>
            <a:off x="6272981" y="3470197"/>
            <a:ext cx="1179871" cy="2646878"/>
          </a:xfrm>
          <a:prstGeom prst="rect">
            <a:avLst/>
          </a:prstGeom>
          <a:noFill/>
        </p:spPr>
        <p:txBody>
          <a:bodyPr wrap="square" rtlCol="0">
            <a:spAutoFit/>
          </a:bodyPr>
          <a:lstStyle/>
          <a:p>
            <a:pPr algn="ctr"/>
            <a:r>
              <a:rPr lang="en-US" sz="16600" b="1" dirty="0">
                <a:solidFill>
                  <a:srgbClr val="00B050"/>
                </a:solidFill>
              </a:rPr>
              <a:t>?</a:t>
            </a:r>
          </a:p>
        </p:txBody>
      </p:sp>
    </p:spTree>
    <p:extLst>
      <p:ext uri="{BB962C8B-B14F-4D97-AF65-F5344CB8AC3E}">
        <p14:creationId xmlns:p14="http://schemas.microsoft.com/office/powerpoint/2010/main" val="3755946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Retrograde Amnesia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Dog">
            <a:extLst>
              <a:ext uri="{FF2B5EF4-FFF2-40B4-BE49-F238E27FC236}">
                <a16:creationId xmlns:a16="http://schemas.microsoft.com/office/drawing/2014/main" id="{669BEF6F-48C8-4AD5-9DA6-04C9D6536E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1874981"/>
            <a:ext cx="2096258" cy="2096258"/>
          </a:xfrm>
          <a:prstGeom prst="rect">
            <a:avLst/>
          </a:prstGeom>
        </p:spPr>
      </p:pic>
      <p:pic>
        <p:nvPicPr>
          <p:cNvPr id="8" name="Graphic 7" descr="Man">
            <a:extLst>
              <a:ext uri="{FF2B5EF4-FFF2-40B4-BE49-F238E27FC236}">
                <a16:creationId xmlns:a16="http://schemas.microsoft.com/office/drawing/2014/main" id="{D760567D-4469-470A-9305-BF5A2E53FA3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37144" y="3146329"/>
            <a:ext cx="2096258" cy="2096258"/>
          </a:xfrm>
          <a:prstGeom prst="rect">
            <a:avLst/>
          </a:prstGeom>
        </p:spPr>
      </p:pic>
      <p:pic>
        <p:nvPicPr>
          <p:cNvPr id="10" name="Graphic 9" descr="Woman">
            <a:extLst>
              <a:ext uri="{FF2B5EF4-FFF2-40B4-BE49-F238E27FC236}">
                <a16:creationId xmlns:a16="http://schemas.microsoft.com/office/drawing/2014/main" id="{D49FB51E-A83A-41ED-9692-B9E16E35E90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346752" y="3038514"/>
            <a:ext cx="2096258" cy="2096258"/>
          </a:xfrm>
          <a:prstGeom prst="rect">
            <a:avLst/>
          </a:prstGeom>
        </p:spPr>
      </p:pic>
      <p:pic>
        <p:nvPicPr>
          <p:cNvPr id="12" name="Graphic 11" descr="House">
            <a:extLst>
              <a:ext uri="{FF2B5EF4-FFF2-40B4-BE49-F238E27FC236}">
                <a16:creationId xmlns:a16="http://schemas.microsoft.com/office/drawing/2014/main" id="{E7C4899B-AD01-4606-9801-F068ED32FAA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222899" y="1874746"/>
            <a:ext cx="2096258" cy="2096258"/>
          </a:xfrm>
          <a:prstGeom prst="rect">
            <a:avLst/>
          </a:prstGeom>
        </p:spPr>
      </p:pic>
      <p:pic>
        <p:nvPicPr>
          <p:cNvPr id="15" name="Graphic 14" descr="Woman">
            <a:extLst>
              <a:ext uri="{FF2B5EF4-FFF2-40B4-BE49-F238E27FC236}">
                <a16:creationId xmlns:a16="http://schemas.microsoft.com/office/drawing/2014/main" id="{B5AC6F7F-56B5-46CC-BC58-CD83E3992D6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190960" y="4020817"/>
            <a:ext cx="2096258" cy="2096258"/>
          </a:xfrm>
          <a:prstGeom prst="rect">
            <a:avLst/>
          </a:prstGeom>
        </p:spPr>
      </p:pic>
    </p:spTree>
    <p:extLst>
      <p:ext uri="{BB962C8B-B14F-4D97-AF65-F5344CB8AC3E}">
        <p14:creationId xmlns:p14="http://schemas.microsoft.com/office/powerpoint/2010/main" val="3793055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phic 6" descr="Workflow">
            <a:extLst>
              <a:ext uri="{FF2B5EF4-FFF2-40B4-BE49-F238E27FC236}">
                <a16:creationId xmlns:a16="http://schemas.microsoft.com/office/drawing/2014/main" id="{ABE9FF3D-117C-4FF8-96DA-930E7CC5960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50638" y="892443"/>
            <a:ext cx="5890723" cy="5890723"/>
          </a:xfrm>
          <a:prstGeom prst="rect">
            <a:avLst/>
          </a:prstGeom>
        </p:spPr>
      </p:pic>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Problems with Memory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Head with gears">
            <a:extLst>
              <a:ext uri="{FF2B5EF4-FFF2-40B4-BE49-F238E27FC236}">
                <a16:creationId xmlns:a16="http://schemas.microsoft.com/office/drawing/2014/main" id="{1DEA5070-E1BB-403F-92C5-BD324698B5A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31777" y="3073582"/>
            <a:ext cx="1528444" cy="1528444"/>
          </a:xfrm>
          <a:prstGeom prst="rect">
            <a:avLst/>
          </a:prstGeom>
        </p:spPr>
      </p:pic>
    </p:spTree>
    <p:extLst>
      <p:ext uri="{BB962C8B-B14F-4D97-AF65-F5344CB8AC3E}">
        <p14:creationId xmlns:p14="http://schemas.microsoft.com/office/powerpoint/2010/main" val="862334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Suggestibility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BA1908D0-EA08-45ED-B6F6-3467B223018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14393" y="2749346"/>
            <a:ext cx="2096258" cy="2096258"/>
          </a:xfrm>
          <a:prstGeom prst="rect">
            <a:avLst/>
          </a:prstGeom>
        </p:spPr>
      </p:pic>
      <p:pic>
        <p:nvPicPr>
          <p:cNvPr id="7" name="Graphic 6" descr="Woman">
            <a:extLst>
              <a:ext uri="{FF2B5EF4-FFF2-40B4-BE49-F238E27FC236}">
                <a16:creationId xmlns:a16="http://schemas.microsoft.com/office/drawing/2014/main" id="{FF3200BA-05EB-452C-9174-6DFDEC004E6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24001" y="2641531"/>
            <a:ext cx="2096258" cy="2096258"/>
          </a:xfrm>
          <a:prstGeom prst="rect">
            <a:avLst/>
          </a:prstGeom>
        </p:spPr>
      </p:pic>
      <p:pic>
        <p:nvPicPr>
          <p:cNvPr id="8" name="Graphic 7" descr="Woman">
            <a:extLst>
              <a:ext uri="{FF2B5EF4-FFF2-40B4-BE49-F238E27FC236}">
                <a16:creationId xmlns:a16="http://schemas.microsoft.com/office/drawing/2014/main" id="{1A09C65F-0C08-4ED2-9B66-87B3A0AFD32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368209" y="3623834"/>
            <a:ext cx="2096258" cy="2096258"/>
          </a:xfrm>
          <a:prstGeom prst="rect">
            <a:avLst/>
          </a:prstGeom>
        </p:spPr>
      </p:pic>
      <p:pic>
        <p:nvPicPr>
          <p:cNvPr id="5" name="Graphic 4" descr="Car">
            <a:extLst>
              <a:ext uri="{FF2B5EF4-FFF2-40B4-BE49-F238E27FC236}">
                <a16:creationId xmlns:a16="http://schemas.microsoft.com/office/drawing/2014/main" id="{6442F264-77E0-4B26-905F-B125A17A69F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502148" y="2268178"/>
            <a:ext cx="2321643" cy="2321643"/>
          </a:xfrm>
          <a:prstGeom prst="rect">
            <a:avLst/>
          </a:prstGeom>
        </p:spPr>
      </p:pic>
      <p:pic>
        <p:nvPicPr>
          <p:cNvPr id="11" name="Graphic 10" descr="Car">
            <a:extLst>
              <a:ext uri="{FF2B5EF4-FFF2-40B4-BE49-F238E27FC236}">
                <a16:creationId xmlns:a16="http://schemas.microsoft.com/office/drawing/2014/main" id="{B97CD8BC-2BED-4AA7-AFF0-2F6B73699DC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24775" y="1015855"/>
            <a:ext cx="2321643" cy="2321643"/>
          </a:xfrm>
          <a:prstGeom prst="rect">
            <a:avLst/>
          </a:prstGeom>
        </p:spPr>
      </p:pic>
      <p:pic>
        <p:nvPicPr>
          <p:cNvPr id="12" name="Graphic 11" descr="Car">
            <a:extLst>
              <a:ext uri="{FF2B5EF4-FFF2-40B4-BE49-F238E27FC236}">
                <a16:creationId xmlns:a16="http://schemas.microsoft.com/office/drawing/2014/main" id="{787921DA-C64F-4B1C-B565-AA4ED09BABC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flipH="1">
            <a:off x="8094959" y="3684965"/>
            <a:ext cx="2321642" cy="2321643"/>
          </a:xfrm>
          <a:prstGeom prst="rect">
            <a:avLst/>
          </a:prstGeom>
        </p:spPr>
      </p:pic>
      <p:pic>
        <p:nvPicPr>
          <p:cNvPr id="13" name="Graphic 12" descr="Car">
            <a:extLst>
              <a:ext uri="{FF2B5EF4-FFF2-40B4-BE49-F238E27FC236}">
                <a16:creationId xmlns:a16="http://schemas.microsoft.com/office/drawing/2014/main" id="{04DFA018-6BDA-488C-9FDF-8FCDFE6EAD4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613822" y="4845786"/>
            <a:ext cx="2321643" cy="2321643"/>
          </a:xfrm>
          <a:prstGeom prst="rect">
            <a:avLst/>
          </a:prstGeom>
        </p:spPr>
      </p:pic>
      <p:sp>
        <p:nvSpPr>
          <p:cNvPr id="9" name="Arrow: Right 8">
            <a:extLst>
              <a:ext uri="{FF2B5EF4-FFF2-40B4-BE49-F238E27FC236}">
                <a16:creationId xmlns:a16="http://schemas.microsoft.com/office/drawing/2014/main" id="{C2635E75-5B16-485F-BB99-94B1E8FBED48}"/>
              </a:ext>
            </a:extLst>
          </p:cNvPr>
          <p:cNvSpPr/>
          <p:nvPr/>
        </p:nvSpPr>
        <p:spPr>
          <a:xfrm rot="194965">
            <a:off x="4883460" y="3128096"/>
            <a:ext cx="2498895" cy="412954"/>
          </a:xfrm>
          <a:prstGeom prst="rightArrow">
            <a:avLst>
              <a:gd name="adj1" fmla="val 50000"/>
              <a:gd name="adj2" fmla="val 10714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15" name="Arrow: Right 14">
            <a:extLst>
              <a:ext uri="{FF2B5EF4-FFF2-40B4-BE49-F238E27FC236}">
                <a16:creationId xmlns:a16="http://schemas.microsoft.com/office/drawing/2014/main" id="{A6D6B08D-2296-4E9C-9634-FE07ED7BBA3C}"/>
              </a:ext>
            </a:extLst>
          </p:cNvPr>
          <p:cNvSpPr/>
          <p:nvPr/>
        </p:nvSpPr>
        <p:spPr>
          <a:xfrm rot="20920065">
            <a:off x="2958992" y="2369409"/>
            <a:ext cx="2472295" cy="412954"/>
          </a:xfrm>
          <a:prstGeom prst="rightArrow">
            <a:avLst>
              <a:gd name="adj1" fmla="val 50000"/>
              <a:gd name="adj2" fmla="val 10714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16" name="Arrow: Right 15">
            <a:extLst>
              <a:ext uri="{FF2B5EF4-FFF2-40B4-BE49-F238E27FC236}">
                <a16:creationId xmlns:a16="http://schemas.microsoft.com/office/drawing/2014/main" id="{FB0D7E51-0EAD-4233-8558-48B905A48EC3}"/>
              </a:ext>
            </a:extLst>
          </p:cNvPr>
          <p:cNvSpPr/>
          <p:nvPr/>
        </p:nvSpPr>
        <p:spPr>
          <a:xfrm rot="1165205">
            <a:off x="3933017" y="5226961"/>
            <a:ext cx="1574867" cy="412954"/>
          </a:xfrm>
          <a:prstGeom prst="rightArrow">
            <a:avLst>
              <a:gd name="adj1" fmla="val 50000"/>
              <a:gd name="adj2" fmla="val 10714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32958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Eyewitness Testimony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50A07E5A-0ED5-4AD1-A5B5-27D4F28012B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48921" y="2504771"/>
            <a:ext cx="2596472" cy="2596472"/>
          </a:xfrm>
          <a:prstGeom prst="rect">
            <a:avLst/>
          </a:prstGeom>
        </p:spPr>
      </p:pic>
      <p:pic>
        <p:nvPicPr>
          <p:cNvPr id="5" name="Graphic 4" descr="Jail">
            <a:extLst>
              <a:ext uri="{FF2B5EF4-FFF2-40B4-BE49-F238E27FC236}">
                <a16:creationId xmlns:a16="http://schemas.microsoft.com/office/drawing/2014/main" id="{7DE7BF8A-341E-45FD-9510-0A6AE6164A2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7" y="675356"/>
            <a:ext cx="5904272" cy="5904272"/>
          </a:xfrm>
          <a:prstGeom prst="rect">
            <a:avLst/>
          </a:prstGeom>
        </p:spPr>
      </p:pic>
      <p:sp>
        <p:nvSpPr>
          <p:cNvPr id="7" name="TextBox 6">
            <a:extLst>
              <a:ext uri="{FF2B5EF4-FFF2-40B4-BE49-F238E27FC236}">
                <a16:creationId xmlns:a16="http://schemas.microsoft.com/office/drawing/2014/main" id="{EB7CC9FA-66CA-4818-84BB-33C443310B74}"/>
              </a:ext>
            </a:extLst>
          </p:cNvPr>
          <p:cNvSpPr txBox="1"/>
          <p:nvPr/>
        </p:nvSpPr>
        <p:spPr>
          <a:xfrm>
            <a:off x="7541579" y="2644170"/>
            <a:ext cx="2585884" cy="1569660"/>
          </a:xfrm>
          <a:prstGeom prst="rect">
            <a:avLst/>
          </a:prstGeom>
          <a:noFill/>
        </p:spPr>
        <p:txBody>
          <a:bodyPr wrap="square" rtlCol="0">
            <a:spAutoFit/>
          </a:bodyPr>
          <a:lstStyle/>
          <a:p>
            <a:pPr algn="ctr"/>
            <a:r>
              <a:rPr lang="en-US" sz="4800" b="1" dirty="0">
                <a:solidFill>
                  <a:srgbClr val="00B050"/>
                </a:solidFill>
              </a:rPr>
              <a:t>Innocent Project</a:t>
            </a:r>
          </a:p>
        </p:txBody>
      </p:sp>
    </p:spTree>
    <p:extLst>
      <p:ext uri="{BB962C8B-B14F-4D97-AF65-F5344CB8AC3E}">
        <p14:creationId xmlns:p14="http://schemas.microsoft.com/office/powerpoint/2010/main" val="1982913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Reduce Suggestibility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855AFFA3-5974-4132-8B0E-0227CBD680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69604" y="2297465"/>
            <a:ext cx="2096258" cy="2096258"/>
          </a:xfrm>
          <a:prstGeom prst="rect">
            <a:avLst/>
          </a:prstGeom>
        </p:spPr>
      </p:pic>
      <p:pic>
        <p:nvPicPr>
          <p:cNvPr id="7" name="Graphic 6" descr="Woman">
            <a:extLst>
              <a:ext uri="{FF2B5EF4-FFF2-40B4-BE49-F238E27FC236}">
                <a16:creationId xmlns:a16="http://schemas.microsoft.com/office/drawing/2014/main" id="{34AA98BD-D7C7-4279-8160-D24FD4DC0BF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8" y="2088211"/>
            <a:ext cx="2096258" cy="2096258"/>
          </a:xfrm>
          <a:prstGeom prst="rect">
            <a:avLst/>
          </a:prstGeom>
        </p:spPr>
      </p:pic>
      <p:pic>
        <p:nvPicPr>
          <p:cNvPr id="8" name="Graphic 7" descr="Woman">
            <a:extLst>
              <a:ext uri="{FF2B5EF4-FFF2-40B4-BE49-F238E27FC236}">
                <a16:creationId xmlns:a16="http://schemas.microsoft.com/office/drawing/2014/main" id="{50B523BC-3511-4323-AC4E-58FD309D5F1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25396" y="3070514"/>
            <a:ext cx="2096258" cy="2096258"/>
          </a:xfrm>
          <a:prstGeom prst="rect">
            <a:avLst/>
          </a:prstGeom>
        </p:spPr>
      </p:pic>
      <p:pic>
        <p:nvPicPr>
          <p:cNvPr id="5" name="Graphic 4" descr="Eye">
            <a:extLst>
              <a:ext uri="{FF2B5EF4-FFF2-40B4-BE49-F238E27FC236}">
                <a16:creationId xmlns:a16="http://schemas.microsoft.com/office/drawing/2014/main" id="{2F43C99C-700D-4533-A34F-3681B6C1EE2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001041" y="1835684"/>
            <a:ext cx="2816942" cy="2816942"/>
          </a:xfrm>
          <a:prstGeom prst="rect">
            <a:avLst/>
          </a:prstGeom>
        </p:spPr>
      </p:pic>
      <p:sp>
        <p:nvSpPr>
          <p:cNvPr id="9" name="Cross 8">
            <a:extLst>
              <a:ext uri="{FF2B5EF4-FFF2-40B4-BE49-F238E27FC236}">
                <a16:creationId xmlns:a16="http://schemas.microsoft.com/office/drawing/2014/main" id="{E2B7E926-2DBD-48A9-9D98-E18F59D41A78}"/>
              </a:ext>
            </a:extLst>
          </p:cNvPr>
          <p:cNvSpPr/>
          <p:nvPr/>
        </p:nvSpPr>
        <p:spPr>
          <a:xfrm rot="2718294">
            <a:off x="7482803" y="2308448"/>
            <a:ext cx="1853419" cy="1871413"/>
          </a:xfrm>
          <a:prstGeom prst="plus">
            <a:avLst>
              <a:gd name="adj" fmla="val 44613"/>
            </a:avLst>
          </a:prstGeom>
          <a:solidFill>
            <a:srgbClr val="FF0000"/>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12" name="Cross 11">
            <a:extLst>
              <a:ext uri="{FF2B5EF4-FFF2-40B4-BE49-F238E27FC236}">
                <a16:creationId xmlns:a16="http://schemas.microsoft.com/office/drawing/2014/main" id="{97B1A0B5-51EA-4BE7-B0C6-12A256208462}"/>
              </a:ext>
            </a:extLst>
          </p:cNvPr>
          <p:cNvSpPr/>
          <p:nvPr/>
        </p:nvSpPr>
        <p:spPr>
          <a:xfrm rot="2718294">
            <a:off x="4231220" y="2185712"/>
            <a:ext cx="801218" cy="780377"/>
          </a:xfrm>
          <a:prstGeom prst="plus">
            <a:avLst>
              <a:gd name="adj" fmla="val 41923"/>
            </a:avLst>
          </a:prstGeom>
          <a:solidFill>
            <a:srgbClr val="FF0000"/>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14461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Misinformation Effect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ar">
            <a:extLst>
              <a:ext uri="{FF2B5EF4-FFF2-40B4-BE49-F238E27FC236}">
                <a16:creationId xmlns:a16="http://schemas.microsoft.com/office/drawing/2014/main" id="{3FF2A679-33D7-49A2-9761-9EECB71441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96328" y="1582918"/>
            <a:ext cx="3114426" cy="3114426"/>
          </a:xfrm>
          <a:prstGeom prst="rect">
            <a:avLst/>
          </a:prstGeom>
        </p:spPr>
      </p:pic>
      <p:pic>
        <p:nvPicPr>
          <p:cNvPr id="7" name="Graphic 6" descr="Taxi">
            <a:extLst>
              <a:ext uri="{FF2B5EF4-FFF2-40B4-BE49-F238E27FC236}">
                <a16:creationId xmlns:a16="http://schemas.microsoft.com/office/drawing/2014/main" id="{D3936803-C3F4-422F-AC2A-6C46AFF1832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20095" y="1383374"/>
            <a:ext cx="3114426" cy="3114426"/>
          </a:xfrm>
          <a:prstGeom prst="rect">
            <a:avLst/>
          </a:prstGeom>
        </p:spPr>
      </p:pic>
      <p:sp>
        <p:nvSpPr>
          <p:cNvPr id="8" name="TextBox 7">
            <a:extLst>
              <a:ext uri="{FF2B5EF4-FFF2-40B4-BE49-F238E27FC236}">
                <a16:creationId xmlns:a16="http://schemas.microsoft.com/office/drawing/2014/main" id="{35CB690C-F395-4E19-B8E5-5607660D6197}"/>
              </a:ext>
            </a:extLst>
          </p:cNvPr>
          <p:cNvSpPr txBox="1"/>
          <p:nvPr/>
        </p:nvSpPr>
        <p:spPr>
          <a:xfrm>
            <a:off x="3524864" y="4766740"/>
            <a:ext cx="5142271" cy="707886"/>
          </a:xfrm>
          <a:prstGeom prst="rect">
            <a:avLst/>
          </a:prstGeom>
          <a:noFill/>
        </p:spPr>
        <p:txBody>
          <a:bodyPr wrap="square" rtlCol="0">
            <a:spAutoFit/>
          </a:bodyPr>
          <a:lstStyle/>
          <a:p>
            <a:pPr algn="ctr"/>
            <a:r>
              <a:rPr lang="en-US" sz="4000" b="1" dirty="0"/>
              <a:t>Collided &lt; Smashed</a:t>
            </a:r>
          </a:p>
        </p:txBody>
      </p:sp>
    </p:spTree>
    <p:extLst>
      <p:ext uri="{BB962C8B-B14F-4D97-AF65-F5344CB8AC3E}">
        <p14:creationId xmlns:p14="http://schemas.microsoft.com/office/powerpoint/2010/main" val="2052948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TotalTime>
  <Words>1197</Words>
  <Application>Microsoft Office PowerPoint</Application>
  <PresentationFormat>Widescreen</PresentationFormat>
  <Paragraphs>130</Paragraphs>
  <Slides>24</Slides>
  <Notes>23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24</vt:i4>
      </vt:variant>
    </vt:vector>
  </HeadingPairs>
  <TitlesOfParts>
    <vt:vector size="3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18</cp:revision>
  <dcterms:created xsi:type="dcterms:W3CDTF">2017-06-16T13:06:21Z</dcterms:created>
  <dcterms:modified xsi:type="dcterms:W3CDTF">2019-05-28T16:01:56Z</dcterms:modified>
</cp:coreProperties>
</file>