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79" r:id="rId5"/>
    <p:sldId id="280" r:id="rId6"/>
    <p:sldId id="281" r:id="rId7"/>
    <p:sldId id="282" r:id="rId8"/>
    <p:sldId id="283" r:id="rId9"/>
    <p:sldId id="284" r:id="rId10"/>
    <p:sldId id="285"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4019" autoAdjust="0"/>
  </p:normalViewPr>
  <p:slideViewPr>
    <p:cSldViewPr snapToGrid="0">
      <p:cViewPr varScale="1">
        <p:scale>
          <a:sx n="56" d="100"/>
          <a:sy n="56" d="100"/>
        </p:scale>
        <p:origin x="1068" y="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Given the many ways that our memory can fail us, it is important to know ways to enhance memory.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although these are not specific memory strategies, ensuring that you get both enough exercise and sleep can also be important to memory.  Aerobic exercise promotes neurogenesis – the growth of new brain cells and being rest helps with cognitive function.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a:p>
        </p:txBody>
      </p:sp>
    </p:spTree>
    <p:extLst>
      <p:ext uri="{BB962C8B-B14F-4D97-AF65-F5344CB8AC3E}">
        <p14:creationId xmlns:p14="http://schemas.microsoft.com/office/powerpoint/2010/main" val="382920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of these strategies, together, can help improve your memory and your success in studying.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a:p>
        </p:txBody>
      </p:sp>
    </p:spTree>
    <p:extLst>
      <p:ext uri="{BB962C8B-B14F-4D97-AF65-F5344CB8AC3E}">
        <p14:creationId xmlns:p14="http://schemas.microsoft.com/office/powerpoint/2010/main" val="1474605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way to enhance memory is through rehearsal or repeating information. You have probably done this many times in order to remember a phone number or address for a short period of time.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a:p>
        </p:txBody>
      </p:sp>
    </p:spTree>
    <p:extLst>
      <p:ext uri="{BB962C8B-B14F-4D97-AF65-F5344CB8AC3E}">
        <p14:creationId xmlns:p14="http://schemas.microsoft.com/office/powerpoint/2010/main" val="3794225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Chunking is another way to bolster memory.  Here, the to-be-remembered item is broken up into smaller groups. Take for example the following phone number: 5205550467.  That is a lot to remember!  However, it seems much easier is presented as 520-555-0467.</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a:p>
        </p:txBody>
      </p:sp>
    </p:spTree>
    <p:extLst>
      <p:ext uri="{BB962C8B-B14F-4D97-AF65-F5344CB8AC3E}">
        <p14:creationId xmlns:p14="http://schemas.microsoft.com/office/powerpoint/2010/main" val="1725521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Elaborative rehearsal involves thinking about the meaning of new information and its relation to knowledge already in your memory. In the case of a phone number, you might remember which state a prefix comes from, helping you to remember those first three digits.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a:p>
        </p:txBody>
      </p:sp>
    </p:spTree>
    <p:extLst>
      <p:ext uri="{BB962C8B-B14F-4D97-AF65-F5344CB8AC3E}">
        <p14:creationId xmlns:p14="http://schemas.microsoft.com/office/powerpoint/2010/main" val="2856808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Mnemonic devices are memory aids that help us organize information. You probably know several of these and have used them growing up. For instance, the colors of the rainbow can be remembered using ROY G BIV–red, orange, yellow, green, blue, indigo, violet. These types of memory techniques are often helpful for remembering lists of items, such as the planets.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a:p>
        </p:txBody>
      </p:sp>
    </p:spTree>
    <p:extLst>
      <p:ext uri="{BB962C8B-B14F-4D97-AF65-F5344CB8AC3E}">
        <p14:creationId xmlns:p14="http://schemas.microsoft.com/office/powerpoint/2010/main" val="1742699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saying words out loud can help with memory as well. By saying it out loud, it is more distinct and, therefore, more memorable. Next time you need a list of items from the store, say them out loud to help you remember.</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a:p>
        </p:txBody>
      </p:sp>
    </p:spTree>
    <p:extLst>
      <p:ext uri="{BB962C8B-B14F-4D97-AF65-F5344CB8AC3E}">
        <p14:creationId xmlns:p14="http://schemas.microsoft.com/office/powerpoint/2010/main" val="2997412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suggestions can be used to help with studying. Elaborative rehearsal involves deep processing, which actually helps with memory.  The more deeply we think about a topic, the better we remember it.  This can be used in conjunction with the self-reference effect. You should make the material personal relevant - Rewrite notes in your own words, relate material to information you already know, or applying concepts to your own life.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a:p>
        </p:txBody>
      </p:sp>
    </p:spTree>
    <p:extLst>
      <p:ext uri="{BB962C8B-B14F-4D97-AF65-F5344CB8AC3E}">
        <p14:creationId xmlns:p14="http://schemas.microsoft.com/office/powerpoint/2010/main" val="4010807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Other ways to improve studying would be to study again right before the test, because we begin to lose information the second we stop studying it.  If you overlearn the material, you will protect against some of this loss.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a:p>
        </p:txBody>
      </p:sp>
    </p:spTree>
    <p:extLst>
      <p:ext uri="{BB962C8B-B14F-4D97-AF65-F5344CB8AC3E}">
        <p14:creationId xmlns:p14="http://schemas.microsoft.com/office/powerpoint/2010/main" val="2002681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few other ways to improve your studying would be to review the material repeatedly.  The best method for retaining information over the long term is to study in spaced out intervals, rather than a long cram session. Also, avoid interference by studying in a quiet place without distractions.  Employ mnemonic devices.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a:p>
        </p:txBody>
      </p:sp>
    </p:spTree>
    <p:extLst>
      <p:ext uri="{BB962C8B-B14F-4D97-AF65-F5344CB8AC3E}">
        <p14:creationId xmlns:p14="http://schemas.microsoft.com/office/powerpoint/2010/main" val="123521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slides/_rels/slide1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8" Type="http://schemas.openxmlformats.org/officeDocument/2006/relationships/hyperlink" Target="https://creativecommons.org/licenses/by-nc/3.0/" TargetMode="External"/><Relationship Id="rId3" Type="http://schemas.openxmlformats.org/officeDocument/2006/relationships/image" Target="../media/image9.PNG"/><Relationship Id="rId7" Type="http://schemas.openxmlformats.org/officeDocument/2006/relationships/hyperlink" Target="http://www.flickr.com/photos/imagengine/6244510279/"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jpg"/><Relationship Id="rId5" Type="http://schemas.openxmlformats.org/officeDocument/2006/relationships/hyperlink" Target="https://creativecommons.org/licenses/by-sa/3.0/" TargetMode="External"/><Relationship Id="rId4" Type="http://schemas.openxmlformats.org/officeDocument/2006/relationships/hyperlink" Target="http://commons.wikimedia.org/wiki/File:Rainbow-diagram-ROYGBIV.PNG"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Ways to Enhance Memory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to Improve Studying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ycling">
            <a:extLst>
              <a:ext uri="{FF2B5EF4-FFF2-40B4-BE49-F238E27FC236}">
                <a16:creationId xmlns:a16="http://schemas.microsoft.com/office/drawing/2014/main" id="{991D6B49-9BD8-4CCC-9646-9D2B4B84766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9983675">
            <a:off x="2010397" y="2092985"/>
            <a:ext cx="2823547" cy="2823547"/>
          </a:xfrm>
          <a:prstGeom prst="rect">
            <a:avLst/>
          </a:prstGeom>
        </p:spPr>
      </p:pic>
      <p:pic>
        <p:nvPicPr>
          <p:cNvPr id="7" name="Graphic 6" descr="Moon and stars">
            <a:extLst>
              <a:ext uri="{FF2B5EF4-FFF2-40B4-BE49-F238E27FC236}">
                <a16:creationId xmlns:a16="http://schemas.microsoft.com/office/drawing/2014/main" id="{73DE44D9-890A-47A6-8F59-0348DC56DC0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71660" y="2356779"/>
            <a:ext cx="2872117" cy="2872117"/>
          </a:xfrm>
          <a:prstGeom prst="rect">
            <a:avLst/>
          </a:prstGeom>
        </p:spPr>
      </p:pic>
      <p:sp>
        <p:nvSpPr>
          <p:cNvPr id="8" name="TextBox 7">
            <a:extLst>
              <a:ext uri="{FF2B5EF4-FFF2-40B4-BE49-F238E27FC236}">
                <a16:creationId xmlns:a16="http://schemas.microsoft.com/office/drawing/2014/main" id="{C7E42C4E-1488-41DB-95B7-3EABE68AA787}"/>
              </a:ext>
            </a:extLst>
          </p:cNvPr>
          <p:cNvSpPr txBox="1"/>
          <p:nvPr/>
        </p:nvSpPr>
        <p:spPr>
          <a:xfrm>
            <a:off x="6997075" y="1886329"/>
            <a:ext cx="1027043" cy="1015663"/>
          </a:xfrm>
          <a:prstGeom prst="rect">
            <a:avLst/>
          </a:prstGeom>
          <a:noFill/>
        </p:spPr>
        <p:txBody>
          <a:bodyPr wrap="square" rtlCol="0">
            <a:spAutoFit/>
          </a:bodyPr>
          <a:lstStyle/>
          <a:p>
            <a:pPr algn="ctr"/>
            <a:r>
              <a:rPr lang="en-US" sz="6000" b="1" dirty="0">
                <a:solidFill>
                  <a:schemeClr val="tx2">
                    <a:lumMod val="50000"/>
                  </a:schemeClr>
                </a:solidFill>
              </a:rPr>
              <a:t>Z</a:t>
            </a:r>
            <a:endParaRPr lang="en-US" b="1" dirty="0">
              <a:solidFill>
                <a:schemeClr val="tx2">
                  <a:lumMod val="50000"/>
                </a:schemeClr>
              </a:solidFill>
            </a:endParaRPr>
          </a:p>
        </p:txBody>
      </p:sp>
      <p:sp>
        <p:nvSpPr>
          <p:cNvPr id="11" name="TextBox 10">
            <a:extLst>
              <a:ext uri="{FF2B5EF4-FFF2-40B4-BE49-F238E27FC236}">
                <a16:creationId xmlns:a16="http://schemas.microsoft.com/office/drawing/2014/main" id="{8576ADA0-B7EF-4734-A030-7C74B8C95C22}"/>
              </a:ext>
            </a:extLst>
          </p:cNvPr>
          <p:cNvSpPr txBox="1"/>
          <p:nvPr/>
        </p:nvSpPr>
        <p:spPr>
          <a:xfrm>
            <a:off x="6610133" y="2563939"/>
            <a:ext cx="1027043" cy="1015663"/>
          </a:xfrm>
          <a:prstGeom prst="rect">
            <a:avLst/>
          </a:prstGeom>
          <a:noFill/>
        </p:spPr>
        <p:txBody>
          <a:bodyPr wrap="square" rtlCol="0">
            <a:spAutoFit/>
          </a:bodyPr>
          <a:lstStyle/>
          <a:p>
            <a:pPr algn="ctr"/>
            <a:r>
              <a:rPr lang="en-US" sz="6000" b="1" dirty="0">
                <a:solidFill>
                  <a:schemeClr val="tx2">
                    <a:lumMod val="50000"/>
                  </a:schemeClr>
                </a:solidFill>
              </a:rPr>
              <a:t>Z</a:t>
            </a:r>
            <a:endParaRPr lang="en-US" b="1" dirty="0">
              <a:solidFill>
                <a:schemeClr val="tx2">
                  <a:lumMod val="50000"/>
                </a:schemeClr>
              </a:solidFill>
            </a:endParaRPr>
          </a:p>
        </p:txBody>
      </p:sp>
      <p:sp>
        <p:nvSpPr>
          <p:cNvPr id="12" name="TextBox 11">
            <a:extLst>
              <a:ext uri="{FF2B5EF4-FFF2-40B4-BE49-F238E27FC236}">
                <a16:creationId xmlns:a16="http://schemas.microsoft.com/office/drawing/2014/main" id="{79B6A44E-1628-4331-863B-C46BAE468F63}"/>
              </a:ext>
            </a:extLst>
          </p:cNvPr>
          <p:cNvSpPr txBox="1"/>
          <p:nvPr/>
        </p:nvSpPr>
        <p:spPr>
          <a:xfrm>
            <a:off x="6169092" y="3317237"/>
            <a:ext cx="1027043" cy="1015663"/>
          </a:xfrm>
          <a:prstGeom prst="rect">
            <a:avLst/>
          </a:prstGeom>
          <a:noFill/>
        </p:spPr>
        <p:txBody>
          <a:bodyPr wrap="square" rtlCol="0">
            <a:spAutoFit/>
          </a:bodyPr>
          <a:lstStyle/>
          <a:p>
            <a:pPr algn="ctr"/>
            <a:r>
              <a:rPr lang="en-US" sz="6000" b="1" dirty="0">
                <a:solidFill>
                  <a:schemeClr val="tx2">
                    <a:lumMod val="50000"/>
                  </a:schemeClr>
                </a:solidFill>
              </a:rPr>
              <a:t>Z</a:t>
            </a:r>
            <a:endParaRPr lang="en-US" b="1" dirty="0">
              <a:solidFill>
                <a:schemeClr val="tx2">
                  <a:lumMod val="50000"/>
                </a:schemeClr>
              </a:solidFill>
            </a:endParaRPr>
          </a:p>
        </p:txBody>
      </p:sp>
    </p:spTree>
    <p:extLst>
      <p:ext uri="{BB962C8B-B14F-4D97-AF65-F5344CB8AC3E}">
        <p14:creationId xmlns:p14="http://schemas.microsoft.com/office/powerpoint/2010/main" val="269151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Rehearsal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Female Profile">
            <a:extLst>
              <a:ext uri="{FF2B5EF4-FFF2-40B4-BE49-F238E27FC236}">
                <a16:creationId xmlns:a16="http://schemas.microsoft.com/office/drawing/2014/main" id="{86EF9ACC-8132-4FE6-984D-3DD97BAF49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35904" y="3267014"/>
            <a:ext cx="2565849" cy="2565849"/>
          </a:xfrm>
          <a:prstGeom prst="rect">
            <a:avLst/>
          </a:prstGeom>
        </p:spPr>
      </p:pic>
      <p:pic>
        <p:nvPicPr>
          <p:cNvPr id="7" name="Graphic 6" descr="Smart Phone">
            <a:extLst>
              <a:ext uri="{FF2B5EF4-FFF2-40B4-BE49-F238E27FC236}">
                <a16:creationId xmlns:a16="http://schemas.microsoft.com/office/drawing/2014/main" id="{C6FAC2E6-EE66-4460-8C4E-7BBC09218E2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79158">
            <a:off x="6282646" y="2111656"/>
            <a:ext cx="1688125" cy="1688125"/>
          </a:xfrm>
          <a:prstGeom prst="rect">
            <a:avLst/>
          </a:prstGeom>
        </p:spPr>
      </p:pic>
      <p:pic>
        <p:nvPicPr>
          <p:cNvPr id="9" name="Graphic 8" descr="House">
            <a:extLst>
              <a:ext uri="{FF2B5EF4-FFF2-40B4-BE49-F238E27FC236}">
                <a16:creationId xmlns:a16="http://schemas.microsoft.com/office/drawing/2014/main" id="{8B1DD7AB-1EA5-4A52-8C24-982B46C5C5B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90249" y="3629149"/>
            <a:ext cx="2203714" cy="2203714"/>
          </a:xfrm>
          <a:prstGeom prst="rect">
            <a:avLst/>
          </a:prstGeom>
        </p:spPr>
      </p:pic>
      <p:sp>
        <p:nvSpPr>
          <p:cNvPr id="10" name="Thought Bubble: Cloud 9">
            <a:extLst>
              <a:ext uri="{FF2B5EF4-FFF2-40B4-BE49-F238E27FC236}">
                <a16:creationId xmlns:a16="http://schemas.microsoft.com/office/drawing/2014/main" id="{92BBDF95-0389-4EA9-84F4-C43652F055B7}"/>
              </a:ext>
            </a:extLst>
          </p:cNvPr>
          <p:cNvSpPr/>
          <p:nvPr/>
        </p:nvSpPr>
        <p:spPr>
          <a:xfrm>
            <a:off x="3702384" y="1689463"/>
            <a:ext cx="2282883" cy="1739537"/>
          </a:xfrm>
          <a:prstGeom prst="cloudCallout">
            <a:avLst>
              <a:gd name="adj1" fmla="val -47918"/>
              <a:gd name="adj2" fmla="val 63501"/>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1F8E8071-2C30-44D3-BC2F-878776CA7CDA}"/>
              </a:ext>
            </a:extLst>
          </p:cNvPr>
          <p:cNvSpPr txBox="1"/>
          <p:nvPr/>
        </p:nvSpPr>
        <p:spPr>
          <a:xfrm>
            <a:off x="4301753" y="2185851"/>
            <a:ext cx="1291535" cy="584775"/>
          </a:xfrm>
          <a:prstGeom prst="rect">
            <a:avLst/>
          </a:prstGeom>
          <a:noFill/>
        </p:spPr>
        <p:txBody>
          <a:bodyPr wrap="square" rtlCol="0">
            <a:spAutoFit/>
          </a:bodyPr>
          <a:lstStyle/>
          <a:p>
            <a:pPr algn="ctr"/>
            <a:r>
              <a:rPr lang="en-US" sz="3200" dirty="0"/>
              <a:t>520…</a:t>
            </a: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Chunking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BA3DBC5-684A-407C-8A03-DBBEA05E1CFB}"/>
              </a:ext>
            </a:extLst>
          </p:cNvPr>
          <p:cNvSpPr txBox="1"/>
          <p:nvPr/>
        </p:nvSpPr>
        <p:spPr>
          <a:xfrm>
            <a:off x="3396342" y="2211976"/>
            <a:ext cx="5399315" cy="923330"/>
          </a:xfrm>
          <a:prstGeom prst="rect">
            <a:avLst/>
          </a:prstGeom>
          <a:noFill/>
        </p:spPr>
        <p:txBody>
          <a:bodyPr wrap="square" rtlCol="0">
            <a:spAutoFit/>
          </a:bodyPr>
          <a:lstStyle/>
          <a:p>
            <a:pPr algn="ctr"/>
            <a:r>
              <a:rPr lang="en-US" sz="5400" b="1" dirty="0">
                <a:solidFill>
                  <a:schemeClr val="tx2">
                    <a:lumMod val="50000"/>
                  </a:schemeClr>
                </a:solidFill>
              </a:rPr>
              <a:t>5205550467</a:t>
            </a:r>
          </a:p>
        </p:txBody>
      </p:sp>
      <p:sp>
        <p:nvSpPr>
          <p:cNvPr id="5" name="Minus Sign 4">
            <a:extLst>
              <a:ext uri="{FF2B5EF4-FFF2-40B4-BE49-F238E27FC236}">
                <a16:creationId xmlns:a16="http://schemas.microsoft.com/office/drawing/2014/main" id="{93ED3F26-4D08-4CA3-853C-AE07861C2907}"/>
              </a:ext>
            </a:extLst>
          </p:cNvPr>
          <p:cNvSpPr/>
          <p:nvPr/>
        </p:nvSpPr>
        <p:spPr>
          <a:xfrm>
            <a:off x="4293325" y="2975740"/>
            <a:ext cx="1254035" cy="319132"/>
          </a:xfrm>
          <a:prstGeom prst="mathMinus">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8" name="Minus Sign 7">
            <a:extLst>
              <a:ext uri="{FF2B5EF4-FFF2-40B4-BE49-F238E27FC236}">
                <a16:creationId xmlns:a16="http://schemas.microsoft.com/office/drawing/2014/main" id="{240B8FFF-1D38-401B-81AC-06DF2E987FFE}"/>
              </a:ext>
            </a:extLst>
          </p:cNvPr>
          <p:cNvSpPr/>
          <p:nvPr/>
        </p:nvSpPr>
        <p:spPr>
          <a:xfrm>
            <a:off x="5251269" y="2975740"/>
            <a:ext cx="1393373" cy="319132"/>
          </a:xfrm>
          <a:prstGeom prst="mathMinus">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9" name="Minus Sign 8">
            <a:extLst>
              <a:ext uri="{FF2B5EF4-FFF2-40B4-BE49-F238E27FC236}">
                <a16:creationId xmlns:a16="http://schemas.microsoft.com/office/drawing/2014/main" id="{76DAFCAF-9D4C-4769-80D8-521C0FEBF44B}"/>
              </a:ext>
            </a:extLst>
          </p:cNvPr>
          <p:cNvSpPr/>
          <p:nvPr/>
        </p:nvSpPr>
        <p:spPr>
          <a:xfrm>
            <a:off x="6295646" y="2975740"/>
            <a:ext cx="1655280" cy="319132"/>
          </a:xfrm>
          <a:prstGeom prst="mathMinus">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6" name="Arrow: Down 5">
            <a:extLst>
              <a:ext uri="{FF2B5EF4-FFF2-40B4-BE49-F238E27FC236}">
                <a16:creationId xmlns:a16="http://schemas.microsoft.com/office/drawing/2014/main" id="{F5D8B7E1-C64E-4661-9C80-4037CD59928B}"/>
              </a:ext>
            </a:extLst>
          </p:cNvPr>
          <p:cNvSpPr/>
          <p:nvPr/>
        </p:nvSpPr>
        <p:spPr>
          <a:xfrm rot="1372218">
            <a:off x="4575695" y="3111454"/>
            <a:ext cx="217715" cy="1291046"/>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73AADC99-64CD-49EB-8E9B-10A784C47195}"/>
              </a:ext>
            </a:extLst>
          </p:cNvPr>
          <p:cNvSpPr/>
          <p:nvPr/>
        </p:nvSpPr>
        <p:spPr>
          <a:xfrm>
            <a:off x="5839097" y="3161950"/>
            <a:ext cx="217715" cy="1291046"/>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12" name="Arrow: Down 11">
            <a:extLst>
              <a:ext uri="{FF2B5EF4-FFF2-40B4-BE49-F238E27FC236}">
                <a16:creationId xmlns:a16="http://schemas.microsoft.com/office/drawing/2014/main" id="{14B5EF78-C8AA-4F36-9088-E2A8DE635BFC}"/>
              </a:ext>
            </a:extLst>
          </p:cNvPr>
          <p:cNvSpPr/>
          <p:nvPr/>
        </p:nvSpPr>
        <p:spPr>
          <a:xfrm rot="20299419">
            <a:off x="7194525" y="3114453"/>
            <a:ext cx="217715" cy="1291046"/>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0FE6260-038E-4991-8312-ABCB3C159F69}"/>
              </a:ext>
            </a:extLst>
          </p:cNvPr>
          <p:cNvSpPr txBox="1"/>
          <p:nvPr/>
        </p:nvSpPr>
        <p:spPr>
          <a:xfrm>
            <a:off x="3779436" y="4263540"/>
            <a:ext cx="1254036" cy="923330"/>
          </a:xfrm>
          <a:prstGeom prst="rect">
            <a:avLst/>
          </a:prstGeom>
          <a:noFill/>
        </p:spPr>
        <p:txBody>
          <a:bodyPr wrap="square" rtlCol="0">
            <a:spAutoFit/>
          </a:bodyPr>
          <a:lstStyle/>
          <a:p>
            <a:r>
              <a:rPr lang="en-US" sz="5400" b="1" dirty="0">
                <a:solidFill>
                  <a:schemeClr val="tx2">
                    <a:lumMod val="50000"/>
                  </a:schemeClr>
                </a:solidFill>
              </a:rPr>
              <a:t>520</a:t>
            </a:r>
            <a:endParaRPr lang="en-US" b="1" dirty="0">
              <a:solidFill>
                <a:schemeClr val="tx2">
                  <a:lumMod val="50000"/>
                </a:schemeClr>
              </a:solidFill>
            </a:endParaRPr>
          </a:p>
        </p:txBody>
      </p:sp>
      <p:sp>
        <p:nvSpPr>
          <p:cNvPr id="10" name="TextBox 9">
            <a:extLst>
              <a:ext uri="{FF2B5EF4-FFF2-40B4-BE49-F238E27FC236}">
                <a16:creationId xmlns:a16="http://schemas.microsoft.com/office/drawing/2014/main" id="{EE4B1171-0325-4918-9584-4D1898683135}"/>
              </a:ext>
            </a:extLst>
          </p:cNvPr>
          <p:cNvSpPr txBox="1"/>
          <p:nvPr/>
        </p:nvSpPr>
        <p:spPr>
          <a:xfrm>
            <a:off x="5355773" y="4263540"/>
            <a:ext cx="1288869" cy="923330"/>
          </a:xfrm>
          <a:prstGeom prst="rect">
            <a:avLst/>
          </a:prstGeom>
          <a:noFill/>
        </p:spPr>
        <p:txBody>
          <a:bodyPr wrap="square" rtlCol="0">
            <a:spAutoFit/>
          </a:bodyPr>
          <a:lstStyle/>
          <a:p>
            <a:r>
              <a:rPr lang="en-US" sz="5400" b="1" dirty="0">
                <a:solidFill>
                  <a:schemeClr val="tx2">
                    <a:lumMod val="50000"/>
                  </a:schemeClr>
                </a:solidFill>
              </a:rPr>
              <a:t>555</a:t>
            </a:r>
            <a:endParaRPr lang="en-US" b="1" dirty="0">
              <a:solidFill>
                <a:schemeClr val="tx2">
                  <a:lumMod val="50000"/>
                </a:schemeClr>
              </a:solidFill>
            </a:endParaRPr>
          </a:p>
        </p:txBody>
      </p:sp>
      <p:sp>
        <p:nvSpPr>
          <p:cNvPr id="13" name="TextBox 12">
            <a:extLst>
              <a:ext uri="{FF2B5EF4-FFF2-40B4-BE49-F238E27FC236}">
                <a16:creationId xmlns:a16="http://schemas.microsoft.com/office/drawing/2014/main" id="{413586EC-8211-4919-A9BB-8B08F9900FB8}"/>
              </a:ext>
            </a:extLst>
          </p:cNvPr>
          <p:cNvSpPr txBox="1"/>
          <p:nvPr/>
        </p:nvSpPr>
        <p:spPr>
          <a:xfrm>
            <a:off x="6815335" y="4263540"/>
            <a:ext cx="1655280" cy="923330"/>
          </a:xfrm>
          <a:prstGeom prst="rect">
            <a:avLst/>
          </a:prstGeom>
          <a:noFill/>
        </p:spPr>
        <p:txBody>
          <a:bodyPr wrap="square" rtlCol="0">
            <a:spAutoFit/>
          </a:bodyPr>
          <a:lstStyle/>
          <a:p>
            <a:r>
              <a:rPr lang="en-US" sz="5400" b="1" dirty="0">
                <a:solidFill>
                  <a:schemeClr val="tx2">
                    <a:lumMod val="50000"/>
                  </a:schemeClr>
                </a:solidFill>
              </a:rPr>
              <a:t>0467</a:t>
            </a:r>
            <a:endParaRPr lang="en-US" b="1" dirty="0">
              <a:solidFill>
                <a:schemeClr val="tx2">
                  <a:lumMod val="50000"/>
                </a:schemeClr>
              </a:solidFill>
            </a:endParaRPr>
          </a:p>
        </p:txBody>
      </p:sp>
    </p:spTree>
    <p:extLst>
      <p:ext uri="{BB962C8B-B14F-4D97-AF65-F5344CB8AC3E}">
        <p14:creationId xmlns:p14="http://schemas.microsoft.com/office/powerpoint/2010/main" val="2189247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Elaborative Rehearsal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D051FE7F-AA9B-4587-A943-47331529074A}"/>
              </a:ext>
            </a:extLst>
          </p:cNvPr>
          <p:cNvSpPr txBox="1"/>
          <p:nvPr/>
        </p:nvSpPr>
        <p:spPr>
          <a:xfrm>
            <a:off x="6697711" y="1732739"/>
            <a:ext cx="1254036" cy="923330"/>
          </a:xfrm>
          <a:prstGeom prst="rect">
            <a:avLst/>
          </a:prstGeom>
          <a:noFill/>
        </p:spPr>
        <p:txBody>
          <a:bodyPr wrap="square" rtlCol="0">
            <a:spAutoFit/>
          </a:bodyPr>
          <a:lstStyle/>
          <a:p>
            <a:r>
              <a:rPr lang="en-US" sz="5400" b="1" dirty="0">
                <a:solidFill>
                  <a:schemeClr val="tx2">
                    <a:lumMod val="50000"/>
                  </a:schemeClr>
                </a:solidFill>
              </a:rPr>
              <a:t>520</a:t>
            </a:r>
            <a:endParaRPr lang="en-US" b="1" dirty="0">
              <a:solidFill>
                <a:schemeClr val="tx2">
                  <a:lumMod val="50000"/>
                </a:schemeClr>
              </a:solidFill>
            </a:endParaRPr>
          </a:p>
        </p:txBody>
      </p:sp>
      <p:pic>
        <p:nvPicPr>
          <p:cNvPr id="8" name="Graphic 7" descr="Female Profile">
            <a:extLst>
              <a:ext uri="{FF2B5EF4-FFF2-40B4-BE49-F238E27FC236}">
                <a16:creationId xmlns:a16="http://schemas.microsoft.com/office/drawing/2014/main" id="{DCD33A8A-C832-4D94-BF74-877166B5CC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35904" y="3267014"/>
            <a:ext cx="2565849" cy="2565849"/>
          </a:xfrm>
          <a:prstGeom prst="rect">
            <a:avLst/>
          </a:prstGeom>
        </p:spPr>
      </p:pic>
      <p:sp>
        <p:nvSpPr>
          <p:cNvPr id="9" name="Thought Bubble: Cloud 8">
            <a:extLst>
              <a:ext uri="{FF2B5EF4-FFF2-40B4-BE49-F238E27FC236}">
                <a16:creationId xmlns:a16="http://schemas.microsoft.com/office/drawing/2014/main" id="{D95722FA-AC9A-4F60-AB4A-16D40E9BFEE2}"/>
              </a:ext>
            </a:extLst>
          </p:cNvPr>
          <p:cNvSpPr/>
          <p:nvPr/>
        </p:nvSpPr>
        <p:spPr>
          <a:xfrm>
            <a:off x="3702384" y="1689463"/>
            <a:ext cx="2282883" cy="1739537"/>
          </a:xfrm>
          <a:prstGeom prst="cloudCallout">
            <a:avLst>
              <a:gd name="adj1" fmla="val -47918"/>
              <a:gd name="adj2" fmla="val 63501"/>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5" name="Graphic 4" descr="Earth globe: Americas">
            <a:extLst>
              <a:ext uri="{FF2B5EF4-FFF2-40B4-BE49-F238E27FC236}">
                <a16:creationId xmlns:a16="http://schemas.microsoft.com/office/drawing/2014/main" id="{AAC4330F-80B4-4691-AA0C-50C0EA7C72C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90248" y="3267014"/>
            <a:ext cx="2565848" cy="2565848"/>
          </a:xfrm>
          <a:prstGeom prst="rect">
            <a:avLst/>
          </a:prstGeom>
        </p:spPr>
      </p:pic>
      <p:sp>
        <p:nvSpPr>
          <p:cNvPr id="6" name="Arrow: Down 5">
            <a:extLst>
              <a:ext uri="{FF2B5EF4-FFF2-40B4-BE49-F238E27FC236}">
                <a16:creationId xmlns:a16="http://schemas.microsoft.com/office/drawing/2014/main" id="{FBB9FA67-2ACB-48A5-9643-69B373D8BD10}"/>
              </a:ext>
            </a:extLst>
          </p:cNvPr>
          <p:cNvSpPr/>
          <p:nvPr/>
        </p:nvSpPr>
        <p:spPr>
          <a:xfrm rot="18541572">
            <a:off x="8153414" y="2206823"/>
            <a:ext cx="217715" cy="2237213"/>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15216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Mnemonics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3129E9D1-D482-4D0C-A784-959363AE03B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987826" y="2039688"/>
            <a:ext cx="4797024" cy="2422497"/>
          </a:xfrm>
          <a:prstGeom prst="rect">
            <a:avLst/>
          </a:prstGeom>
        </p:spPr>
      </p:pic>
      <p:sp>
        <p:nvSpPr>
          <p:cNvPr id="10" name="TextBox 9">
            <a:extLst>
              <a:ext uri="{FF2B5EF4-FFF2-40B4-BE49-F238E27FC236}">
                <a16:creationId xmlns:a16="http://schemas.microsoft.com/office/drawing/2014/main" id="{E214556E-E3AD-4107-9C85-DE9467FACC61}"/>
              </a:ext>
            </a:extLst>
          </p:cNvPr>
          <p:cNvSpPr txBox="1"/>
          <p:nvPr/>
        </p:nvSpPr>
        <p:spPr>
          <a:xfrm>
            <a:off x="1987826" y="4602196"/>
            <a:ext cx="4214191" cy="230832"/>
          </a:xfrm>
          <a:prstGeom prst="rect">
            <a:avLst/>
          </a:prstGeom>
          <a:noFill/>
        </p:spPr>
        <p:txBody>
          <a:bodyPr wrap="square" rtlCol="0">
            <a:spAutoFit/>
          </a:bodyPr>
          <a:lstStyle/>
          <a:p>
            <a:r>
              <a:rPr lang="en-US" sz="900">
                <a:hlinkClick r:id="rId4" tooltip="http://commons.wikimedia.org/wiki/File:Rainbow-diagram-ROYGBIV.PNG"/>
              </a:rPr>
              <a:t>This Photo</a:t>
            </a:r>
            <a:r>
              <a:rPr lang="en-US" sz="900"/>
              <a:t> by Unknown Author is licensed under </a:t>
            </a:r>
            <a:r>
              <a:rPr lang="en-US" sz="900">
                <a:hlinkClick r:id="rId5" tooltip="https://creativecommons.org/licenses/by-sa/3.0/"/>
              </a:rPr>
              <a:t>CC BY-SA</a:t>
            </a:r>
            <a:endParaRPr lang="en-US" sz="900"/>
          </a:p>
        </p:txBody>
      </p:sp>
      <p:pic>
        <p:nvPicPr>
          <p:cNvPr id="12" name="Picture 11" descr="A picture containing clipart&#10;&#10;Description automatically generated">
            <a:extLst>
              <a:ext uri="{FF2B5EF4-FFF2-40B4-BE49-F238E27FC236}">
                <a16:creationId xmlns:a16="http://schemas.microsoft.com/office/drawing/2014/main" id="{566ECC32-0D8A-40EE-AFF2-FAC573EBA7E4}"/>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7663070" y="2022854"/>
            <a:ext cx="2647743" cy="2647743"/>
          </a:xfrm>
          <a:prstGeom prst="rect">
            <a:avLst/>
          </a:prstGeom>
        </p:spPr>
      </p:pic>
      <p:sp>
        <p:nvSpPr>
          <p:cNvPr id="13" name="TextBox 12">
            <a:extLst>
              <a:ext uri="{FF2B5EF4-FFF2-40B4-BE49-F238E27FC236}">
                <a16:creationId xmlns:a16="http://schemas.microsoft.com/office/drawing/2014/main" id="{05113735-83BD-40D6-AE02-8FC666713434}"/>
              </a:ext>
            </a:extLst>
          </p:cNvPr>
          <p:cNvSpPr txBox="1"/>
          <p:nvPr/>
        </p:nvSpPr>
        <p:spPr>
          <a:xfrm>
            <a:off x="7891670" y="4833028"/>
            <a:ext cx="2419143" cy="369332"/>
          </a:xfrm>
          <a:prstGeom prst="rect">
            <a:avLst/>
          </a:prstGeom>
          <a:noFill/>
        </p:spPr>
        <p:txBody>
          <a:bodyPr wrap="square" rtlCol="0">
            <a:spAutoFit/>
          </a:bodyPr>
          <a:lstStyle/>
          <a:p>
            <a:r>
              <a:rPr lang="en-US" sz="900">
                <a:hlinkClick r:id="rId7" tooltip="http://www.flickr.com/photos/imagengine/6244510279/"/>
              </a:rPr>
              <a:t>This Photo</a:t>
            </a:r>
            <a:r>
              <a:rPr lang="en-US" sz="900"/>
              <a:t> by Unknown Author is licensed under </a:t>
            </a:r>
            <a:r>
              <a:rPr lang="en-US" sz="900">
                <a:hlinkClick r:id="rId8" tooltip="https://creativecommons.org/licenses/by-nc/3.0/"/>
              </a:rPr>
              <a:t>CC BY-NC</a:t>
            </a:r>
            <a:endParaRPr lang="en-US" sz="900"/>
          </a:p>
        </p:txBody>
      </p:sp>
    </p:spTree>
    <p:extLst>
      <p:ext uri="{BB962C8B-B14F-4D97-AF65-F5344CB8AC3E}">
        <p14:creationId xmlns:p14="http://schemas.microsoft.com/office/powerpoint/2010/main" val="3121055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List Out Loud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le profile">
            <a:extLst>
              <a:ext uri="{FF2B5EF4-FFF2-40B4-BE49-F238E27FC236}">
                <a16:creationId xmlns:a16="http://schemas.microsoft.com/office/drawing/2014/main" id="{9D2DEA40-A141-4473-B3D4-438B6CCC8C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2668891"/>
            <a:ext cx="3296478" cy="3296478"/>
          </a:xfrm>
          <a:prstGeom prst="rect">
            <a:avLst/>
          </a:prstGeom>
        </p:spPr>
      </p:pic>
      <p:pic>
        <p:nvPicPr>
          <p:cNvPr id="7" name="Graphic 6" descr="Apple">
            <a:extLst>
              <a:ext uri="{FF2B5EF4-FFF2-40B4-BE49-F238E27FC236}">
                <a16:creationId xmlns:a16="http://schemas.microsoft.com/office/drawing/2014/main" id="{BAF5637F-15F1-4A2B-8F0C-7C49A9949B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87711" y="1814736"/>
            <a:ext cx="1533600" cy="1533600"/>
          </a:xfrm>
          <a:prstGeom prst="rect">
            <a:avLst/>
          </a:prstGeom>
        </p:spPr>
      </p:pic>
      <p:pic>
        <p:nvPicPr>
          <p:cNvPr id="9" name="Graphic 8" descr="Pizza">
            <a:extLst>
              <a:ext uri="{FF2B5EF4-FFF2-40B4-BE49-F238E27FC236}">
                <a16:creationId xmlns:a16="http://schemas.microsoft.com/office/drawing/2014/main" id="{5BFDAF98-6546-4084-B60E-634F85E1FF3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720212">
            <a:off x="6997094" y="3635236"/>
            <a:ext cx="1533600" cy="1533600"/>
          </a:xfrm>
          <a:prstGeom prst="rect">
            <a:avLst/>
          </a:prstGeom>
        </p:spPr>
      </p:pic>
      <p:pic>
        <p:nvPicPr>
          <p:cNvPr id="11" name="Graphic 10" descr="Ice cream">
            <a:extLst>
              <a:ext uri="{FF2B5EF4-FFF2-40B4-BE49-F238E27FC236}">
                <a16:creationId xmlns:a16="http://schemas.microsoft.com/office/drawing/2014/main" id="{4221427B-6D27-44D9-A88A-04B7A6A2C40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899075">
            <a:off x="8105360" y="4502475"/>
            <a:ext cx="1533600" cy="1533600"/>
          </a:xfrm>
          <a:prstGeom prst="rect">
            <a:avLst/>
          </a:prstGeom>
        </p:spPr>
      </p:pic>
      <p:pic>
        <p:nvPicPr>
          <p:cNvPr id="13" name="Graphic 12" descr="Sushi">
            <a:extLst>
              <a:ext uri="{FF2B5EF4-FFF2-40B4-BE49-F238E27FC236}">
                <a16:creationId xmlns:a16="http://schemas.microsoft.com/office/drawing/2014/main" id="{41064165-727A-40DA-B397-CCE4A5FF2C9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134401" y="2946645"/>
            <a:ext cx="1533600" cy="1533600"/>
          </a:xfrm>
          <a:prstGeom prst="rect">
            <a:avLst/>
          </a:prstGeom>
        </p:spPr>
      </p:pic>
      <p:sp>
        <p:nvSpPr>
          <p:cNvPr id="14" name="Speech Bubble: Oval 13">
            <a:extLst>
              <a:ext uri="{FF2B5EF4-FFF2-40B4-BE49-F238E27FC236}">
                <a16:creationId xmlns:a16="http://schemas.microsoft.com/office/drawing/2014/main" id="{20CD9DCA-CE3B-4455-A6E1-04723C20D886}"/>
              </a:ext>
            </a:extLst>
          </p:cNvPr>
          <p:cNvSpPr/>
          <p:nvPr/>
        </p:nvSpPr>
        <p:spPr>
          <a:xfrm>
            <a:off x="4184374" y="2005882"/>
            <a:ext cx="2266122" cy="1423118"/>
          </a:xfrm>
          <a:prstGeom prst="wedgeEllipseCallout">
            <a:avLst>
              <a:gd name="adj1" fmla="val -48026"/>
              <a:gd name="adj2" fmla="val 71580"/>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id="{B9F0D430-090F-4049-9056-309508160F56}"/>
              </a:ext>
            </a:extLst>
          </p:cNvPr>
          <p:cNvSpPr txBox="1"/>
          <p:nvPr/>
        </p:nvSpPr>
        <p:spPr>
          <a:xfrm>
            <a:off x="4615070" y="2423425"/>
            <a:ext cx="1404730" cy="523220"/>
          </a:xfrm>
          <a:prstGeom prst="rect">
            <a:avLst/>
          </a:prstGeom>
          <a:noFill/>
        </p:spPr>
        <p:txBody>
          <a:bodyPr wrap="square" rtlCol="0">
            <a:spAutoFit/>
          </a:bodyPr>
          <a:lstStyle/>
          <a:p>
            <a:pPr algn="ctr"/>
            <a:r>
              <a:rPr lang="en-US" sz="2800" dirty="0"/>
              <a:t>Apples</a:t>
            </a:r>
            <a:endParaRPr lang="en-US" dirty="0"/>
          </a:p>
        </p:txBody>
      </p:sp>
    </p:spTree>
    <p:extLst>
      <p:ext uri="{BB962C8B-B14F-4D97-AF65-F5344CB8AC3E}">
        <p14:creationId xmlns:p14="http://schemas.microsoft.com/office/powerpoint/2010/main" val="134713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to Improve Studying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Female Profile">
            <a:extLst>
              <a:ext uri="{FF2B5EF4-FFF2-40B4-BE49-F238E27FC236}">
                <a16:creationId xmlns:a16="http://schemas.microsoft.com/office/drawing/2014/main" id="{7CD5617F-E778-4056-AF84-C2A044A19EA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39678" y="4437585"/>
            <a:ext cx="1826409" cy="1826409"/>
          </a:xfrm>
          <a:prstGeom prst="rect">
            <a:avLst/>
          </a:prstGeom>
        </p:spPr>
      </p:pic>
      <p:sp>
        <p:nvSpPr>
          <p:cNvPr id="7" name="Thought Bubble: Cloud 6">
            <a:extLst>
              <a:ext uri="{FF2B5EF4-FFF2-40B4-BE49-F238E27FC236}">
                <a16:creationId xmlns:a16="http://schemas.microsoft.com/office/drawing/2014/main" id="{C9D7077C-B8C8-4140-9798-A2F552895BE4}"/>
              </a:ext>
            </a:extLst>
          </p:cNvPr>
          <p:cNvSpPr/>
          <p:nvPr/>
        </p:nvSpPr>
        <p:spPr>
          <a:xfrm>
            <a:off x="4158574" y="3578087"/>
            <a:ext cx="1624990" cy="1013784"/>
          </a:xfrm>
          <a:prstGeom prst="cloudCallout">
            <a:avLst>
              <a:gd name="adj1" fmla="val -47918"/>
              <a:gd name="adj2" fmla="val 63501"/>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pic>
        <p:nvPicPr>
          <p:cNvPr id="8" name="Graphic 7" descr="Female Profile">
            <a:extLst>
              <a:ext uri="{FF2B5EF4-FFF2-40B4-BE49-F238E27FC236}">
                <a16:creationId xmlns:a16="http://schemas.microsoft.com/office/drawing/2014/main" id="{17B8CFDF-5F68-41FC-B363-70AAC37AEC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25914" y="4437585"/>
            <a:ext cx="1826409" cy="1826409"/>
          </a:xfrm>
          <a:prstGeom prst="rect">
            <a:avLst/>
          </a:prstGeom>
        </p:spPr>
      </p:pic>
      <p:sp>
        <p:nvSpPr>
          <p:cNvPr id="3" name="Rectangle 2">
            <a:extLst>
              <a:ext uri="{FF2B5EF4-FFF2-40B4-BE49-F238E27FC236}">
                <a16:creationId xmlns:a16="http://schemas.microsoft.com/office/drawing/2014/main" id="{63217B59-3199-458A-B729-6C9252FE44C9}"/>
              </a:ext>
            </a:extLst>
          </p:cNvPr>
          <p:cNvSpPr/>
          <p:nvPr/>
        </p:nvSpPr>
        <p:spPr>
          <a:xfrm>
            <a:off x="2971800" y="1987826"/>
            <a:ext cx="2554357" cy="1083334"/>
          </a:xfrm>
          <a:prstGeom prst="rect">
            <a:avLst/>
          </a:prstGeom>
          <a:solidFill>
            <a:srgbClr val="FFFF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C58BE95A-2724-4583-A29F-A4F3A3AC8A0C}"/>
              </a:ext>
            </a:extLst>
          </p:cNvPr>
          <p:cNvSpPr txBox="1"/>
          <p:nvPr/>
        </p:nvSpPr>
        <p:spPr>
          <a:xfrm>
            <a:off x="3205369" y="2052439"/>
            <a:ext cx="2087217" cy="954107"/>
          </a:xfrm>
          <a:prstGeom prst="rect">
            <a:avLst/>
          </a:prstGeom>
          <a:noFill/>
        </p:spPr>
        <p:txBody>
          <a:bodyPr wrap="square" rtlCol="0">
            <a:spAutoFit/>
          </a:bodyPr>
          <a:lstStyle/>
          <a:p>
            <a:pPr algn="ctr"/>
            <a:r>
              <a:rPr lang="en-US" sz="2800" b="1" dirty="0">
                <a:solidFill>
                  <a:schemeClr val="accent1">
                    <a:lumMod val="50000"/>
                  </a:schemeClr>
                </a:solidFill>
              </a:rPr>
              <a:t>Elaborative rehearsal</a:t>
            </a:r>
          </a:p>
        </p:txBody>
      </p:sp>
      <p:sp>
        <p:nvSpPr>
          <p:cNvPr id="11" name="Rectangle 10">
            <a:extLst>
              <a:ext uri="{FF2B5EF4-FFF2-40B4-BE49-F238E27FC236}">
                <a16:creationId xmlns:a16="http://schemas.microsoft.com/office/drawing/2014/main" id="{20C68A11-8009-4647-9622-FBE0D5417BDA}"/>
              </a:ext>
            </a:extLst>
          </p:cNvPr>
          <p:cNvSpPr/>
          <p:nvPr/>
        </p:nvSpPr>
        <p:spPr>
          <a:xfrm>
            <a:off x="7131537" y="2020003"/>
            <a:ext cx="2554357" cy="1083334"/>
          </a:xfrm>
          <a:prstGeom prst="rect">
            <a:avLst/>
          </a:prstGeom>
          <a:solidFill>
            <a:srgbClr val="FFFF00"/>
          </a:solid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2" name="TextBox 11">
            <a:extLst>
              <a:ext uri="{FF2B5EF4-FFF2-40B4-BE49-F238E27FC236}">
                <a16:creationId xmlns:a16="http://schemas.microsoft.com/office/drawing/2014/main" id="{9E9DE78C-D80B-4116-9DD5-DD93AE11E45C}"/>
              </a:ext>
            </a:extLst>
          </p:cNvPr>
          <p:cNvSpPr txBox="1"/>
          <p:nvPr/>
        </p:nvSpPr>
        <p:spPr>
          <a:xfrm>
            <a:off x="7365106" y="2084616"/>
            <a:ext cx="2087217" cy="954107"/>
          </a:xfrm>
          <a:prstGeom prst="rect">
            <a:avLst/>
          </a:prstGeom>
          <a:noFill/>
        </p:spPr>
        <p:txBody>
          <a:bodyPr wrap="square" rtlCol="0">
            <a:spAutoFit/>
          </a:bodyPr>
          <a:lstStyle/>
          <a:p>
            <a:pPr algn="ctr"/>
            <a:r>
              <a:rPr lang="en-US" sz="2800" b="1" dirty="0">
                <a:solidFill>
                  <a:schemeClr val="accent1">
                    <a:lumMod val="50000"/>
                  </a:schemeClr>
                </a:solidFill>
              </a:rPr>
              <a:t>Self-referent effect</a:t>
            </a:r>
          </a:p>
        </p:txBody>
      </p:sp>
      <p:sp>
        <p:nvSpPr>
          <p:cNvPr id="13" name="Arrow: Down 12">
            <a:extLst>
              <a:ext uri="{FF2B5EF4-FFF2-40B4-BE49-F238E27FC236}">
                <a16:creationId xmlns:a16="http://schemas.microsoft.com/office/drawing/2014/main" id="{3667E394-64DD-4E19-B950-1AAC1FD27794}"/>
              </a:ext>
            </a:extLst>
          </p:cNvPr>
          <p:cNvSpPr/>
          <p:nvPr/>
        </p:nvSpPr>
        <p:spPr>
          <a:xfrm rot="18541572">
            <a:off x="7445042" y="3507404"/>
            <a:ext cx="337570" cy="1303988"/>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5AE94DEF-0518-41E1-B5E7-0962E2D99AC9}"/>
              </a:ext>
            </a:extLst>
          </p:cNvPr>
          <p:cNvSpPr/>
          <p:nvPr/>
        </p:nvSpPr>
        <p:spPr>
          <a:xfrm rot="7437021">
            <a:off x="9537347" y="5122690"/>
            <a:ext cx="337570" cy="1303988"/>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15" name="Arrow: Down 14">
            <a:extLst>
              <a:ext uri="{FF2B5EF4-FFF2-40B4-BE49-F238E27FC236}">
                <a16:creationId xmlns:a16="http://schemas.microsoft.com/office/drawing/2014/main" id="{7346CE6C-2261-491D-9A98-A5267FDBCD63}"/>
              </a:ext>
            </a:extLst>
          </p:cNvPr>
          <p:cNvSpPr/>
          <p:nvPr/>
        </p:nvSpPr>
        <p:spPr>
          <a:xfrm rot="14539238">
            <a:off x="7144693" y="5048716"/>
            <a:ext cx="337570" cy="1303988"/>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21925C4E-8C51-4497-A5E7-3554D4464887}"/>
              </a:ext>
            </a:extLst>
          </p:cNvPr>
          <p:cNvSpPr/>
          <p:nvPr/>
        </p:nvSpPr>
        <p:spPr>
          <a:xfrm rot="2815691">
            <a:off x="9257282" y="3534950"/>
            <a:ext cx="337570" cy="1303988"/>
          </a:xfrm>
          <a:prstGeom prst="downArrow">
            <a:avLst>
              <a:gd name="adj1" fmla="val 50000"/>
              <a:gd name="adj2" fmla="val 133999"/>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6555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to Improve Studying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osed book">
            <a:extLst>
              <a:ext uri="{FF2B5EF4-FFF2-40B4-BE49-F238E27FC236}">
                <a16:creationId xmlns:a16="http://schemas.microsoft.com/office/drawing/2014/main" id="{B118EBC7-02E5-4F9C-8911-FA5BB413B4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790100">
            <a:off x="2090560" y="1754785"/>
            <a:ext cx="2082991" cy="2082991"/>
          </a:xfrm>
          <a:prstGeom prst="rect">
            <a:avLst/>
          </a:prstGeom>
        </p:spPr>
      </p:pic>
      <p:pic>
        <p:nvPicPr>
          <p:cNvPr id="7" name="Graphic 6" descr="Books">
            <a:extLst>
              <a:ext uri="{FF2B5EF4-FFF2-40B4-BE49-F238E27FC236}">
                <a16:creationId xmlns:a16="http://schemas.microsoft.com/office/drawing/2014/main" id="{BEC27EEB-8921-4D80-ADA1-8A4B4D34048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36382" y="3549970"/>
            <a:ext cx="2082991" cy="2082991"/>
          </a:xfrm>
          <a:prstGeom prst="rect">
            <a:avLst/>
          </a:prstGeom>
        </p:spPr>
      </p:pic>
      <p:sp>
        <p:nvSpPr>
          <p:cNvPr id="10" name="Arrow: Down 9">
            <a:extLst>
              <a:ext uri="{FF2B5EF4-FFF2-40B4-BE49-F238E27FC236}">
                <a16:creationId xmlns:a16="http://schemas.microsoft.com/office/drawing/2014/main" id="{EF8F110E-B34B-4DB7-892D-84009A23E7F8}"/>
              </a:ext>
            </a:extLst>
          </p:cNvPr>
          <p:cNvSpPr/>
          <p:nvPr/>
        </p:nvSpPr>
        <p:spPr>
          <a:xfrm rot="16200000">
            <a:off x="5825874" y="1862233"/>
            <a:ext cx="490591" cy="3375474"/>
          </a:xfrm>
          <a:prstGeom prst="downArrow">
            <a:avLst>
              <a:gd name="adj1" fmla="val 50000"/>
              <a:gd name="adj2" fmla="val 163442"/>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1302ADD-1C90-4C5C-8FC7-E097A9B66687}"/>
              </a:ext>
            </a:extLst>
          </p:cNvPr>
          <p:cNvSpPr txBox="1"/>
          <p:nvPr/>
        </p:nvSpPr>
        <p:spPr>
          <a:xfrm>
            <a:off x="7133117" y="2939661"/>
            <a:ext cx="2938669" cy="1107996"/>
          </a:xfrm>
          <a:prstGeom prst="rect">
            <a:avLst/>
          </a:prstGeom>
          <a:noFill/>
        </p:spPr>
        <p:txBody>
          <a:bodyPr wrap="square" rtlCol="0">
            <a:spAutoFit/>
          </a:bodyPr>
          <a:lstStyle/>
          <a:p>
            <a:pPr algn="ctr"/>
            <a:r>
              <a:rPr lang="en-US" sz="6600" b="1" dirty="0">
                <a:solidFill>
                  <a:schemeClr val="accent6">
                    <a:lumMod val="75000"/>
                  </a:schemeClr>
                </a:solidFill>
              </a:rPr>
              <a:t>Test</a:t>
            </a:r>
            <a:endParaRPr lang="en-US" sz="4800" b="1" dirty="0">
              <a:solidFill>
                <a:schemeClr val="accent6">
                  <a:lumMod val="75000"/>
                </a:schemeClr>
              </a:solidFill>
            </a:endParaRPr>
          </a:p>
        </p:txBody>
      </p:sp>
      <p:sp>
        <p:nvSpPr>
          <p:cNvPr id="12" name="TextBox 11">
            <a:extLst>
              <a:ext uri="{FF2B5EF4-FFF2-40B4-BE49-F238E27FC236}">
                <a16:creationId xmlns:a16="http://schemas.microsoft.com/office/drawing/2014/main" id="{FE962D1B-AC6C-464F-8ADA-F80ED3CB0E43}"/>
              </a:ext>
            </a:extLst>
          </p:cNvPr>
          <p:cNvSpPr txBox="1"/>
          <p:nvPr/>
        </p:nvSpPr>
        <p:spPr>
          <a:xfrm rot="20853068">
            <a:off x="7227651" y="4800883"/>
            <a:ext cx="2938669" cy="830997"/>
          </a:xfrm>
          <a:prstGeom prst="rect">
            <a:avLst/>
          </a:prstGeom>
          <a:noFill/>
        </p:spPr>
        <p:txBody>
          <a:bodyPr wrap="square" rtlCol="0">
            <a:spAutoFit/>
          </a:bodyPr>
          <a:lstStyle/>
          <a:p>
            <a:pPr algn="ctr"/>
            <a:r>
              <a:rPr lang="en-US" sz="4800" b="1" dirty="0">
                <a:solidFill>
                  <a:schemeClr val="accent2"/>
                </a:solidFill>
              </a:rPr>
              <a:t>Overlearn</a:t>
            </a:r>
          </a:p>
        </p:txBody>
      </p:sp>
    </p:spTree>
    <p:extLst>
      <p:ext uri="{BB962C8B-B14F-4D97-AF65-F5344CB8AC3E}">
        <p14:creationId xmlns:p14="http://schemas.microsoft.com/office/powerpoint/2010/main" val="4251107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to Improve Studying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E034CD4-D9D9-405A-87E9-BC67235E66DE}"/>
              </a:ext>
            </a:extLst>
          </p:cNvPr>
          <p:cNvSpPr txBox="1"/>
          <p:nvPr/>
        </p:nvSpPr>
        <p:spPr>
          <a:xfrm>
            <a:off x="3501887" y="2565663"/>
            <a:ext cx="5188226" cy="2123658"/>
          </a:xfrm>
          <a:prstGeom prst="rect">
            <a:avLst/>
          </a:prstGeom>
          <a:noFill/>
        </p:spPr>
        <p:txBody>
          <a:bodyPr wrap="square" rtlCol="0">
            <a:spAutoFit/>
          </a:bodyPr>
          <a:lstStyle/>
          <a:p>
            <a:pPr algn="ctr"/>
            <a:r>
              <a:rPr lang="en-US" sz="4400" dirty="0">
                <a:solidFill>
                  <a:schemeClr val="accent1">
                    <a:lumMod val="50000"/>
                  </a:schemeClr>
                </a:solidFill>
              </a:rPr>
              <a:t>Spaced studying</a:t>
            </a:r>
          </a:p>
          <a:p>
            <a:pPr algn="ctr"/>
            <a:r>
              <a:rPr lang="en-US" sz="4400" dirty="0">
                <a:solidFill>
                  <a:schemeClr val="tx2">
                    <a:lumMod val="50000"/>
                  </a:schemeClr>
                </a:solidFill>
              </a:rPr>
              <a:t>Avoid interference</a:t>
            </a:r>
          </a:p>
          <a:p>
            <a:pPr algn="ctr"/>
            <a:r>
              <a:rPr lang="en-US" sz="4400" dirty="0">
                <a:solidFill>
                  <a:schemeClr val="accent3">
                    <a:lumMod val="50000"/>
                  </a:schemeClr>
                </a:solidFill>
              </a:rPr>
              <a:t>Employ mnemonics</a:t>
            </a:r>
          </a:p>
        </p:txBody>
      </p:sp>
      <p:pic>
        <p:nvPicPr>
          <p:cNvPr id="6" name="Graphic 5" descr="School girl">
            <a:extLst>
              <a:ext uri="{FF2B5EF4-FFF2-40B4-BE49-F238E27FC236}">
                <a16:creationId xmlns:a16="http://schemas.microsoft.com/office/drawing/2014/main" id="{127DA9C6-C103-4F4E-94F9-47D9D9B97B6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66463" y="2565663"/>
            <a:ext cx="2202261" cy="2202261"/>
          </a:xfrm>
          <a:prstGeom prst="rect">
            <a:avLst/>
          </a:prstGeom>
        </p:spPr>
      </p:pic>
      <p:pic>
        <p:nvPicPr>
          <p:cNvPr id="8" name="Graphic 7" descr="School boy">
            <a:extLst>
              <a:ext uri="{FF2B5EF4-FFF2-40B4-BE49-F238E27FC236}">
                <a16:creationId xmlns:a16="http://schemas.microsoft.com/office/drawing/2014/main" id="{EE7CDF3B-E3B5-4F7C-BD20-9DFEDFDFCE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23277" y="2565663"/>
            <a:ext cx="2202261" cy="2202261"/>
          </a:xfrm>
          <a:prstGeom prst="rect">
            <a:avLst/>
          </a:prstGeom>
        </p:spPr>
      </p:pic>
    </p:spTree>
    <p:extLst>
      <p:ext uri="{BB962C8B-B14F-4D97-AF65-F5344CB8AC3E}">
        <p14:creationId xmlns:p14="http://schemas.microsoft.com/office/powerpoint/2010/main" val="1779327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621</Words>
  <Application>Microsoft Office PowerPoint</Application>
  <PresentationFormat>Widescreen</PresentationFormat>
  <Paragraphs>62</Paragraphs>
  <Slides>11</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2019-05-28T15:10:50Z</dcterms:modified>
</cp:coreProperties>
</file>