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9" r:id="rId3"/>
    <p:sldId id="257" r:id="rId4"/>
    <p:sldId id="258" r:id="rId5"/>
    <p:sldId id="259" r:id="rId6"/>
    <p:sldId id="260" r:id="rId7"/>
    <p:sldId id="261" r:id="rId8"/>
    <p:sldId id="262"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9999"/>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is lifespan development? This area of psychology involves how people change and grow physically, cognitively, and psychosocially from conception through to death.</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physical domain concerns growth and change in both the brain and the body. The cognitive domain is concerned with changes in learning, attention, memory, language, and other cognitive skills. Finally, the psychosocial domain is related to emotions, personality, and relationship changes.</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Lifespan development is based on the idea of the normative approach; that is, at what age do most people reach particular milestones? Not all events are universal, however, especially when considering various cultures. For example, the age at which children start school is not universal.  Some countries may start at 5 or 6 years, but others may never enter school.</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Norms are a good possible gauge of how a child is progressing, however. If the range for learning to walk is between 10 and 16 months, a parent might begin to worry if his or her 18 months old was still not mobile.</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few different issues that are addressed in developmental psychology, especially with regard to change. First, is development continuous or discontinuous? Continuous development posits that change is a cumulative process, such as a child slowly growing over time. Discontinuous development, however, involves unique stages. Here, a child may move from not understanding a concept to suddenly understanding without that gradual change.</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question is whether there is one course of development for all people. Can genetics or environment alter an individual’s course? Stage theorists believe that development is universal. However, there is evidence that cultural practice can influence those milestones. For example, walking age can be influenced by how much freedom a child is given to explore that skill.</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final question for developmental psychologists is whether we are molded more by our genetics (our nature) or our environment (our nurture). The answer is likely an interplay between the two factors, such that our experiences influence whether particular traits will be expressed. Similarly, our genes will influence how we interact with the environment. </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5.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17.png"/><Relationship Id="rId7"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8.sv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 Id="rId5" Type="http://schemas.openxmlformats.org/officeDocument/2006/relationships/image" Target="../media/image28.pn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290637" y="2479619"/>
            <a:ext cx="9610725"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What Is Lifespan Development?</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Domains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rama">
            <a:extLst>
              <a:ext uri="{FF2B5EF4-FFF2-40B4-BE49-F238E27FC236}">
                <a16:creationId xmlns:a16="http://schemas.microsoft.com/office/drawing/2014/main" id="{5A9774D0-B256-4581-BDDA-B2BEC06E678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37876" y="1926234"/>
            <a:ext cx="1895476" cy="1895476"/>
          </a:xfrm>
          <a:prstGeom prst="rect">
            <a:avLst/>
          </a:prstGeom>
        </p:spPr>
      </p:pic>
      <p:pic>
        <p:nvPicPr>
          <p:cNvPr id="5" name="Graphic 4" descr="Brain">
            <a:extLst>
              <a:ext uri="{FF2B5EF4-FFF2-40B4-BE49-F238E27FC236}">
                <a16:creationId xmlns:a16="http://schemas.microsoft.com/office/drawing/2014/main" id="{37544BF9-ED5D-487E-844B-A575DFE1CE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81130" y="2050059"/>
            <a:ext cx="1895476" cy="1895476"/>
          </a:xfrm>
          <a:prstGeom prst="rect">
            <a:avLst/>
          </a:prstGeom>
        </p:spPr>
      </p:pic>
      <p:pic>
        <p:nvPicPr>
          <p:cNvPr id="7" name="Graphic 6" descr="Woman">
            <a:extLst>
              <a:ext uri="{FF2B5EF4-FFF2-40B4-BE49-F238E27FC236}">
                <a16:creationId xmlns:a16="http://schemas.microsoft.com/office/drawing/2014/main" id="{D2F87951-8205-4868-B8F4-D03B5053996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68124" y="1933575"/>
            <a:ext cx="1895476" cy="1895476"/>
          </a:xfrm>
          <a:prstGeom prst="rect">
            <a:avLst/>
          </a:prstGeom>
        </p:spPr>
      </p:pic>
      <p:pic>
        <p:nvPicPr>
          <p:cNvPr id="9" name="Graphic 8" descr="Heart">
            <a:extLst>
              <a:ext uri="{FF2B5EF4-FFF2-40B4-BE49-F238E27FC236}">
                <a16:creationId xmlns:a16="http://schemas.microsoft.com/office/drawing/2014/main" id="{03C06B71-0F93-4F9C-BEB5-F2577A8FAD0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512298">
            <a:off x="8785614" y="2761856"/>
            <a:ext cx="1895476" cy="1895476"/>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Normative Approach</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Schoolhouse">
            <a:extLst>
              <a:ext uri="{FF2B5EF4-FFF2-40B4-BE49-F238E27FC236}">
                <a16:creationId xmlns:a16="http://schemas.microsoft.com/office/drawing/2014/main" id="{35E864DB-D96A-4B5C-BB7D-E4DEF405C9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72303" y="1637937"/>
            <a:ext cx="2352676" cy="2352676"/>
          </a:xfrm>
          <a:prstGeom prst="rect">
            <a:avLst/>
          </a:prstGeom>
        </p:spPr>
      </p:pic>
      <p:sp>
        <p:nvSpPr>
          <p:cNvPr id="5" name="TextBox 4">
            <a:extLst>
              <a:ext uri="{FF2B5EF4-FFF2-40B4-BE49-F238E27FC236}">
                <a16:creationId xmlns:a16="http://schemas.microsoft.com/office/drawing/2014/main" id="{B3A3D8AB-11E0-4CEA-ACA9-C1B93D61A8E6}"/>
              </a:ext>
            </a:extLst>
          </p:cNvPr>
          <p:cNvSpPr txBox="1"/>
          <p:nvPr/>
        </p:nvSpPr>
        <p:spPr>
          <a:xfrm>
            <a:off x="5541522" y="3667447"/>
            <a:ext cx="1108958" cy="646331"/>
          </a:xfrm>
          <a:prstGeom prst="rect">
            <a:avLst/>
          </a:prstGeom>
          <a:noFill/>
        </p:spPr>
        <p:txBody>
          <a:bodyPr wrap="none" rtlCol="0">
            <a:spAutoFit/>
          </a:bodyPr>
          <a:lstStyle/>
          <a:p>
            <a:r>
              <a:rPr lang="en-US" sz="3600" dirty="0"/>
              <a:t>Age?</a:t>
            </a:r>
          </a:p>
        </p:txBody>
      </p:sp>
      <p:pic>
        <p:nvPicPr>
          <p:cNvPr id="10" name="Graphic 9" descr="Baby crawling">
            <a:extLst>
              <a:ext uri="{FF2B5EF4-FFF2-40B4-BE49-F238E27FC236}">
                <a16:creationId xmlns:a16="http://schemas.microsoft.com/office/drawing/2014/main" id="{6AD0C233-CB21-44A2-911F-9AEF558F720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33724" y="1904638"/>
            <a:ext cx="2085975" cy="2085975"/>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Normative Approach cont’d</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cxnSp>
        <p:nvCxnSpPr>
          <p:cNvPr id="3" name="Straight Connector 2">
            <a:extLst>
              <a:ext uri="{FF2B5EF4-FFF2-40B4-BE49-F238E27FC236}">
                <a16:creationId xmlns:a16="http://schemas.microsoft.com/office/drawing/2014/main" id="{FB583B91-0C28-40AF-A657-A614B1E137A8}"/>
              </a:ext>
            </a:extLst>
          </p:cNvPr>
          <p:cNvCxnSpPr/>
          <p:nvPr/>
        </p:nvCxnSpPr>
        <p:spPr>
          <a:xfrm>
            <a:off x="2443162" y="2667000"/>
            <a:ext cx="7305675" cy="0"/>
          </a:xfrm>
          <a:prstGeom prst="line">
            <a:avLst/>
          </a:prstGeom>
          <a:ln w="76200">
            <a:solidFill>
              <a:srgbClr val="7030A0"/>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D2FE19F-C89F-4979-969A-C9713C5CE1D2}"/>
              </a:ext>
            </a:extLst>
          </p:cNvPr>
          <p:cNvSpPr txBox="1"/>
          <p:nvPr/>
        </p:nvSpPr>
        <p:spPr>
          <a:xfrm>
            <a:off x="1571032" y="2794516"/>
            <a:ext cx="1744260" cy="523220"/>
          </a:xfrm>
          <a:prstGeom prst="rect">
            <a:avLst/>
          </a:prstGeom>
          <a:noFill/>
        </p:spPr>
        <p:txBody>
          <a:bodyPr wrap="none" rtlCol="0">
            <a:spAutoFit/>
          </a:bodyPr>
          <a:lstStyle/>
          <a:p>
            <a:r>
              <a:rPr lang="en-US" sz="2800" dirty="0"/>
              <a:t>10 months</a:t>
            </a:r>
          </a:p>
        </p:txBody>
      </p:sp>
      <p:sp>
        <p:nvSpPr>
          <p:cNvPr id="8" name="TextBox 7">
            <a:extLst>
              <a:ext uri="{FF2B5EF4-FFF2-40B4-BE49-F238E27FC236}">
                <a16:creationId xmlns:a16="http://schemas.microsoft.com/office/drawing/2014/main" id="{CB3BAD7E-7D49-42C4-AB28-87CF92487F6A}"/>
              </a:ext>
            </a:extLst>
          </p:cNvPr>
          <p:cNvSpPr txBox="1"/>
          <p:nvPr/>
        </p:nvSpPr>
        <p:spPr>
          <a:xfrm>
            <a:off x="8876707" y="2794516"/>
            <a:ext cx="1744260" cy="523220"/>
          </a:xfrm>
          <a:prstGeom prst="rect">
            <a:avLst/>
          </a:prstGeom>
          <a:noFill/>
        </p:spPr>
        <p:txBody>
          <a:bodyPr wrap="none" rtlCol="0">
            <a:spAutoFit/>
          </a:bodyPr>
          <a:lstStyle/>
          <a:p>
            <a:r>
              <a:rPr lang="en-US" sz="2800" dirty="0"/>
              <a:t>16 months</a:t>
            </a:r>
          </a:p>
        </p:txBody>
      </p:sp>
      <p:pic>
        <p:nvPicPr>
          <p:cNvPr id="7" name="Graphic 6" descr="Question mark">
            <a:extLst>
              <a:ext uri="{FF2B5EF4-FFF2-40B4-BE49-F238E27FC236}">
                <a16:creationId xmlns:a16="http://schemas.microsoft.com/office/drawing/2014/main" id="{D23F0ADB-51BF-4BC0-A912-7F2AC5451F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42857" y="4102875"/>
            <a:ext cx="1123950" cy="1123950"/>
          </a:xfrm>
          <a:prstGeom prst="rect">
            <a:avLst/>
          </a:prstGeom>
        </p:spPr>
      </p:pic>
      <p:pic>
        <p:nvPicPr>
          <p:cNvPr id="10" name="Graphic 9" descr="Female Profile">
            <a:extLst>
              <a:ext uri="{FF2B5EF4-FFF2-40B4-BE49-F238E27FC236}">
                <a16:creationId xmlns:a16="http://schemas.microsoft.com/office/drawing/2014/main" id="{F5ECB53C-8085-44C2-8DB4-4AD847012FB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32343" y="4023363"/>
            <a:ext cx="1527312" cy="1527312"/>
          </a:xfrm>
          <a:prstGeom prst="rect">
            <a:avLst/>
          </a:prstGeom>
        </p:spPr>
      </p:pic>
      <p:sp>
        <p:nvSpPr>
          <p:cNvPr id="13" name="TextBox 12">
            <a:extLst>
              <a:ext uri="{FF2B5EF4-FFF2-40B4-BE49-F238E27FC236}">
                <a16:creationId xmlns:a16="http://schemas.microsoft.com/office/drawing/2014/main" id="{3780B182-5656-4C81-B90C-D00A85627B50}"/>
              </a:ext>
            </a:extLst>
          </p:cNvPr>
          <p:cNvSpPr txBox="1"/>
          <p:nvPr/>
        </p:nvSpPr>
        <p:spPr>
          <a:xfrm rot="20815544">
            <a:off x="4777912" y="3521478"/>
            <a:ext cx="1861279" cy="523220"/>
          </a:xfrm>
          <a:prstGeom prst="rect">
            <a:avLst/>
          </a:prstGeom>
          <a:noFill/>
        </p:spPr>
        <p:txBody>
          <a:bodyPr wrap="none" rtlCol="0">
            <a:spAutoFit/>
          </a:bodyPr>
          <a:lstStyle/>
          <a:p>
            <a:r>
              <a:rPr lang="en-US" sz="2800" dirty="0">
                <a:solidFill>
                  <a:srgbClr val="FF0066"/>
                </a:solidFill>
              </a:rPr>
              <a:t>18 months!</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Continuous?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n">
            <a:extLst>
              <a:ext uri="{FF2B5EF4-FFF2-40B4-BE49-F238E27FC236}">
                <a16:creationId xmlns:a16="http://schemas.microsoft.com/office/drawing/2014/main" id="{477375EE-48D1-4E16-A4D8-48683FE918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4025" y="2893199"/>
            <a:ext cx="1104900" cy="1104900"/>
          </a:xfrm>
          <a:prstGeom prst="rect">
            <a:avLst/>
          </a:prstGeom>
        </p:spPr>
      </p:pic>
      <p:pic>
        <p:nvPicPr>
          <p:cNvPr id="5" name="Graphic 4" descr="Woman">
            <a:extLst>
              <a:ext uri="{FF2B5EF4-FFF2-40B4-BE49-F238E27FC236}">
                <a16:creationId xmlns:a16="http://schemas.microsoft.com/office/drawing/2014/main" id="{2DEACB20-DE5C-42C4-8871-F719527C155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10377" y="2584838"/>
            <a:ext cx="1721623" cy="1721623"/>
          </a:xfrm>
          <a:prstGeom prst="rect">
            <a:avLst/>
          </a:prstGeom>
        </p:spPr>
      </p:pic>
      <p:pic>
        <p:nvPicPr>
          <p:cNvPr id="8" name="Graphic 7" descr="Question mark">
            <a:extLst>
              <a:ext uri="{FF2B5EF4-FFF2-40B4-BE49-F238E27FC236}">
                <a16:creationId xmlns:a16="http://schemas.microsoft.com/office/drawing/2014/main" id="{310AFA25-CA05-4150-91B6-E011E2BC614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109213" y="1484338"/>
            <a:ext cx="1123950" cy="1123950"/>
          </a:xfrm>
          <a:prstGeom prst="rect">
            <a:avLst/>
          </a:prstGeom>
        </p:spPr>
      </p:pic>
      <p:pic>
        <p:nvPicPr>
          <p:cNvPr id="9" name="Graphic 8" descr="Man">
            <a:extLst>
              <a:ext uri="{FF2B5EF4-FFF2-40B4-BE49-F238E27FC236}">
                <a16:creationId xmlns:a16="http://schemas.microsoft.com/office/drawing/2014/main" id="{574EE8DA-D07A-47F4-AF9F-9153C9D715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60001" y="2584837"/>
            <a:ext cx="1721624" cy="1721624"/>
          </a:xfrm>
          <a:prstGeom prst="rect">
            <a:avLst/>
          </a:prstGeom>
        </p:spPr>
      </p:pic>
      <p:pic>
        <p:nvPicPr>
          <p:cNvPr id="10" name="Graphic 9" descr="Woman">
            <a:extLst>
              <a:ext uri="{FF2B5EF4-FFF2-40B4-BE49-F238E27FC236}">
                <a16:creationId xmlns:a16="http://schemas.microsoft.com/office/drawing/2014/main" id="{362590A2-1286-4CDB-8F6F-FA18806E6B6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67624" y="2584838"/>
            <a:ext cx="1721623" cy="1721623"/>
          </a:xfrm>
          <a:prstGeom prst="rect">
            <a:avLst/>
          </a:prstGeom>
        </p:spPr>
      </p:pic>
      <p:cxnSp>
        <p:nvCxnSpPr>
          <p:cNvPr id="7" name="Straight Arrow Connector 6">
            <a:extLst>
              <a:ext uri="{FF2B5EF4-FFF2-40B4-BE49-F238E27FC236}">
                <a16:creationId xmlns:a16="http://schemas.microsoft.com/office/drawing/2014/main" id="{D1B98A56-20FB-417B-9FC0-33A49340EEEE}"/>
              </a:ext>
            </a:extLst>
          </p:cNvPr>
          <p:cNvCxnSpPr>
            <a:cxnSpLocks/>
            <a:stCxn id="3" idx="3"/>
            <a:endCxn id="9" idx="1"/>
          </p:cNvCxnSpPr>
          <p:nvPr/>
        </p:nvCxnSpPr>
        <p:spPr>
          <a:xfrm>
            <a:off x="2828925" y="3445649"/>
            <a:ext cx="831076" cy="0"/>
          </a:xfrm>
          <a:prstGeom prst="straightConnector1">
            <a:avLst/>
          </a:prstGeom>
          <a:ln w="762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One Course?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Graphic 8" descr="Male profile">
            <a:extLst>
              <a:ext uri="{FF2B5EF4-FFF2-40B4-BE49-F238E27FC236}">
                <a16:creationId xmlns:a16="http://schemas.microsoft.com/office/drawing/2014/main" id="{B94AE35A-21DE-4879-B4B9-362405A9EC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69450" y="2034675"/>
            <a:ext cx="2426550" cy="2426550"/>
          </a:xfrm>
          <a:prstGeom prst="rect">
            <a:avLst/>
          </a:prstGeom>
        </p:spPr>
      </p:pic>
      <p:cxnSp>
        <p:nvCxnSpPr>
          <p:cNvPr id="11" name="Straight Arrow Connector 10">
            <a:extLst>
              <a:ext uri="{FF2B5EF4-FFF2-40B4-BE49-F238E27FC236}">
                <a16:creationId xmlns:a16="http://schemas.microsoft.com/office/drawing/2014/main" id="{5D1E9F3D-F051-4AF3-BBCC-E378DACE1061}"/>
              </a:ext>
            </a:extLst>
          </p:cNvPr>
          <p:cNvCxnSpPr>
            <a:cxnSpLocks/>
            <a:stCxn id="9" idx="3"/>
          </p:cNvCxnSpPr>
          <p:nvPr/>
        </p:nvCxnSpPr>
        <p:spPr>
          <a:xfrm>
            <a:off x="6096000" y="3247950"/>
            <a:ext cx="2201512" cy="0"/>
          </a:xfrm>
          <a:prstGeom prst="straightConnector1">
            <a:avLst/>
          </a:prstGeom>
          <a:ln w="101600">
            <a:tailEnd type="triangle"/>
          </a:ln>
        </p:spPr>
        <p:style>
          <a:lnRef idx="1">
            <a:schemeClr val="accent1"/>
          </a:lnRef>
          <a:fillRef idx="0">
            <a:schemeClr val="accent1"/>
          </a:fillRef>
          <a:effectRef idx="0">
            <a:schemeClr val="accent1"/>
          </a:effectRef>
          <a:fontRef idx="minor">
            <a:schemeClr val="tx1"/>
          </a:fontRef>
        </p:style>
      </p:cxnSp>
      <p:cxnSp>
        <p:nvCxnSpPr>
          <p:cNvPr id="15" name="Connector: Curved 14">
            <a:extLst>
              <a:ext uri="{FF2B5EF4-FFF2-40B4-BE49-F238E27FC236}">
                <a16:creationId xmlns:a16="http://schemas.microsoft.com/office/drawing/2014/main" id="{C26E5A8F-536A-487D-8EE3-6D0F690E8432}"/>
              </a:ext>
            </a:extLst>
          </p:cNvPr>
          <p:cNvCxnSpPr>
            <a:cxnSpLocks/>
            <a:stCxn id="9" idx="3"/>
          </p:cNvCxnSpPr>
          <p:nvPr/>
        </p:nvCxnSpPr>
        <p:spPr>
          <a:xfrm flipV="1">
            <a:off x="6096000" y="1552575"/>
            <a:ext cx="1400794" cy="1695375"/>
          </a:xfrm>
          <a:prstGeom prst="curvedConnector2">
            <a:avLst/>
          </a:prstGeom>
          <a:ln w="101600">
            <a:tailEnd type="triangle"/>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87A54BBF-FDF6-4151-97E9-60C489E12234}"/>
              </a:ext>
            </a:extLst>
          </p:cNvPr>
          <p:cNvCxnSpPr>
            <a:cxnSpLocks/>
            <a:stCxn id="9" idx="3"/>
          </p:cNvCxnSpPr>
          <p:nvPr/>
        </p:nvCxnSpPr>
        <p:spPr>
          <a:xfrm>
            <a:off x="6096000" y="3247950"/>
            <a:ext cx="1477612" cy="1600275"/>
          </a:xfrm>
          <a:prstGeom prst="curvedConnector2">
            <a:avLst/>
          </a:prstGeom>
          <a:ln w="1016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a:solidFill>
                  <a:srgbClr val="323542"/>
                </a:solidFill>
                <a:latin typeface="Century Gothic" panose="020B0502020202020204" pitchFamily="34" charset="0"/>
              </a:rPr>
              <a:t>Nature or Nurture</a:t>
            </a:r>
            <a:r>
              <a:rPr lang="en-US" sz="3000" dirty="0">
                <a:solidFill>
                  <a:srgbClr val="323542"/>
                </a:solidFill>
                <a:latin typeface="Century Gothic" panose="020B0502020202020204" pitchFamily="34" charset="0"/>
              </a:rPr>
              <a: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NA">
            <a:extLst>
              <a:ext uri="{FF2B5EF4-FFF2-40B4-BE49-F238E27FC236}">
                <a16:creationId xmlns:a16="http://schemas.microsoft.com/office/drawing/2014/main" id="{2EE1B284-D9A3-4181-96F0-4C4ABD861A1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91937" y="2449084"/>
            <a:ext cx="2469375" cy="2469375"/>
          </a:xfrm>
          <a:prstGeom prst="rect">
            <a:avLst/>
          </a:prstGeom>
        </p:spPr>
      </p:pic>
      <p:pic>
        <p:nvPicPr>
          <p:cNvPr id="5" name="Graphic 4" descr="Suburban scene">
            <a:extLst>
              <a:ext uri="{FF2B5EF4-FFF2-40B4-BE49-F238E27FC236}">
                <a16:creationId xmlns:a16="http://schemas.microsoft.com/office/drawing/2014/main" id="{2E254948-899B-467E-A8D1-F01B308F8CD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64619" y="2455048"/>
            <a:ext cx="2469375" cy="2469375"/>
          </a:xfrm>
          <a:prstGeom prst="rect">
            <a:avLst/>
          </a:prstGeom>
        </p:spPr>
      </p:pic>
      <p:cxnSp>
        <p:nvCxnSpPr>
          <p:cNvPr id="8" name="Straight Arrow Connector 7">
            <a:extLst>
              <a:ext uri="{FF2B5EF4-FFF2-40B4-BE49-F238E27FC236}">
                <a16:creationId xmlns:a16="http://schemas.microsoft.com/office/drawing/2014/main" id="{4CFF17BF-9202-4579-9DA4-EBB27861153C}"/>
              </a:ext>
            </a:extLst>
          </p:cNvPr>
          <p:cNvCxnSpPr>
            <a:cxnSpLocks/>
          </p:cNvCxnSpPr>
          <p:nvPr/>
        </p:nvCxnSpPr>
        <p:spPr>
          <a:xfrm>
            <a:off x="4995244" y="3162225"/>
            <a:ext cx="2201512" cy="0"/>
          </a:xfrm>
          <a:prstGeom prst="straightConnector1">
            <a:avLst/>
          </a:prstGeom>
          <a:ln w="1016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B3B712A4-C9E0-4177-9617-E71435054F3E}"/>
              </a:ext>
            </a:extLst>
          </p:cNvPr>
          <p:cNvCxnSpPr>
            <a:cxnSpLocks/>
          </p:cNvCxnSpPr>
          <p:nvPr/>
        </p:nvCxnSpPr>
        <p:spPr>
          <a:xfrm flipH="1">
            <a:off x="4995244" y="4019475"/>
            <a:ext cx="2201512" cy="0"/>
          </a:xfrm>
          <a:prstGeom prst="straightConnector1">
            <a:avLst/>
          </a:prstGeom>
          <a:ln w="1016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441</Words>
  <Application>Microsoft Office PowerPoint</Application>
  <PresentationFormat>Widescreen</PresentationFormat>
  <Paragraphs>28</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24</cp:revision>
  <dcterms:created xsi:type="dcterms:W3CDTF">2017-06-16T13:06:21Z</dcterms:created>
  <dcterms:modified xsi:type="dcterms:W3CDTF">2019-06-11T17:21:59Z</dcterms:modified>
</cp:coreProperties>
</file>