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21"/>
  </p:notesMasterIdLst>
  <p:sldIdLst>
    <p:sldId id="279" r:id="rId3"/>
    <p:sldId id="257" r:id="rId4"/>
    <p:sldId id="258" r:id="rId5"/>
    <p:sldId id="259" r:id="rId6"/>
    <p:sldId id="260" r:id="rId7"/>
    <p:sldId id="261" r:id="rId8"/>
    <p:sldId id="262" r:id="rId9"/>
    <p:sldId id="263" r:id="rId10"/>
    <p:sldId id="280" r:id="rId11"/>
    <p:sldId id="281" r:id="rId12"/>
    <p:sldId id="282" r:id="rId13"/>
    <p:sldId id="288" r:id="rId14"/>
    <p:sldId id="283" r:id="rId15"/>
    <p:sldId id="284" r:id="rId16"/>
    <p:sldId id="285" r:id="rId17"/>
    <p:sldId id="286" r:id="rId18"/>
    <p:sldId id="287" r:id="rId19"/>
    <p:sldId id="278"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93300"/>
    <a:srgbClr val="990000"/>
    <a:srgbClr val="FF0066"/>
    <a:srgbClr val="FF9999"/>
    <a:srgbClr val="0099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87698" autoAdjust="0"/>
  </p:normalViewPr>
  <p:slideViewPr>
    <p:cSldViewPr snapToGrid="0">
      <p:cViewPr varScale="1">
        <p:scale>
          <a:sx n="59" d="100"/>
          <a:sy n="59" d="100"/>
        </p:scale>
        <p:origin x="964" y="44"/>
      </p:cViewPr>
      <p:guideLst/>
    </p:cSldViewPr>
  </p:slideViewPr>
  <p:notesTextViewPr>
    <p:cViewPr>
      <p:scale>
        <a:sx n="125" d="100"/>
        <a:sy n="125"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notesMaster" Target="notesMasters/notes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3F6572F-910E-4D1B-B5E2-7CCE0572CE4A}" type="datetimeFigureOut">
              <a:rPr lang="en-US" smtClean="0"/>
              <a:t>6/11/2019</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CECA16C-4484-4DC5-9042-A6FC683A1C55}" type="slidenum">
              <a:rPr lang="en-US" smtClean="0"/>
              <a:t>‹#›</a:t>
            </a:fld>
            <a:endParaRPr lang="en-US" dirty="0"/>
          </a:p>
        </p:txBody>
      </p:sp>
    </p:spTree>
    <p:extLst>
      <p:ext uri="{BB962C8B-B14F-4D97-AF65-F5344CB8AC3E}">
        <p14:creationId xmlns:p14="http://schemas.microsoft.com/office/powerpoint/2010/main" val="5673516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There are a variety of different theories regarding the lifespan. We will discuss some of them here.</a:t>
            </a:r>
          </a:p>
        </p:txBody>
      </p:sp>
      <p:sp>
        <p:nvSpPr>
          <p:cNvPr id="4" name="Slide Number Placeholder 3"/>
          <p:cNvSpPr>
            <a:spLocks noGrp="1"/>
          </p:cNvSpPr>
          <p:nvPr>
            <p:ph type="sldNum" sz="quarter" idx="5"/>
          </p:nvPr>
        </p:nvSpPr>
        <p:spPr/>
        <p:txBody>
          <a:bodyPr/>
          <a:lstStyle/>
          <a:p>
            <a:fld id="{CF546B78-D64A-43CB-A1E1-9652ECAA69AC}" type="slidenum">
              <a:rPr lang="en-US" smtClean="0"/>
              <a:t>1</a:t>
            </a:fld>
            <a:endParaRPr lang="en-US" dirty="0"/>
          </a:p>
        </p:txBody>
      </p:sp>
    </p:spTree>
    <p:extLst>
      <p:ext uri="{BB962C8B-B14F-4D97-AF65-F5344CB8AC3E}">
        <p14:creationId xmlns:p14="http://schemas.microsoft.com/office/powerpoint/2010/main" val="84442138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final stage, integrity vs. despair, occurs in late adulthood when people look back over their lives lived with either a sense of integrity of a life well-lived or despair at missteps taken.</a:t>
            </a:r>
          </a:p>
        </p:txBody>
      </p:sp>
      <p:sp>
        <p:nvSpPr>
          <p:cNvPr id="4" name="Slide Number Placeholder 3"/>
          <p:cNvSpPr>
            <a:spLocks noGrp="1"/>
          </p:cNvSpPr>
          <p:nvPr>
            <p:ph type="sldNum" sz="quarter" idx="5"/>
          </p:nvPr>
        </p:nvSpPr>
        <p:spPr/>
        <p:txBody>
          <a:bodyPr/>
          <a:lstStyle/>
          <a:p>
            <a:fld id="{1CECA16C-4484-4DC5-9042-A6FC683A1C55}" type="slidenum">
              <a:rPr lang="en-US" smtClean="0"/>
              <a:t>10</a:t>
            </a:fld>
            <a:endParaRPr lang="en-US" dirty="0"/>
          </a:p>
        </p:txBody>
      </p:sp>
    </p:spTree>
    <p:extLst>
      <p:ext uri="{BB962C8B-B14F-4D97-AF65-F5344CB8AC3E}">
        <p14:creationId xmlns:p14="http://schemas.microsoft.com/office/powerpoint/2010/main" val="36836437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Jean Piaget formulated a different stage theory about cognitive development. He felt that children learn through assimilation and accommodation. In assimilation, we learn which new experiences fit with elements we already know. For example, a child banging a new toy will assimilate this new toy into the “bangable” category.  However, a child banging a glass will have to accommodate the glass into a new “non-bangable” category when it breaks.</a:t>
            </a:r>
          </a:p>
        </p:txBody>
      </p:sp>
      <p:sp>
        <p:nvSpPr>
          <p:cNvPr id="4" name="Slide Number Placeholder 3"/>
          <p:cNvSpPr>
            <a:spLocks noGrp="1"/>
          </p:cNvSpPr>
          <p:nvPr>
            <p:ph type="sldNum" sz="quarter" idx="5"/>
          </p:nvPr>
        </p:nvSpPr>
        <p:spPr/>
        <p:txBody>
          <a:bodyPr/>
          <a:lstStyle/>
          <a:p>
            <a:fld id="{1CECA16C-4484-4DC5-9042-A6FC683A1C55}" type="slidenum">
              <a:rPr lang="en-US" smtClean="0"/>
              <a:t>11</a:t>
            </a:fld>
            <a:endParaRPr lang="en-US" dirty="0"/>
          </a:p>
        </p:txBody>
      </p:sp>
    </p:spTree>
    <p:extLst>
      <p:ext uri="{BB962C8B-B14F-4D97-AF65-F5344CB8AC3E}">
        <p14:creationId xmlns:p14="http://schemas.microsoft.com/office/powerpoint/2010/main" val="428032539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Piaget broke cognitive development into 4 different stages.</a:t>
            </a:r>
          </a:p>
        </p:txBody>
      </p:sp>
      <p:sp>
        <p:nvSpPr>
          <p:cNvPr id="4" name="Slide Number Placeholder 3"/>
          <p:cNvSpPr>
            <a:spLocks noGrp="1"/>
          </p:cNvSpPr>
          <p:nvPr>
            <p:ph type="sldNum" sz="quarter" idx="5"/>
          </p:nvPr>
        </p:nvSpPr>
        <p:spPr/>
        <p:txBody>
          <a:bodyPr/>
          <a:lstStyle/>
          <a:p>
            <a:fld id="{1CECA16C-4484-4DC5-9042-A6FC683A1C55}" type="slidenum">
              <a:rPr lang="en-US" smtClean="0"/>
              <a:t>12</a:t>
            </a:fld>
            <a:endParaRPr lang="en-US" dirty="0"/>
          </a:p>
        </p:txBody>
      </p:sp>
    </p:spTree>
    <p:extLst>
      <p:ext uri="{BB962C8B-B14F-4D97-AF65-F5344CB8AC3E}">
        <p14:creationId xmlns:p14="http://schemas.microsoft.com/office/powerpoint/2010/main" val="399813259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sensorimotor stage, from birth to age 2, involves learning about the world through the senses and behaviors. Children learn about properties of objects and the nature of the world.</a:t>
            </a:r>
          </a:p>
        </p:txBody>
      </p:sp>
      <p:sp>
        <p:nvSpPr>
          <p:cNvPr id="4" name="Slide Number Placeholder 3"/>
          <p:cNvSpPr>
            <a:spLocks noGrp="1"/>
          </p:cNvSpPr>
          <p:nvPr>
            <p:ph type="sldNum" sz="quarter" idx="5"/>
          </p:nvPr>
        </p:nvSpPr>
        <p:spPr/>
        <p:txBody>
          <a:bodyPr/>
          <a:lstStyle/>
          <a:p>
            <a:fld id="{1CECA16C-4484-4DC5-9042-A6FC683A1C55}" type="slidenum">
              <a:rPr lang="en-US" smtClean="0"/>
              <a:t>13</a:t>
            </a:fld>
            <a:endParaRPr lang="en-US" dirty="0"/>
          </a:p>
        </p:txBody>
      </p:sp>
    </p:spTree>
    <p:extLst>
      <p:ext uri="{BB962C8B-B14F-4D97-AF65-F5344CB8AC3E}">
        <p14:creationId xmlns:p14="http://schemas.microsoft.com/office/powerpoint/2010/main" val="380547124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preoperational stage, from ages 2 to 6, involves learning to use language but still being relatively illogical. For example, children lack conservation, which means they do not realize that changes to the appearance of something does not necessarily change fundamental qualities. For example, comparing two lines of 5 pennies, a child may believe the spaced-out line contains more.</a:t>
            </a:r>
          </a:p>
        </p:txBody>
      </p:sp>
      <p:sp>
        <p:nvSpPr>
          <p:cNvPr id="4" name="Slide Number Placeholder 3"/>
          <p:cNvSpPr>
            <a:spLocks noGrp="1"/>
          </p:cNvSpPr>
          <p:nvPr>
            <p:ph type="sldNum" sz="quarter" idx="5"/>
          </p:nvPr>
        </p:nvSpPr>
        <p:spPr/>
        <p:txBody>
          <a:bodyPr/>
          <a:lstStyle/>
          <a:p>
            <a:fld id="{1CECA16C-4484-4DC5-9042-A6FC683A1C55}" type="slidenum">
              <a:rPr lang="en-US" smtClean="0"/>
              <a:t>14</a:t>
            </a:fld>
            <a:endParaRPr lang="en-US" dirty="0"/>
          </a:p>
        </p:txBody>
      </p:sp>
    </p:spTree>
    <p:extLst>
      <p:ext uri="{BB962C8B-B14F-4D97-AF65-F5344CB8AC3E}">
        <p14:creationId xmlns:p14="http://schemas.microsoft.com/office/powerpoint/2010/main" val="269528576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concrete operational stage, from 7 to 11, involves the development of greater logical skills, understanding more about conservation, reversibility, and other logical computations. They are still limited in being logical when it comes to concrete topics. Hypotheticals still pose difficulties.</a:t>
            </a:r>
          </a:p>
        </p:txBody>
      </p:sp>
      <p:sp>
        <p:nvSpPr>
          <p:cNvPr id="4" name="Slide Number Placeholder 3"/>
          <p:cNvSpPr>
            <a:spLocks noGrp="1"/>
          </p:cNvSpPr>
          <p:nvPr>
            <p:ph type="sldNum" sz="quarter" idx="5"/>
          </p:nvPr>
        </p:nvSpPr>
        <p:spPr/>
        <p:txBody>
          <a:bodyPr/>
          <a:lstStyle/>
          <a:p>
            <a:fld id="{1CECA16C-4484-4DC5-9042-A6FC683A1C55}" type="slidenum">
              <a:rPr lang="en-US" smtClean="0"/>
              <a:t>15</a:t>
            </a:fld>
            <a:endParaRPr lang="en-US" dirty="0"/>
          </a:p>
        </p:txBody>
      </p:sp>
    </p:spTree>
    <p:extLst>
      <p:ext uri="{BB962C8B-B14F-4D97-AF65-F5344CB8AC3E}">
        <p14:creationId xmlns:p14="http://schemas.microsoft.com/office/powerpoint/2010/main" val="33865942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final stage is the formal operational stage from around age 11 onward. These individuals can handle abstract ideas and hypothetical situations.</a:t>
            </a:r>
          </a:p>
        </p:txBody>
      </p:sp>
      <p:sp>
        <p:nvSpPr>
          <p:cNvPr id="4" name="Slide Number Placeholder 3"/>
          <p:cNvSpPr>
            <a:spLocks noGrp="1"/>
          </p:cNvSpPr>
          <p:nvPr>
            <p:ph type="sldNum" sz="quarter" idx="5"/>
          </p:nvPr>
        </p:nvSpPr>
        <p:spPr/>
        <p:txBody>
          <a:bodyPr/>
          <a:lstStyle/>
          <a:p>
            <a:fld id="{1CECA16C-4484-4DC5-9042-A6FC683A1C55}" type="slidenum">
              <a:rPr lang="en-US" smtClean="0"/>
              <a:t>16</a:t>
            </a:fld>
            <a:endParaRPr lang="en-US" dirty="0"/>
          </a:p>
        </p:txBody>
      </p:sp>
    </p:spTree>
    <p:extLst>
      <p:ext uri="{BB962C8B-B14F-4D97-AF65-F5344CB8AC3E}">
        <p14:creationId xmlns:p14="http://schemas.microsoft.com/office/powerpoint/2010/main" val="204192862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final area of development for this lesson is that of moral development. Lawrence Kohlberg believed that people reason morally at different levels. The first was preconventional reasoning, in which morality is based on consequences. Conventional moral reasoning was based on society laws or rules. Postconventional goes beyond rules and norms and focuses more on universal truths and overarching moral ethics.</a:t>
            </a:r>
          </a:p>
        </p:txBody>
      </p:sp>
      <p:sp>
        <p:nvSpPr>
          <p:cNvPr id="4" name="Slide Number Placeholder 3"/>
          <p:cNvSpPr>
            <a:spLocks noGrp="1"/>
          </p:cNvSpPr>
          <p:nvPr>
            <p:ph type="sldNum" sz="quarter" idx="5"/>
          </p:nvPr>
        </p:nvSpPr>
        <p:spPr/>
        <p:txBody>
          <a:bodyPr/>
          <a:lstStyle/>
          <a:p>
            <a:fld id="{1CECA16C-4484-4DC5-9042-A6FC683A1C55}" type="slidenum">
              <a:rPr lang="en-US" smtClean="0"/>
              <a:t>17</a:t>
            </a:fld>
            <a:endParaRPr lang="en-US" dirty="0"/>
          </a:p>
        </p:txBody>
      </p:sp>
    </p:spTree>
    <p:extLst>
      <p:ext uri="{BB962C8B-B14F-4D97-AF65-F5344CB8AC3E}">
        <p14:creationId xmlns:p14="http://schemas.microsoft.com/office/powerpoint/2010/main" val="156302064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psychosocial theory of development was proposed by Erik Erikson. This theory emphasized the social nature of our development and theorized that we continue to develop until our death. According to Erikson, our specific motivation was a need to achieve competence across eight different stages of development.</a:t>
            </a:r>
          </a:p>
        </p:txBody>
      </p:sp>
      <p:sp>
        <p:nvSpPr>
          <p:cNvPr id="4" name="Slide Number Placeholder 3"/>
          <p:cNvSpPr>
            <a:spLocks noGrp="1"/>
          </p:cNvSpPr>
          <p:nvPr>
            <p:ph type="sldNum" sz="quarter" idx="5"/>
          </p:nvPr>
        </p:nvSpPr>
        <p:spPr/>
        <p:txBody>
          <a:bodyPr/>
          <a:lstStyle/>
          <a:p>
            <a:fld id="{1CECA16C-4484-4DC5-9042-A6FC683A1C55}" type="slidenum">
              <a:rPr lang="en-US" smtClean="0"/>
              <a:t>2</a:t>
            </a:fld>
            <a:endParaRPr lang="en-US" dirty="0"/>
          </a:p>
        </p:txBody>
      </p:sp>
    </p:spTree>
    <p:extLst>
      <p:ext uri="{BB962C8B-B14F-4D97-AF65-F5344CB8AC3E}">
        <p14:creationId xmlns:p14="http://schemas.microsoft.com/office/powerpoint/2010/main" val="148962551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Trust vs. mistrust occurs in the first year of life when babies are learning about their world. Specifically, they are learning whether they can trust that the world is safe and predictable. This feeling is largely dependent upon how the parents respond to the baby’s needs in this early period of life.</a:t>
            </a:r>
          </a:p>
        </p:txBody>
      </p:sp>
      <p:sp>
        <p:nvSpPr>
          <p:cNvPr id="4" name="Slide Number Placeholder 3"/>
          <p:cNvSpPr>
            <a:spLocks noGrp="1"/>
          </p:cNvSpPr>
          <p:nvPr>
            <p:ph type="sldNum" sz="quarter" idx="5"/>
          </p:nvPr>
        </p:nvSpPr>
        <p:spPr/>
        <p:txBody>
          <a:bodyPr/>
          <a:lstStyle/>
          <a:p>
            <a:fld id="{1CECA16C-4484-4DC5-9042-A6FC683A1C55}" type="slidenum">
              <a:rPr lang="en-US" smtClean="0"/>
              <a:t>3</a:t>
            </a:fld>
            <a:endParaRPr lang="en-US" dirty="0"/>
          </a:p>
        </p:txBody>
      </p:sp>
    </p:spTree>
    <p:extLst>
      <p:ext uri="{BB962C8B-B14F-4D97-AF65-F5344CB8AC3E}">
        <p14:creationId xmlns:p14="http://schemas.microsoft.com/office/powerpoint/2010/main" val="400178735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Autonomy vs. shame and doubt occurs in the toddler years when a growing child wants to have more control over his or her life and actions. These children strive for independence. If denied opportunities to be independence, this may result in feelings of doubt and shame.</a:t>
            </a:r>
          </a:p>
        </p:txBody>
      </p:sp>
      <p:sp>
        <p:nvSpPr>
          <p:cNvPr id="4" name="Slide Number Placeholder 3"/>
          <p:cNvSpPr>
            <a:spLocks noGrp="1"/>
          </p:cNvSpPr>
          <p:nvPr>
            <p:ph type="sldNum" sz="quarter" idx="5"/>
          </p:nvPr>
        </p:nvSpPr>
        <p:spPr/>
        <p:txBody>
          <a:bodyPr/>
          <a:lstStyle/>
          <a:p>
            <a:fld id="{1CECA16C-4484-4DC5-9042-A6FC683A1C55}" type="slidenum">
              <a:rPr lang="en-US" smtClean="0"/>
              <a:t>4</a:t>
            </a:fld>
            <a:endParaRPr lang="en-US" dirty="0"/>
          </a:p>
        </p:txBody>
      </p:sp>
    </p:spTree>
    <p:extLst>
      <p:ext uri="{BB962C8B-B14F-4D97-AF65-F5344CB8AC3E}">
        <p14:creationId xmlns:p14="http://schemas.microsoft.com/office/powerpoint/2010/main" val="226555836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Initiative vs. guilt occurs for preschool aged children in which they are capable of some control over their lives and interactions. Here, children must learn how to plan and achieve goals while interacting with others. This will lead to self-confidence.</a:t>
            </a:r>
          </a:p>
        </p:txBody>
      </p:sp>
      <p:sp>
        <p:nvSpPr>
          <p:cNvPr id="4" name="Slide Number Placeholder 3"/>
          <p:cNvSpPr>
            <a:spLocks noGrp="1"/>
          </p:cNvSpPr>
          <p:nvPr>
            <p:ph type="sldNum" sz="quarter" idx="5"/>
          </p:nvPr>
        </p:nvSpPr>
        <p:spPr/>
        <p:txBody>
          <a:bodyPr/>
          <a:lstStyle/>
          <a:p>
            <a:fld id="{1CECA16C-4484-4DC5-9042-A6FC683A1C55}" type="slidenum">
              <a:rPr lang="en-US" smtClean="0"/>
              <a:t>5</a:t>
            </a:fld>
            <a:endParaRPr lang="en-US" dirty="0"/>
          </a:p>
        </p:txBody>
      </p:sp>
    </p:spTree>
    <p:extLst>
      <p:ext uri="{BB962C8B-B14F-4D97-AF65-F5344CB8AC3E}">
        <p14:creationId xmlns:p14="http://schemas.microsoft.com/office/powerpoint/2010/main" val="282072427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Industry vs. inferiority occurs in elementary school aged children and involves comparisons of the self to others. Children can either develop a sense of pride or inferiority depending on their individual accomplishments.</a:t>
            </a:r>
          </a:p>
        </p:txBody>
      </p:sp>
      <p:sp>
        <p:nvSpPr>
          <p:cNvPr id="4" name="Slide Number Placeholder 3"/>
          <p:cNvSpPr>
            <a:spLocks noGrp="1"/>
          </p:cNvSpPr>
          <p:nvPr>
            <p:ph type="sldNum" sz="quarter" idx="5"/>
          </p:nvPr>
        </p:nvSpPr>
        <p:spPr/>
        <p:txBody>
          <a:bodyPr/>
          <a:lstStyle/>
          <a:p>
            <a:fld id="{1CECA16C-4484-4DC5-9042-A6FC683A1C55}" type="slidenum">
              <a:rPr lang="en-US" smtClean="0"/>
              <a:t>6</a:t>
            </a:fld>
            <a:endParaRPr lang="en-US" dirty="0"/>
          </a:p>
        </p:txBody>
      </p:sp>
    </p:spTree>
    <p:extLst>
      <p:ext uri="{BB962C8B-B14F-4D97-AF65-F5344CB8AC3E}">
        <p14:creationId xmlns:p14="http://schemas.microsoft.com/office/powerpoint/2010/main" val="420597718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Identity vs. role confusion occurs in adolescence.  Here, individuals are asking themselves who they are and what they believe in. The ultimate goal during this stage is to develop a strong sense of self.</a:t>
            </a:r>
          </a:p>
        </p:txBody>
      </p:sp>
      <p:sp>
        <p:nvSpPr>
          <p:cNvPr id="4" name="Slide Number Placeholder 3"/>
          <p:cNvSpPr>
            <a:spLocks noGrp="1"/>
          </p:cNvSpPr>
          <p:nvPr>
            <p:ph type="sldNum" sz="quarter" idx="5"/>
          </p:nvPr>
        </p:nvSpPr>
        <p:spPr/>
        <p:txBody>
          <a:bodyPr/>
          <a:lstStyle/>
          <a:p>
            <a:fld id="{1CECA16C-4484-4DC5-9042-A6FC683A1C55}" type="slidenum">
              <a:rPr lang="en-US" smtClean="0"/>
              <a:t>7</a:t>
            </a:fld>
            <a:endParaRPr lang="en-US" dirty="0"/>
          </a:p>
        </p:txBody>
      </p:sp>
    </p:spTree>
    <p:extLst>
      <p:ext uri="{BB962C8B-B14F-4D97-AF65-F5344CB8AC3E}">
        <p14:creationId xmlns:p14="http://schemas.microsoft.com/office/powerpoint/2010/main" val="214184303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Intimacy vs. isolation occurs in early adulthood where individuals engage in social relationships. Individuals with a clear sense of self will have more success in this arena.</a:t>
            </a:r>
          </a:p>
        </p:txBody>
      </p:sp>
      <p:sp>
        <p:nvSpPr>
          <p:cNvPr id="4" name="Slide Number Placeholder 3"/>
          <p:cNvSpPr>
            <a:spLocks noGrp="1"/>
          </p:cNvSpPr>
          <p:nvPr>
            <p:ph type="sldNum" sz="quarter" idx="5"/>
          </p:nvPr>
        </p:nvSpPr>
        <p:spPr/>
        <p:txBody>
          <a:bodyPr/>
          <a:lstStyle/>
          <a:p>
            <a:fld id="{1CECA16C-4484-4DC5-9042-A6FC683A1C55}" type="slidenum">
              <a:rPr lang="en-US" smtClean="0"/>
              <a:t>8</a:t>
            </a:fld>
            <a:endParaRPr lang="en-US" dirty="0"/>
          </a:p>
        </p:txBody>
      </p:sp>
    </p:spTree>
    <p:extLst>
      <p:ext uri="{BB962C8B-B14F-4D97-AF65-F5344CB8AC3E}">
        <p14:creationId xmlns:p14="http://schemas.microsoft.com/office/powerpoint/2010/main" val="425074321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Generativity vs. stagnation occurs in middle adulthood, where individuals strive to find their life’s work and calling, contributing to the development of others. Mentoring, volunteering, and raising children can all increase feelings of generativity.</a:t>
            </a:r>
          </a:p>
        </p:txBody>
      </p:sp>
      <p:sp>
        <p:nvSpPr>
          <p:cNvPr id="4" name="Slide Number Placeholder 3"/>
          <p:cNvSpPr>
            <a:spLocks noGrp="1"/>
          </p:cNvSpPr>
          <p:nvPr>
            <p:ph type="sldNum" sz="quarter" idx="5"/>
          </p:nvPr>
        </p:nvSpPr>
        <p:spPr/>
        <p:txBody>
          <a:bodyPr/>
          <a:lstStyle/>
          <a:p>
            <a:fld id="{1CECA16C-4484-4DC5-9042-A6FC683A1C55}" type="slidenum">
              <a:rPr lang="en-US" smtClean="0"/>
              <a:t>9</a:t>
            </a:fld>
            <a:endParaRPr lang="en-US" dirty="0"/>
          </a:p>
        </p:txBody>
      </p:sp>
    </p:spTree>
    <p:extLst>
      <p:ext uri="{BB962C8B-B14F-4D97-AF65-F5344CB8AC3E}">
        <p14:creationId xmlns:p14="http://schemas.microsoft.com/office/powerpoint/2010/main" val="36792149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6/11/2019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6/11/2019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6/11/2019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6/11/2019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6/11/2019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6/11/2019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6/11/2019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6/11/2019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6/11/2019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6/11/2019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6/11/2019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6/11/2019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6/11/2019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6/11/2019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6/11/2019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6/11/2019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6/11/2019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6/11/2019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6/11/2019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6/11/2019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6/11/2019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6/11/2019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6/11/2019</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dirty="0"/>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6/11/2019</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dirty="0"/>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36.svg"/><Relationship Id="rId3" Type="http://schemas.openxmlformats.org/officeDocument/2006/relationships/image" Target="../media/image33.png"/><Relationship Id="rId7" Type="http://schemas.openxmlformats.org/officeDocument/2006/relationships/image" Target="../media/image35.png"/><Relationship Id="rId12" Type="http://schemas.openxmlformats.org/officeDocument/2006/relationships/image" Target="../media/image40.svg"/><Relationship Id="rId2" Type="http://schemas.openxmlformats.org/officeDocument/2006/relationships/notesSlide" Target="../notesSlides/notesSlide10.xml"/><Relationship Id="rId1" Type="http://schemas.openxmlformats.org/officeDocument/2006/relationships/slideLayout" Target="../slideLayouts/slideLayout1.xml"/><Relationship Id="rId6" Type="http://schemas.openxmlformats.org/officeDocument/2006/relationships/image" Target="../media/image4.svg"/><Relationship Id="rId11" Type="http://schemas.openxmlformats.org/officeDocument/2006/relationships/image" Target="../media/image39.png"/><Relationship Id="rId5" Type="http://schemas.openxmlformats.org/officeDocument/2006/relationships/image" Target="../media/image3.png"/><Relationship Id="rId10" Type="http://schemas.openxmlformats.org/officeDocument/2006/relationships/image" Target="../media/image38.svg"/><Relationship Id="rId4" Type="http://schemas.openxmlformats.org/officeDocument/2006/relationships/image" Target="../media/image34.svg"/><Relationship Id="rId9" Type="http://schemas.openxmlformats.org/officeDocument/2006/relationships/image" Target="../media/image37.png"/></Relationships>
</file>

<file path=ppt/slides/_rels/slide11.xml.rels><?xml version="1.0" encoding="UTF-8" standalone="yes"?>
<Relationships xmlns="http://schemas.openxmlformats.org/package/2006/relationships"><Relationship Id="rId3" Type="http://schemas.openxmlformats.org/officeDocument/2006/relationships/image" Target="../media/image41.png"/><Relationship Id="rId2" Type="http://schemas.openxmlformats.org/officeDocument/2006/relationships/notesSlide" Target="../notesSlides/notesSlide11.xml"/><Relationship Id="rId1" Type="http://schemas.openxmlformats.org/officeDocument/2006/relationships/slideLayout" Target="../slideLayouts/slideLayout1.xml"/><Relationship Id="rId6" Type="http://schemas.openxmlformats.org/officeDocument/2006/relationships/image" Target="../media/image44.svg"/><Relationship Id="rId5" Type="http://schemas.openxmlformats.org/officeDocument/2006/relationships/image" Target="../media/image43.png"/><Relationship Id="rId4" Type="http://schemas.openxmlformats.org/officeDocument/2006/relationships/image" Target="../media/image42.svg"/></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8" Type="http://schemas.openxmlformats.org/officeDocument/2006/relationships/image" Target="../media/image48.svg"/><Relationship Id="rId3" Type="http://schemas.openxmlformats.org/officeDocument/2006/relationships/image" Target="../media/image5.png"/><Relationship Id="rId7" Type="http://schemas.openxmlformats.org/officeDocument/2006/relationships/image" Target="../media/image47.png"/><Relationship Id="rId2" Type="http://schemas.openxmlformats.org/officeDocument/2006/relationships/notesSlide" Target="../notesSlides/notesSlide13.xml"/><Relationship Id="rId1" Type="http://schemas.openxmlformats.org/officeDocument/2006/relationships/slideLayout" Target="../slideLayouts/slideLayout1.xml"/><Relationship Id="rId6" Type="http://schemas.openxmlformats.org/officeDocument/2006/relationships/image" Target="../media/image46.svg"/><Relationship Id="rId5" Type="http://schemas.openxmlformats.org/officeDocument/2006/relationships/image" Target="../media/image45.png"/><Relationship Id="rId4" Type="http://schemas.openxmlformats.org/officeDocument/2006/relationships/image" Target="../media/image6.svg"/></Relationships>
</file>

<file path=ppt/slides/_rels/slide14.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4.xml"/><Relationship Id="rId1" Type="http://schemas.openxmlformats.org/officeDocument/2006/relationships/slideLayout" Target="../slideLayouts/slideLayout1.xml"/><Relationship Id="rId6" Type="http://schemas.openxmlformats.org/officeDocument/2006/relationships/image" Target="../media/image16.svg"/><Relationship Id="rId5" Type="http://schemas.openxmlformats.org/officeDocument/2006/relationships/image" Target="../media/image15.png"/><Relationship Id="rId4" Type="http://schemas.openxmlformats.org/officeDocument/2006/relationships/image" Target="../media/image12.svg"/></Relationships>
</file>

<file path=ppt/slides/_rels/slide15.xml.rels><?xml version="1.0" encoding="UTF-8" standalone="yes"?>
<Relationships xmlns="http://schemas.openxmlformats.org/package/2006/relationships"><Relationship Id="rId3" Type="http://schemas.openxmlformats.org/officeDocument/2006/relationships/image" Target="../media/image49.png"/><Relationship Id="rId2" Type="http://schemas.openxmlformats.org/officeDocument/2006/relationships/notesSlide" Target="../notesSlides/notesSlide15.xml"/><Relationship Id="rId1" Type="http://schemas.openxmlformats.org/officeDocument/2006/relationships/slideLayout" Target="../slideLayouts/slideLayout1.xml"/><Relationship Id="rId6" Type="http://schemas.openxmlformats.org/officeDocument/2006/relationships/image" Target="../media/image52.svg"/><Relationship Id="rId5" Type="http://schemas.openxmlformats.org/officeDocument/2006/relationships/image" Target="../media/image51.png"/><Relationship Id="rId4" Type="http://schemas.openxmlformats.org/officeDocument/2006/relationships/image" Target="../media/image50.svg"/></Relationships>
</file>

<file path=ppt/slides/_rels/slide16.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notesSlide" Target="../notesSlides/notesSlide16.xml"/><Relationship Id="rId1" Type="http://schemas.openxmlformats.org/officeDocument/2006/relationships/slideLayout" Target="../slideLayouts/slideLayout1.xml"/><Relationship Id="rId4" Type="http://schemas.openxmlformats.org/officeDocument/2006/relationships/image" Target="../media/image20.svg"/></Relationships>
</file>

<file path=ppt/slides/_rels/slide17.xml.rels><?xml version="1.0" encoding="UTF-8" standalone="yes"?>
<Relationships xmlns="http://schemas.openxmlformats.org/package/2006/relationships"><Relationship Id="rId8" Type="http://schemas.openxmlformats.org/officeDocument/2006/relationships/image" Target="../media/image58.svg"/><Relationship Id="rId3" Type="http://schemas.openxmlformats.org/officeDocument/2006/relationships/image" Target="../media/image53.png"/><Relationship Id="rId7" Type="http://schemas.openxmlformats.org/officeDocument/2006/relationships/image" Target="../media/image57.png"/><Relationship Id="rId2" Type="http://schemas.openxmlformats.org/officeDocument/2006/relationships/notesSlide" Target="../notesSlides/notesSlide17.xml"/><Relationship Id="rId1" Type="http://schemas.openxmlformats.org/officeDocument/2006/relationships/slideLayout" Target="../slideLayouts/slideLayout1.xml"/><Relationship Id="rId6" Type="http://schemas.openxmlformats.org/officeDocument/2006/relationships/image" Target="../media/image56.svg"/><Relationship Id="rId5" Type="http://schemas.openxmlformats.org/officeDocument/2006/relationships/image" Target="../media/image55.png"/><Relationship Id="rId4" Type="http://schemas.openxmlformats.org/officeDocument/2006/relationships/image" Target="../media/image54.svg"/></Relationships>
</file>

<file path=ppt/slides/_rels/slide18.xml.rels><?xml version="1.0" encoding="UTF-8" standalone="yes"?>
<Relationships xmlns="http://schemas.openxmlformats.org/package/2006/relationships"><Relationship Id="rId3" Type="http://schemas.openxmlformats.org/officeDocument/2006/relationships/image" Target="../media/image60.png"/><Relationship Id="rId2" Type="http://schemas.openxmlformats.org/officeDocument/2006/relationships/image" Target="../media/image59.png"/><Relationship Id="rId1" Type="http://schemas.openxmlformats.org/officeDocument/2006/relationships/slideLayout" Target="../slideLayouts/slideLayout12.xml"/><Relationship Id="rId5" Type="http://schemas.openxmlformats.org/officeDocument/2006/relationships/image" Target="../media/image62.png"/><Relationship Id="rId4" Type="http://schemas.openxmlformats.org/officeDocument/2006/relationships/image" Target="../media/image61.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4.svg"/><Relationship Id="rId5" Type="http://schemas.openxmlformats.org/officeDocument/2006/relationships/image" Target="../media/image3.png"/><Relationship Id="rId4" Type="http://schemas.openxmlformats.org/officeDocument/2006/relationships/image" Target="../media/image2.svg"/></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6.svg"/></Relationships>
</file>

<file path=ppt/slides/_rels/slide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8.svg"/></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10.svg"/></Relationships>
</file>

<file path=ppt/slides/_rels/slide6.xml.rels><?xml version="1.0" encoding="UTF-8" standalone="yes"?>
<Relationships xmlns="http://schemas.openxmlformats.org/package/2006/relationships"><Relationship Id="rId8" Type="http://schemas.openxmlformats.org/officeDocument/2006/relationships/image" Target="../media/image14.svg"/><Relationship Id="rId3" Type="http://schemas.openxmlformats.org/officeDocument/2006/relationships/image" Target="../media/image9.png"/><Relationship Id="rId7" Type="http://schemas.openxmlformats.org/officeDocument/2006/relationships/image" Target="../media/image13.png"/><Relationship Id="rId2" Type="http://schemas.openxmlformats.org/officeDocument/2006/relationships/notesSlide" Target="../notesSlides/notesSlide6.xml"/><Relationship Id="rId1" Type="http://schemas.openxmlformats.org/officeDocument/2006/relationships/slideLayout" Target="../slideLayouts/slideLayout1.xml"/><Relationship Id="rId6" Type="http://schemas.openxmlformats.org/officeDocument/2006/relationships/image" Target="../media/image12.svg"/><Relationship Id="rId5" Type="http://schemas.openxmlformats.org/officeDocument/2006/relationships/image" Target="../media/image11.png"/><Relationship Id="rId4" Type="http://schemas.openxmlformats.org/officeDocument/2006/relationships/image" Target="../media/image10.svg"/></Relationships>
</file>

<file path=ppt/slides/_rels/slide7.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7.xml"/><Relationship Id="rId1" Type="http://schemas.openxmlformats.org/officeDocument/2006/relationships/slideLayout" Target="../slideLayouts/slideLayout1.xml"/><Relationship Id="rId6" Type="http://schemas.openxmlformats.org/officeDocument/2006/relationships/image" Target="../media/image16.svg"/><Relationship Id="rId5" Type="http://schemas.openxmlformats.org/officeDocument/2006/relationships/image" Target="../media/image15.png"/><Relationship Id="rId4" Type="http://schemas.openxmlformats.org/officeDocument/2006/relationships/image" Target="../media/image12.svg"/></Relationships>
</file>

<file path=ppt/slides/_rels/slide8.xml.rels><?xml version="1.0" encoding="UTF-8" standalone="yes"?>
<Relationships xmlns="http://schemas.openxmlformats.org/package/2006/relationships"><Relationship Id="rId8" Type="http://schemas.openxmlformats.org/officeDocument/2006/relationships/image" Target="../media/image22.svg"/><Relationship Id="rId3" Type="http://schemas.openxmlformats.org/officeDocument/2006/relationships/image" Target="../media/image17.png"/><Relationship Id="rId7" Type="http://schemas.openxmlformats.org/officeDocument/2006/relationships/image" Target="../media/image21.png"/><Relationship Id="rId12" Type="http://schemas.openxmlformats.org/officeDocument/2006/relationships/image" Target="../media/image26.svg"/><Relationship Id="rId2" Type="http://schemas.openxmlformats.org/officeDocument/2006/relationships/notesSlide" Target="../notesSlides/notesSlide8.xml"/><Relationship Id="rId1" Type="http://schemas.openxmlformats.org/officeDocument/2006/relationships/slideLayout" Target="../slideLayouts/slideLayout1.xml"/><Relationship Id="rId6" Type="http://schemas.openxmlformats.org/officeDocument/2006/relationships/image" Target="../media/image20.svg"/><Relationship Id="rId11" Type="http://schemas.openxmlformats.org/officeDocument/2006/relationships/image" Target="../media/image25.png"/><Relationship Id="rId5" Type="http://schemas.openxmlformats.org/officeDocument/2006/relationships/image" Target="../media/image19.png"/><Relationship Id="rId10" Type="http://schemas.openxmlformats.org/officeDocument/2006/relationships/image" Target="../media/image24.svg"/><Relationship Id="rId4" Type="http://schemas.openxmlformats.org/officeDocument/2006/relationships/image" Target="../media/image18.svg"/><Relationship Id="rId9" Type="http://schemas.openxmlformats.org/officeDocument/2006/relationships/image" Target="../media/image23.png"/></Relationships>
</file>

<file path=ppt/slides/_rels/slide9.xml.rels><?xml version="1.0" encoding="UTF-8" standalone="yes"?>
<Relationships xmlns="http://schemas.openxmlformats.org/package/2006/relationships"><Relationship Id="rId8" Type="http://schemas.openxmlformats.org/officeDocument/2006/relationships/image" Target="../media/image32.svg"/><Relationship Id="rId3" Type="http://schemas.openxmlformats.org/officeDocument/2006/relationships/image" Target="../media/image27.png"/><Relationship Id="rId7" Type="http://schemas.openxmlformats.org/officeDocument/2006/relationships/image" Target="../media/image31.png"/><Relationship Id="rId2" Type="http://schemas.openxmlformats.org/officeDocument/2006/relationships/notesSlide" Target="../notesSlides/notesSlide9.xml"/><Relationship Id="rId1" Type="http://schemas.openxmlformats.org/officeDocument/2006/relationships/slideLayout" Target="../slideLayouts/slideLayout1.xml"/><Relationship Id="rId6" Type="http://schemas.openxmlformats.org/officeDocument/2006/relationships/image" Target="../media/image30.svg"/><Relationship Id="rId5" Type="http://schemas.openxmlformats.org/officeDocument/2006/relationships/image" Target="../media/image29.png"/><Relationship Id="rId4" Type="http://schemas.openxmlformats.org/officeDocument/2006/relationships/image" Target="../media/image28.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75000"/>
                  <a:lumOff val="25000"/>
                </a:schemeClr>
              </a:solidFill>
            </a:endParaRPr>
          </a:p>
        </p:txBody>
      </p:sp>
      <p:sp>
        <p:nvSpPr>
          <p:cNvPr id="9" name="TextBox 8"/>
          <p:cNvSpPr txBox="1"/>
          <p:nvPr/>
        </p:nvSpPr>
        <p:spPr>
          <a:xfrm>
            <a:off x="1524000" y="2456536"/>
            <a:ext cx="9144000" cy="1200329"/>
          </a:xfrm>
          <a:prstGeom prst="rect">
            <a:avLst/>
          </a:prstGeom>
          <a:noFill/>
        </p:spPr>
        <p:txBody>
          <a:bodyPr wrap="square" rtlCol="0">
            <a:spAutoFit/>
          </a:bodyPr>
          <a:lstStyle/>
          <a:p>
            <a:pPr lvl="0" algn="ctr"/>
            <a:r>
              <a:rPr lang="en-US" sz="4800" dirty="0">
                <a:solidFill>
                  <a:schemeClr val="tx1">
                    <a:lumMod val="75000"/>
                    <a:lumOff val="25000"/>
                  </a:schemeClr>
                </a:solidFill>
                <a:latin typeface="Century Gothic" panose="020B0502020202020204" pitchFamily="34" charset="0"/>
              </a:rPr>
              <a:t>Lifespan Theories</a:t>
            </a:r>
          </a:p>
          <a:p>
            <a:pPr lvl="0" algn="ctr"/>
            <a:r>
              <a:rPr lang="en-US" sz="2400" i="1" dirty="0">
                <a:solidFill>
                  <a:schemeClr val="tx1">
                    <a:lumMod val="75000"/>
                    <a:lumOff val="25000"/>
                  </a:schemeClr>
                </a:solidFill>
                <a:latin typeface="Century Gothic" panose="020B0502020202020204" pitchFamily="34" charset="0"/>
              </a:rPr>
              <a:t>Introduction to Psychology</a:t>
            </a:r>
          </a:p>
        </p:txBody>
      </p:sp>
      <p:cxnSp>
        <p:nvCxnSpPr>
          <p:cNvPr id="14" name="Straight Connector 13"/>
          <p:cNvCxnSpPr/>
          <p:nvPr/>
        </p:nvCxnSpPr>
        <p:spPr>
          <a:xfrm>
            <a:off x="3071447" y="4068137"/>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7" y="2091430"/>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363644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Integrity versus Despair</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3" name="Graphic 2" descr="Woman with cane">
            <a:extLst>
              <a:ext uri="{FF2B5EF4-FFF2-40B4-BE49-F238E27FC236}">
                <a16:creationId xmlns:a16="http://schemas.microsoft.com/office/drawing/2014/main" id="{E3B26502-51E3-48F8-827C-C295E2C3E46D}"/>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912449" y="1986981"/>
            <a:ext cx="1664472" cy="1664472"/>
          </a:xfrm>
          <a:prstGeom prst="rect">
            <a:avLst/>
          </a:prstGeom>
        </p:spPr>
      </p:pic>
      <p:pic>
        <p:nvPicPr>
          <p:cNvPr id="5" name="Graphic 4" descr="Man with cane">
            <a:extLst>
              <a:ext uri="{FF2B5EF4-FFF2-40B4-BE49-F238E27FC236}">
                <a16:creationId xmlns:a16="http://schemas.microsoft.com/office/drawing/2014/main" id="{41FE8FA4-D770-4DE1-A981-2886EB266BC3}"/>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2409970" y="2187189"/>
            <a:ext cx="1664474" cy="1664474"/>
          </a:xfrm>
          <a:prstGeom prst="rect">
            <a:avLst/>
          </a:prstGeom>
        </p:spPr>
      </p:pic>
      <p:pic>
        <p:nvPicPr>
          <p:cNvPr id="7" name="Graphic 6" descr="Thumbs up sign">
            <a:extLst>
              <a:ext uri="{FF2B5EF4-FFF2-40B4-BE49-F238E27FC236}">
                <a16:creationId xmlns:a16="http://schemas.microsoft.com/office/drawing/2014/main" id="{015036B3-F3B2-4702-85FD-5BEAE3C01980}"/>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7272300" y="4500525"/>
            <a:ext cx="914400" cy="914400"/>
          </a:xfrm>
          <a:prstGeom prst="rect">
            <a:avLst/>
          </a:prstGeom>
        </p:spPr>
      </p:pic>
      <p:pic>
        <p:nvPicPr>
          <p:cNvPr id="9" name="Graphic 8" descr="Park scene">
            <a:extLst>
              <a:ext uri="{FF2B5EF4-FFF2-40B4-BE49-F238E27FC236}">
                <a16:creationId xmlns:a16="http://schemas.microsoft.com/office/drawing/2014/main" id="{6BB45D3C-398A-42AB-9ACE-2029EBD52DA3}"/>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6945824" y="1625175"/>
            <a:ext cx="2788502" cy="2788502"/>
          </a:xfrm>
          <a:prstGeom prst="rect">
            <a:avLst/>
          </a:prstGeom>
        </p:spPr>
      </p:pic>
      <p:pic>
        <p:nvPicPr>
          <p:cNvPr id="12" name="Graphic 11" descr="Man with cane">
            <a:extLst>
              <a:ext uri="{FF2B5EF4-FFF2-40B4-BE49-F238E27FC236}">
                <a16:creationId xmlns:a16="http://schemas.microsoft.com/office/drawing/2014/main" id="{B1F4AAA5-6D29-48AF-AB59-8B4589A96EAC}"/>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319576" y="3750452"/>
            <a:ext cx="1664473" cy="1664473"/>
          </a:xfrm>
          <a:prstGeom prst="rect">
            <a:avLst/>
          </a:prstGeom>
        </p:spPr>
      </p:pic>
      <p:pic>
        <p:nvPicPr>
          <p:cNvPr id="13" name="Graphic 12" descr="Thumbs up sign">
            <a:extLst>
              <a:ext uri="{FF2B5EF4-FFF2-40B4-BE49-F238E27FC236}">
                <a16:creationId xmlns:a16="http://schemas.microsoft.com/office/drawing/2014/main" id="{40BCDBD2-15CE-447D-8D38-C86683A79454}"/>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flipH="1" flipV="1">
            <a:off x="8539125" y="4466395"/>
            <a:ext cx="914400" cy="914400"/>
          </a:xfrm>
          <a:prstGeom prst="rect">
            <a:avLst/>
          </a:prstGeom>
        </p:spPr>
      </p:pic>
    </p:spTree>
    <p:extLst>
      <p:ext uri="{BB962C8B-B14F-4D97-AF65-F5344CB8AC3E}">
        <p14:creationId xmlns:p14="http://schemas.microsoft.com/office/powerpoint/2010/main" val="414446816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Cognitive Development</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Rectangle 1">
            <a:extLst>
              <a:ext uri="{FF2B5EF4-FFF2-40B4-BE49-F238E27FC236}">
                <a16:creationId xmlns:a16="http://schemas.microsoft.com/office/drawing/2014/main" id="{AEAAEE19-C068-4FD9-89C2-ABB4E4FE3E24}"/>
              </a:ext>
            </a:extLst>
          </p:cNvPr>
          <p:cNvSpPr/>
          <p:nvPr/>
        </p:nvSpPr>
        <p:spPr>
          <a:xfrm>
            <a:off x="2177307" y="1841151"/>
            <a:ext cx="2463047" cy="646331"/>
          </a:xfrm>
          <a:prstGeom prst="rect">
            <a:avLst/>
          </a:prstGeom>
        </p:spPr>
        <p:txBody>
          <a:bodyPr wrap="none">
            <a:spAutoFit/>
          </a:bodyPr>
          <a:lstStyle/>
          <a:p>
            <a:pPr algn="ctr"/>
            <a:r>
              <a:rPr lang="en-US" sz="3600" dirty="0"/>
              <a:t>Assimilation</a:t>
            </a:r>
          </a:p>
        </p:txBody>
      </p:sp>
      <p:sp>
        <p:nvSpPr>
          <p:cNvPr id="3" name="Rectangle 2">
            <a:extLst>
              <a:ext uri="{FF2B5EF4-FFF2-40B4-BE49-F238E27FC236}">
                <a16:creationId xmlns:a16="http://schemas.microsoft.com/office/drawing/2014/main" id="{5114234C-03D6-4BA5-AB4A-742795DF6A07}"/>
              </a:ext>
            </a:extLst>
          </p:cNvPr>
          <p:cNvSpPr/>
          <p:nvPr/>
        </p:nvSpPr>
        <p:spPr>
          <a:xfrm>
            <a:off x="6745978" y="1841151"/>
            <a:ext cx="3268715" cy="646331"/>
          </a:xfrm>
          <a:prstGeom prst="rect">
            <a:avLst/>
          </a:prstGeom>
        </p:spPr>
        <p:txBody>
          <a:bodyPr wrap="none">
            <a:spAutoFit/>
          </a:bodyPr>
          <a:lstStyle/>
          <a:p>
            <a:pPr algn="ctr"/>
            <a:r>
              <a:rPr lang="en-US" sz="3600" dirty="0"/>
              <a:t>Accommodation</a:t>
            </a:r>
          </a:p>
        </p:txBody>
      </p:sp>
      <p:pic>
        <p:nvPicPr>
          <p:cNvPr id="5" name="Graphic 4" descr="Volleyball">
            <a:extLst>
              <a:ext uri="{FF2B5EF4-FFF2-40B4-BE49-F238E27FC236}">
                <a16:creationId xmlns:a16="http://schemas.microsoft.com/office/drawing/2014/main" id="{0F446536-4288-4726-B4A8-9699AEB002D3}"/>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564468" y="2803562"/>
            <a:ext cx="1688724" cy="1688724"/>
          </a:xfrm>
          <a:prstGeom prst="rect">
            <a:avLst/>
          </a:prstGeom>
        </p:spPr>
      </p:pic>
      <p:pic>
        <p:nvPicPr>
          <p:cNvPr id="7" name="Graphic 6" descr="Coffee">
            <a:extLst>
              <a:ext uri="{FF2B5EF4-FFF2-40B4-BE49-F238E27FC236}">
                <a16:creationId xmlns:a16="http://schemas.microsoft.com/office/drawing/2014/main" id="{651E1766-522B-48EF-B4BA-3AA75358147D}"/>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7535973" y="2803563"/>
            <a:ext cx="1688723" cy="1688723"/>
          </a:xfrm>
          <a:prstGeom prst="rect">
            <a:avLst/>
          </a:prstGeom>
        </p:spPr>
      </p:pic>
    </p:spTree>
    <p:extLst>
      <p:ext uri="{BB962C8B-B14F-4D97-AF65-F5344CB8AC3E}">
        <p14:creationId xmlns:p14="http://schemas.microsoft.com/office/powerpoint/2010/main" val="228908052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Cognitive Development</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a:extLst>
              <a:ext uri="{FF2B5EF4-FFF2-40B4-BE49-F238E27FC236}">
                <a16:creationId xmlns:a16="http://schemas.microsoft.com/office/drawing/2014/main" id="{C30D92B7-3327-44E2-AD12-8913D01BF941}"/>
              </a:ext>
            </a:extLst>
          </p:cNvPr>
          <p:cNvGrpSpPr/>
          <p:nvPr/>
        </p:nvGrpSpPr>
        <p:grpSpPr>
          <a:xfrm>
            <a:off x="3898776" y="1617739"/>
            <a:ext cx="2080340" cy="1617913"/>
            <a:chOff x="1149291" y="1753237"/>
            <a:chExt cx="2080340" cy="1617913"/>
          </a:xfrm>
          <a:solidFill>
            <a:srgbClr val="C7D4CB"/>
          </a:solidFill>
        </p:grpSpPr>
        <p:sp>
          <p:nvSpPr>
            <p:cNvPr id="9" name="Rectangle 8">
              <a:extLst>
                <a:ext uri="{FF2B5EF4-FFF2-40B4-BE49-F238E27FC236}">
                  <a16:creationId xmlns:a16="http://schemas.microsoft.com/office/drawing/2014/main" id="{551BE2DF-F5E3-44AE-A26F-B799C387FA79}"/>
                </a:ext>
              </a:extLst>
            </p:cNvPr>
            <p:cNvSpPr/>
            <p:nvPr/>
          </p:nvSpPr>
          <p:spPr>
            <a:xfrm>
              <a:off x="1149291" y="1753237"/>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0" name="TextBox 9">
              <a:extLst>
                <a:ext uri="{FF2B5EF4-FFF2-40B4-BE49-F238E27FC236}">
                  <a16:creationId xmlns:a16="http://schemas.microsoft.com/office/drawing/2014/main" id="{CF051F37-7F18-455A-AAE0-AD0B762B349E}"/>
                </a:ext>
              </a:extLst>
            </p:cNvPr>
            <p:cNvSpPr txBox="1"/>
            <p:nvPr/>
          </p:nvSpPr>
          <p:spPr>
            <a:xfrm>
              <a:off x="1318629" y="2177472"/>
              <a:ext cx="1741662" cy="769441"/>
            </a:xfrm>
            <a:prstGeom prst="rect">
              <a:avLst/>
            </a:prstGeom>
            <a:grpFill/>
          </p:spPr>
          <p:txBody>
            <a:bodyPr wrap="square" rtlCol="0" anchor="ctr">
              <a:spAutoFit/>
            </a:bodyPr>
            <a:lstStyle/>
            <a:p>
              <a:pPr algn="ctr"/>
              <a:r>
                <a:rPr lang="en-US" sz="2200" dirty="0"/>
                <a:t>Sensorimotor</a:t>
              </a:r>
            </a:p>
            <a:p>
              <a:pPr algn="ctr"/>
              <a:r>
                <a:rPr lang="en-US" sz="2200" dirty="0"/>
                <a:t>Stage</a:t>
              </a:r>
            </a:p>
          </p:txBody>
        </p:sp>
      </p:grpSp>
      <p:grpSp>
        <p:nvGrpSpPr>
          <p:cNvPr id="11" name="Group 10">
            <a:extLst>
              <a:ext uri="{FF2B5EF4-FFF2-40B4-BE49-F238E27FC236}">
                <a16:creationId xmlns:a16="http://schemas.microsoft.com/office/drawing/2014/main" id="{A50DB010-8EEB-4FED-8EEF-5B88E31CC862}"/>
              </a:ext>
            </a:extLst>
          </p:cNvPr>
          <p:cNvGrpSpPr/>
          <p:nvPr/>
        </p:nvGrpSpPr>
        <p:grpSpPr>
          <a:xfrm>
            <a:off x="3898775" y="3482030"/>
            <a:ext cx="2080340" cy="1617913"/>
            <a:chOff x="1149290" y="3617528"/>
            <a:chExt cx="2080340" cy="1617913"/>
          </a:xfrm>
          <a:solidFill>
            <a:srgbClr val="C7D4CB"/>
          </a:solidFill>
        </p:grpSpPr>
        <p:sp>
          <p:nvSpPr>
            <p:cNvPr id="12" name="Rectangle 11">
              <a:extLst>
                <a:ext uri="{FF2B5EF4-FFF2-40B4-BE49-F238E27FC236}">
                  <a16:creationId xmlns:a16="http://schemas.microsoft.com/office/drawing/2014/main" id="{EA57FBE8-B123-4DFB-824B-BC063C81552F}"/>
                </a:ext>
              </a:extLst>
            </p:cNvPr>
            <p:cNvSpPr/>
            <p:nvPr/>
          </p:nvSpPr>
          <p:spPr>
            <a:xfrm>
              <a:off x="1149290" y="3617528"/>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3" name="TextBox 12">
              <a:extLst>
                <a:ext uri="{FF2B5EF4-FFF2-40B4-BE49-F238E27FC236}">
                  <a16:creationId xmlns:a16="http://schemas.microsoft.com/office/drawing/2014/main" id="{B0DB9DC4-4829-477C-A99E-D4F98FEADD73}"/>
                </a:ext>
              </a:extLst>
            </p:cNvPr>
            <p:cNvSpPr txBox="1"/>
            <p:nvPr/>
          </p:nvSpPr>
          <p:spPr>
            <a:xfrm>
              <a:off x="1357203" y="3874461"/>
              <a:ext cx="1664514" cy="1107996"/>
            </a:xfrm>
            <a:prstGeom prst="rect">
              <a:avLst/>
            </a:prstGeom>
            <a:grpFill/>
          </p:spPr>
          <p:txBody>
            <a:bodyPr wrap="square" rtlCol="0" anchor="ctr">
              <a:spAutoFit/>
            </a:bodyPr>
            <a:lstStyle/>
            <a:p>
              <a:pPr algn="ctr"/>
              <a:r>
                <a:rPr lang="en-US" sz="2200" dirty="0"/>
                <a:t>Concrete Operational Stage</a:t>
              </a:r>
            </a:p>
          </p:txBody>
        </p:sp>
      </p:grpSp>
      <p:grpSp>
        <p:nvGrpSpPr>
          <p:cNvPr id="14" name="Group 13">
            <a:extLst>
              <a:ext uri="{FF2B5EF4-FFF2-40B4-BE49-F238E27FC236}">
                <a16:creationId xmlns:a16="http://schemas.microsoft.com/office/drawing/2014/main" id="{4C50AC43-2070-4119-9CE9-8CDD530D412B}"/>
              </a:ext>
            </a:extLst>
          </p:cNvPr>
          <p:cNvGrpSpPr/>
          <p:nvPr/>
        </p:nvGrpSpPr>
        <p:grpSpPr>
          <a:xfrm>
            <a:off x="6281312" y="3480015"/>
            <a:ext cx="2080340" cy="1617913"/>
            <a:chOff x="3531827" y="3615513"/>
            <a:chExt cx="2080340" cy="1617913"/>
          </a:xfrm>
          <a:solidFill>
            <a:srgbClr val="C7D4CB"/>
          </a:solidFill>
        </p:grpSpPr>
        <p:sp>
          <p:nvSpPr>
            <p:cNvPr id="15" name="Rectangle 14">
              <a:extLst>
                <a:ext uri="{FF2B5EF4-FFF2-40B4-BE49-F238E27FC236}">
                  <a16:creationId xmlns:a16="http://schemas.microsoft.com/office/drawing/2014/main" id="{72D93FA1-18F3-4179-9141-E2B83B9BF3AD}"/>
                </a:ext>
              </a:extLst>
            </p:cNvPr>
            <p:cNvSpPr/>
            <p:nvPr/>
          </p:nvSpPr>
          <p:spPr>
            <a:xfrm>
              <a:off x="3531827" y="3615513"/>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6" name="TextBox 15">
              <a:extLst>
                <a:ext uri="{FF2B5EF4-FFF2-40B4-BE49-F238E27FC236}">
                  <a16:creationId xmlns:a16="http://schemas.microsoft.com/office/drawing/2014/main" id="{3A3E92DB-E529-478A-A78D-41124850897D}"/>
                </a:ext>
              </a:extLst>
            </p:cNvPr>
            <p:cNvSpPr txBox="1"/>
            <p:nvPr/>
          </p:nvSpPr>
          <p:spPr>
            <a:xfrm>
              <a:off x="3739740" y="3869179"/>
              <a:ext cx="1664514" cy="1107996"/>
            </a:xfrm>
            <a:prstGeom prst="rect">
              <a:avLst/>
            </a:prstGeom>
            <a:grpFill/>
          </p:spPr>
          <p:txBody>
            <a:bodyPr wrap="square" rtlCol="0" anchor="ctr">
              <a:spAutoFit/>
            </a:bodyPr>
            <a:lstStyle/>
            <a:p>
              <a:pPr algn="ctr"/>
              <a:r>
                <a:rPr lang="en-US" sz="2200" dirty="0"/>
                <a:t>Formal Operational Stage</a:t>
              </a:r>
            </a:p>
          </p:txBody>
        </p:sp>
      </p:grpSp>
      <p:grpSp>
        <p:nvGrpSpPr>
          <p:cNvPr id="17" name="Group 16">
            <a:extLst>
              <a:ext uri="{FF2B5EF4-FFF2-40B4-BE49-F238E27FC236}">
                <a16:creationId xmlns:a16="http://schemas.microsoft.com/office/drawing/2014/main" id="{9A7F0B1A-DA2E-43B6-9B19-93A7E5CFA129}"/>
              </a:ext>
            </a:extLst>
          </p:cNvPr>
          <p:cNvGrpSpPr/>
          <p:nvPr/>
        </p:nvGrpSpPr>
        <p:grpSpPr>
          <a:xfrm>
            <a:off x="6281312" y="1612192"/>
            <a:ext cx="2080340" cy="1617913"/>
            <a:chOff x="3531827" y="1747690"/>
            <a:chExt cx="2080340" cy="1617913"/>
          </a:xfrm>
          <a:solidFill>
            <a:srgbClr val="C7D4CB"/>
          </a:solidFill>
        </p:grpSpPr>
        <p:sp>
          <p:nvSpPr>
            <p:cNvPr id="18" name="Rectangle 17">
              <a:extLst>
                <a:ext uri="{FF2B5EF4-FFF2-40B4-BE49-F238E27FC236}">
                  <a16:creationId xmlns:a16="http://schemas.microsoft.com/office/drawing/2014/main" id="{6151F40F-76FD-46BE-9153-72AC58F050F6}"/>
                </a:ext>
              </a:extLst>
            </p:cNvPr>
            <p:cNvSpPr/>
            <p:nvPr/>
          </p:nvSpPr>
          <p:spPr>
            <a:xfrm>
              <a:off x="3531827" y="1747690"/>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9" name="TextBox 18">
              <a:extLst>
                <a:ext uri="{FF2B5EF4-FFF2-40B4-BE49-F238E27FC236}">
                  <a16:creationId xmlns:a16="http://schemas.microsoft.com/office/drawing/2014/main" id="{7DC5CBF3-733A-415F-B76D-B0799201B8DD}"/>
                </a:ext>
              </a:extLst>
            </p:cNvPr>
            <p:cNvSpPr txBox="1"/>
            <p:nvPr/>
          </p:nvSpPr>
          <p:spPr>
            <a:xfrm>
              <a:off x="3635783" y="2177472"/>
              <a:ext cx="1872427" cy="769441"/>
            </a:xfrm>
            <a:prstGeom prst="rect">
              <a:avLst/>
            </a:prstGeom>
            <a:grpFill/>
          </p:spPr>
          <p:txBody>
            <a:bodyPr wrap="square" rtlCol="0" anchor="ctr">
              <a:spAutoFit/>
            </a:bodyPr>
            <a:lstStyle/>
            <a:p>
              <a:pPr algn="ctr"/>
              <a:r>
                <a:rPr lang="en-US" sz="2200" dirty="0"/>
                <a:t>Preoperational</a:t>
              </a:r>
            </a:p>
            <a:p>
              <a:pPr algn="ctr"/>
              <a:r>
                <a:rPr lang="en-US" sz="2200" dirty="0"/>
                <a:t>Stage</a:t>
              </a:r>
            </a:p>
          </p:txBody>
        </p:sp>
      </p:grpSp>
    </p:spTree>
    <p:extLst>
      <p:ext uri="{BB962C8B-B14F-4D97-AF65-F5344CB8AC3E}">
        <p14:creationId xmlns:p14="http://schemas.microsoft.com/office/powerpoint/2010/main" val="310231700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Sensorimotor Stage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3" name="Graphic 2" descr="Baby">
            <a:extLst>
              <a:ext uri="{FF2B5EF4-FFF2-40B4-BE49-F238E27FC236}">
                <a16:creationId xmlns:a16="http://schemas.microsoft.com/office/drawing/2014/main" id="{E5768E2F-14CE-4025-863F-5538E3134B4B}"/>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569474" y="1995450"/>
            <a:ext cx="2050275" cy="2050275"/>
          </a:xfrm>
          <a:prstGeom prst="rect">
            <a:avLst/>
          </a:prstGeom>
        </p:spPr>
      </p:pic>
      <p:pic>
        <p:nvPicPr>
          <p:cNvPr id="5" name="Graphic 4" descr="Baby crawling">
            <a:extLst>
              <a:ext uri="{FF2B5EF4-FFF2-40B4-BE49-F238E27FC236}">
                <a16:creationId xmlns:a16="http://schemas.microsoft.com/office/drawing/2014/main" id="{1AAE2E18-7058-42D2-B556-BAC9B41BCDBB}"/>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5460150" y="2812275"/>
            <a:ext cx="2050275" cy="2050275"/>
          </a:xfrm>
          <a:prstGeom prst="rect">
            <a:avLst/>
          </a:prstGeom>
        </p:spPr>
      </p:pic>
      <p:pic>
        <p:nvPicPr>
          <p:cNvPr id="7" name="Graphic 6" descr="Rattle">
            <a:extLst>
              <a:ext uri="{FF2B5EF4-FFF2-40B4-BE49-F238E27FC236}">
                <a16:creationId xmlns:a16="http://schemas.microsoft.com/office/drawing/2014/main" id="{B238E7A9-A337-4E0E-BDB2-7E421688780F}"/>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5772154" y="1420391"/>
            <a:ext cx="1600197" cy="1600197"/>
          </a:xfrm>
          <a:prstGeom prst="rect">
            <a:avLst/>
          </a:prstGeom>
        </p:spPr>
      </p:pic>
    </p:spTree>
    <p:extLst>
      <p:ext uri="{BB962C8B-B14F-4D97-AF65-F5344CB8AC3E}">
        <p14:creationId xmlns:p14="http://schemas.microsoft.com/office/powerpoint/2010/main" val="325460991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Preoperational Stage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3" name="Graphic 2" descr="School girl">
            <a:extLst>
              <a:ext uri="{FF2B5EF4-FFF2-40B4-BE49-F238E27FC236}">
                <a16:creationId xmlns:a16="http://schemas.microsoft.com/office/drawing/2014/main" id="{27EF2DA4-A97F-48E1-A46C-71864CE05BCA}"/>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283491" y="2697956"/>
            <a:ext cx="1652587" cy="1652587"/>
          </a:xfrm>
          <a:prstGeom prst="rect">
            <a:avLst/>
          </a:prstGeom>
        </p:spPr>
      </p:pic>
      <p:pic>
        <p:nvPicPr>
          <p:cNvPr id="5" name="Graphic 4" descr="School boy">
            <a:extLst>
              <a:ext uri="{FF2B5EF4-FFF2-40B4-BE49-F238E27FC236}">
                <a16:creationId xmlns:a16="http://schemas.microsoft.com/office/drawing/2014/main" id="{4A712E58-A0FC-4C6C-991E-CB6D8AC5D8A2}"/>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2807490" y="3302774"/>
            <a:ext cx="1652586" cy="1652586"/>
          </a:xfrm>
          <a:prstGeom prst="rect">
            <a:avLst/>
          </a:prstGeom>
        </p:spPr>
      </p:pic>
      <p:sp>
        <p:nvSpPr>
          <p:cNvPr id="6" name="Speech Bubble: Oval 5">
            <a:extLst>
              <a:ext uri="{FF2B5EF4-FFF2-40B4-BE49-F238E27FC236}">
                <a16:creationId xmlns:a16="http://schemas.microsoft.com/office/drawing/2014/main" id="{2DF67A0A-C847-475E-9FCB-7BE9E4EB40B5}"/>
              </a:ext>
            </a:extLst>
          </p:cNvPr>
          <p:cNvSpPr/>
          <p:nvPr/>
        </p:nvSpPr>
        <p:spPr>
          <a:xfrm>
            <a:off x="2755104" y="1724031"/>
            <a:ext cx="1924050" cy="1343019"/>
          </a:xfrm>
          <a:prstGeom prst="wedgeEllipseCallout">
            <a:avLst>
              <a:gd name="adj1" fmla="val -54496"/>
              <a:gd name="adj2" fmla="val 47606"/>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Oval 6">
            <a:extLst>
              <a:ext uri="{FF2B5EF4-FFF2-40B4-BE49-F238E27FC236}">
                <a16:creationId xmlns:a16="http://schemas.microsoft.com/office/drawing/2014/main" id="{D96C4757-317D-4DDA-B191-3AC09AB77375}"/>
              </a:ext>
            </a:extLst>
          </p:cNvPr>
          <p:cNvSpPr/>
          <p:nvPr/>
        </p:nvSpPr>
        <p:spPr>
          <a:xfrm>
            <a:off x="5695949" y="1814512"/>
            <a:ext cx="914400" cy="914400"/>
          </a:xfrm>
          <a:prstGeom prst="ellipse">
            <a:avLst/>
          </a:prstGeom>
          <a:solidFill>
            <a:srgbClr val="993300"/>
          </a:solidFill>
          <a:ln>
            <a:noFill/>
          </a:ln>
          <a:scene3d>
            <a:camera prst="orthographicFront"/>
            <a:lightRig rig="threePt" dir="t"/>
          </a:scene3d>
          <a:sp3d>
            <a:bevelT w="3175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Oval 9">
            <a:extLst>
              <a:ext uri="{FF2B5EF4-FFF2-40B4-BE49-F238E27FC236}">
                <a16:creationId xmlns:a16="http://schemas.microsoft.com/office/drawing/2014/main" id="{5240D170-09B9-4B1D-892E-7A0D8202ED79}"/>
              </a:ext>
            </a:extLst>
          </p:cNvPr>
          <p:cNvSpPr/>
          <p:nvPr/>
        </p:nvSpPr>
        <p:spPr>
          <a:xfrm>
            <a:off x="6762750" y="1814512"/>
            <a:ext cx="914400" cy="914400"/>
          </a:xfrm>
          <a:prstGeom prst="ellipse">
            <a:avLst/>
          </a:prstGeom>
          <a:solidFill>
            <a:srgbClr val="993300"/>
          </a:solidFill>
          <a:ln>
            <a:noFill/>
          </a:ln>
          <a:scene3d>
            <a:camera prst="orthographicFront"/>
            <a:lightRig rig="threePt" dir="t"/>
          </a:scene3d>
          <a:sp3d>
            <a:bevelT w="3175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Oval 10">
            <a:extLst>
              <a:ext uri="{FF2B5EF4-FFF2-40B4-BE49-F238E27FC236}">
                <a16:creationId xmlns:a16="http://schemas.microsoft.com/office/drawing/2014/main" id="{9FEBE39E-ECF3-42B9-897E-F5B8FC5AE98C}"/>
              </a:ext>
            </a:extLst>
          </p:cNvPr>
          <p:cNvSpPr/>
          <p:nvPr/>
        </p:nvSpPr>
        <p:spPr>
          <a:xfrm>
            <a:off x="7829550" y="1814512"/>
            <a:ext cx="914400" cy="914400"/>
          </a:xfrm>
          <a:prstGeom prst="ellipse">
            <a:avLst/>
          </a:prstGeom>
          <a:solidFill>
            <a:srgbClr val="993300"/>
          </a:solidFill>
          <a:ln>
            <a:noFill/>
          </a:ln>
          <a:scene3d>
            <a:camera prst="orthographicFront"/>
            <a:lightRig rig="threePt" dir="t"/>
          </a:scene3d>
          <a:sp3d>
            <a:bevelT w="3175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Oval 11">
            <a:extLst>
              <a:ext uri="{FF2B5EF4-FFF2-40B4-BE49-F238E27FC236}">
                <a16:creationId xmlns:a16="http://schemas.microsoft.com/office/drawing/2014/main" id="{471879BE-FE36-4547-8846-AFAB2216D20D}"/>
              </a:ext>
            </a:extLst>
          </p:cNvPr>
          <p:cNvSpPr/>
          <p:nvPr/>
        </p:nvSpPr>
        <p:spPr>
          <a:xfrm>
            <a:off x="8896350" y="1814512"/>
            <a:ext cx="914400" cy="914400"/>
          </a:xfrm>
          <a:prstGeom prst="ellipse">
            <a:avLst/>
          </a:prstGeom>
          <a:solidFill>
            <a:srgbClr val="993300"/>
          </a:solidFill>
          <a:ln>
            <a:noFill/>
          </a:ln>
          <a:scene3d>
            <a:camera prst="orthographicFront"/>
            <a:lightRig rig="threePt" dir="t"/>
          </a:scene3d>
          <a:sp3d>
            <a:bevelT w="3175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Oval 12">
            <a:extLst>
              <a:ext uri="{FF2B5EF4-FFF2-40B4-BE49-F238E27FC236}">
                <a16:creationId xmlns:a16="http://schemas.microsoft.com/office/drawing/2014/main" id="{EB3D0C69-F8E5-442F-A1E4-B028AF7DF4EA}"/>
              </a:ext>
            </a:extLst>
          </p:cNvPr>
          <p:cNvSpPr/>
          <p:nvPr/>
        </p:nvSpPr>
        <p:spPr>
          <a:xfrm>
            <a:off x="9963150" y="1814512"/>
            <a:ext cx="914400" cy="914400"/>
          </a:xfrm>
          <a:prstGeom prst="ellipse">
            <a:avLst/>
          </a:prstGeom>
          <a:solidFill>
            <a:srgbClr val="993300"/>
          </a:solidFill>
          <a:ln>
            <a:noFill/>
          </a:ln>
          <a:scene3d>
            <a:camera prst="orthographicFront"/>
            <a:lightRig rig="threePt" dir="t"/>
          </a:scene3d>
          <a:sp3d>
            <a:bevelT w="3175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Oval 13">
            <a:extLst>
              <a:ext uri="{FF2B5EF4-FFF2-40B4-BE49-F238E27FC236}">
                <a16:creationId xmlns:a16="http://schemas.microsoft.com/office/drawing/2014/main" id="{8A4AAF89-778D-402B-B39C-CF9AF59832C5}"/>
              </a:ext>
            </a:extLst>
          </p:cNvPr>
          <p:cNvSpPr/>
          <p:nvPr/>
        </p:nvSpPr>
        <p:spPr>
          <a:xfrm>
            <a:off x="5181597" y="4116964"/>
            <a:ext cx="914400" cy="914400"/>
          </a:xfrm>
          <a:prstGeom prst="ellipse">
            <a:avLst/>
          </a:prstGeom>
          <a:solidFill>
            <a:srgbClr val="993300"/>
          </a:solidFill>
          <a:ln>
            <a:noFill/>
          </a:ln>
          <a:scene3d>
            <a:camera prst="orthographicFront"/>
            <a:lightRig rig="threePt" dir="t"/>
          </a:scene3d>
          <a:sp3d>
            <a:bevelT w="3175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Oval 14">
            <a:extLst>
              <a:ext uri="{FF2B5EF4-FFF2-40B4-BE49-F238E27FC236}">
                <a16:creationId xmlns:a16="http://schemas.microsoft.com/office/drawing/2014/main" id="{320BD07F-492D-4135-81BA-4E856A5C5034}"/>
              </a:ext>
            </a:extLst>
          </p:cNvPr>
          <p:cNvSpPr/>
          <p:nvPr/>
        </p:nvSpPr>
        <p:spPr>
          <a:xfrm>
            <a:off x="6557960" y="4116964"/>
            <a:ext cx="914400" cy="914400"/>
          </a:xfrm>
          <a:prstGeom prst="ellipse">
            <a:avLst/>
          </a:prstGeom>
          <a:solidFill>
            <a:srgbClr val="993300"/>
          </a:solidFill>
          <a:ln>
            <a:noFill/>
          </a:ln>
          <a:scene3d>
            <a:camera prst="orthographicFront"/>
            <a:lightRig rig="threePt" dir="t"/>
          </a:scene3d>
          <a:sp3d>
            <a:bevelT w="3175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Oval 15">
            <a:extLst>
              <a:ext uri="{FF2B5EF4-FFF2-40B4-BE49-F238E27FC236}">
                <a16:creationId xmlns:a16="http://schemas.microsoft.com/office/drawing/2014/main" id="{3FC5CA6F-9D08-4214-9439-F6986D8982F2}"/>
              </a:ext>
            </a:extLst>
          </p:cNvPr>
          <p:cNvSpPr/>
          <p:nvPr/>
        </p:nvSpPr>
        <p:spPr>
          <a:xfrm>
            <a:off x="7934323" y="4116964"/>
            <a:ext cx="914400" cy="914400"/>
          </a:xfrm>
          <a:prstGeom prst="ellipse">
            <a:avLst/>
          </a:prstGeom>
          <a:solidFill>
            <a:srgbClr val="993300"/>
          </a:solidFill>
          <a:ln>
            <a:noFill/>
          </a:ln>
          <a:scene3d>
            <a:camera prst="orthographicFront"/>
            <a:lightRig rig="threePt" dir="t"/>
          </a:scene3d>
          <a:sp3d>
            <a:bevelT w="3175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Oval 16">
            <a:extLst>
              <a:ext uri="{FF2B5EF4-FFF2-40B4-BE49-F238E27FC236}">
                <a16:creationId xmlns:a16="http://schemas.microsoft.com/office/drawing/2014/main" id="{C36ACC59-82AC-4820-A665-FF1534A38C0D}"/>
              </a:ext>
            </a:extLst>
          </p:cNvPr>
          <p:cNvSpPr/>
          <p:nvPr/>
        </p:nvSpPr>
        <p:spPr>
          <a:xfrm>
            <a:off x="9310686" y="4112595"/>
            <a:ext cx="914400" cy="914400"/>
          </a:xfrm>
          <a:prstGeom prst="ellipse">
            <a:avLst/>
          </a:prstGeom>
          <a:solidFill>
            <a:srgbClr val="993300"/>
          </a:solidFill>
          <a:ln>
            <a:noFill/>
          </a:ln>
          <a:scene3d>
            <a:camera prst="orthographicFront"/>
            <a:lightRig rig="threePt" dir="t"/>
          </a:scene3d>
          <a:sp3d>
            <a:bevelT w="3175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Oval 17">
            <a:extLst>
              <a:ext uri="{FF2B5EF4-FFF2-40B4-BE49-F238E27FC236}">
                <a16:creationId xmlns:a16="http://schemas.microsoft.com/office/drawing/2014/main" id="{A59C7594-CFF5-45E2-B2B5-CEECE5D83573}"/>
              </a:ext>
            </a:extLst>
          </p:cNvPr>
          <p:cNvSpPr/>
          <p:nvPr/>
        </p:nvSpPr>
        <p:spPr>
          <a:xfrm>
            <a:off x="10687049" y="4112595"/>
            <a:ext cx="914400" cy="914400"/>
          </a:xfrm>
          <a:prstGeom prst="ellipse">
            <a:avLst/>
          </a:prstGeom>
          <a:solidFill>
            <a:srgbClr val="993300"/>
          </a:solidFill>
          <a:ln>
            <a:noFill/>
          </a:ln>
          <a:scene3d>
            <a:camera prst="orthographicFront"/>
            <a:lightRig rig="threePt" dir="t"/>
          </a:scene3d>
          <a:sp3d>
            <a:bevelT w="3175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44594005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Concrete Operational Stage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Rectangle 1">
            <a:extLst>
              <a:ext uri="{FF2B5EF4-FFF2-40B4-BE49-F238E27FC236}">
                <a16:creationId xmlns:a16="http://schemas.microsoft.com/office/drawing/2014/main" id="{3EF055FB-88CF-4527-802C-FC220EB23054}"/>
              </a:ext>
            </a:extLst>
          </p:cNvPr>
          <p:cNvSpPr/>
          <p:nvPr/>
        </p:nvSpPr>
        <p:spPr>
          <a:xfrm>
            <a:off x="4903013" y="1765384"/>
            <a:ext cx="2385974" cy="584775"/>
          </a:xfrm>
          <a:prstGeom prst="rect">
            <a:avLst/>
          </a:prstGeom>
        </p:spPr>
        <p:txBody>
          <a:bodyPr wrap="none">
            <a:spAutoFit/>
          </a:bodyPr>
          <a:lstStyle/>
          <a:p>
            <a:r>
              <a:rPr lang="en-US" sz="3200" dirty="0"/>
              <a:t>Conservation</a:t>
            </a:r>
          </a:p>
        </p:txBody>
      </p:sp>
      <p:sp>
        <p:nvSpPr>
          <p:cNvPr id="3" name="Rectangle 2">
            <a:extLst>
              <a:ext uri="{FF2B5EF4-FFF2-40B4-BE49-F238E27FC236}">
                <a16:creationId xmlns:a16="http://schemas.microsoft.com/office/drawing/2014/main" id="{2F6655AA-78E5-4CC0-A0DD-01B5C907E56C}"/>
              </a:ext>
            </a:extLst>
          </p:cNvPr>
          <p:cNvSpPr/>
          <p:nvPr/>
        </p:nvSpPr>
        <p:spPr>
          <a:xfrm>
            <a:off x="4995089" y="2730296"/>
            <a:ext cx="2201821" cy="584775"/>
          </a:xfrm>
          <a:prstGeom prst="rect">
            <a:avLst/>
          </a:prstGeom>
        </p:spPr>
        <p:txBody>
          <a:bodyPr wrap="none">
            <a:spAutoFit/>
          </a:bodyPr>
          <a:lstStyle/>
          <a:p>
            <a:r>
              <a:rPr lang="en-US" sz="3200" dirty="0"/>
              <a:t>Reversibility</a:t>
            </a:r>
          </a:p>
        </p:txBody>
      </p:sp>
      <p:sp>
        <p:nvSpPr>
          <p:cNvPr id="4" name="Rectangle 3">
            <a:extLst>
              <a:ext uri="{FF2B5EF4-FFF2-40B4-BE49-F238E27FC236}">
                <a16:creationId xmlns:a16="http://schemas.microsoft.com/office/drawing/2014/main" id="{56A2965E-0EB7-4B56-8F77-AFF327FC72F7}"/>
              </a:ext>
            </a:extLst>
          </p:cNvPr>
          <p:cNvSpPr/>
          <p:nvPr/>
        </p:nvSpPr>
        <p:spPr>
          <a:xfrm>
            <a:off x="4237734" y="3697080"/>
            <a:ext cx="3716530" cy="584775"/>
          </a:xfrm>
          <a:prstGeom prst="rect">
            <a:avLst/>
          </a:prstGeom>
        </p:spPr>
        <p:txBody>
          <a:bodyPr wrap="none">
            <a:spAutoFit/>
          </a:bodyPr>
          <a:lstStyle/>
          <a:p>
            <a:r>
              <a:rPr lang="en-US" sz="3200" dirty="0"/>
              <a:t>Logical computations</a:t>
            </a:r>
          </a:p>
        </p:txBody>
      </p:sp>
      <p:sp>
        <p:nvSpPr>
          <p:cNvPr id="5" name="Rectangle 4">
            <a:extLst>
              <a:ext uri="{FF2B5EF4-FFF2-40B4-BE49-F238E27FC236}">
                <a16:creationId xmlns:a16="http://schemas.microsoft.com/office/drawing/2014/main" id="{0A794BD6-AC1A-48E1-A8FF-0641FBE81D3B}"/>
              </a:ext>
            </a:extLst>
          </p:cNvPr>
          <p:cNvSpPr/>
          <p:nvPr/>
        </p:nvSpPr>
        <p:spPr>
          <a:xfrm>
            <a:off x="4080735" y="4661992"/>
            <a:ext cx="4030527" cy="584775"/>
          </a:xfrm>
          <a:prstGeom prst="rect">
            <a:avLst/>
          </a:prstGeom>
        </p:spPr>
        <p:txBody>
          <a:bodyPr wrap="none">
            <a:spAutoFit/>
          </a:bodyPr>
          <a:lstStyle/>
          <a:p>
            <a:r>
              <a:rPr lang="en-US" sz="3200" dirty="0"/>
              <a:t>Hypothetical situations</a:t>
            </a:r>
          </a:p>
        </p:txBody>
      </p:sp>
      <p:pic>
        <p:nvPicPr>
          <p:cNvPr id="7" name="Graphic 6" descr="Checkmark">
            <a:extLst>
              <a:ext uri="{FF2B5EF4-FFF2-40B4-BE49-F238E27FC236}">
                <a16:creationId xmlns:a16="http://schemas.microsoft.com/office/drawing/2014/main" id="{00324025-CC33-422D-A00C-499BA3241498}"/>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7954264" y="3532267"/>
            <a:ext cx="914400" cy="914400"/>
          </a:xfrm>
          <a:prstGeom prst="rect">
            <a:avLst/>
          </a:prstGeom>
        </p:spPr>
      </p:pic>
      <p:pic>
        <p:nvPicPr>
          <p:cNvPr id="9" name="Graphic 8" descr="Close">
            <a:extLst>
              <a:ext uri="{FF2B5EF4-FFF2-40B4-BE49-F238E27FC236}">
                <a16:creationId xmlns:a16="http://schemas.microsoft.com/office/drawing/2014/main" id="{98C55EF6-EAEB-481A-9159-D2F4293F72BA}"/>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8111262" y="4497179"/>
            <a:ext cx="914400" cy="914400"/>
          </a:xfrm>
          <a:prstGeom prst="rect">
            <a:avLst/>
          </a:prstGeom>
        </p:spPr>
      </p:pic>
      <p:pic>
        <p:nvPicPr>
          <p:cNvPr id="12" name="Graphic 11" descr="Checkmark">
            <a:extLst>
              <a:ext uri="{FF2B5EF4-FFF2-40B4-BE49-F238E27FC236}">
                <a16:creationId xmlns:a16="http://schemas.microsoft.com/office/drawing/2014/main" id="{07796238-F24C-45DE-9131-46F5E0C533ED}"/>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7196862" y="2567355"/>
            <a:ext cx="914400" cy="914400"/>
          </a:xfrm>
          <a:prstGeom prst="rect">
            <a:avLst/>
          </a:prstGeom>
        </p:spPr>
      </p:pic>
      <p:pic>
        <p:nvPicPr>
          <p:cNvPr id="13" name="Graphic 12" descr="Checkmark">
            <a:extLst>
              <a:ext uri="{FF2B5EF4-FFF2-40B4-BE49-F238E27FC236}">
                <a16:creationId xmlns:a16="http://schemas.microsoft.com/office/drawing/2014/main" id="{BC80B520-A4D1-47B9-B8E0-1CFAA8312989}"/>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7288987" y="1600571"/>
            <a:ext cx="914400" cy="914400"/>
          </a:xfrm>
          <a:prstGeom prst="rect">
            <a:avLst/>
          </a:prstGeom>
        </p:spPr>
      </p:pic>
    </p:spTree>
    <p:extLst>
      <p:ext uri="{BB962C8B-B14F-4D97-AF65-F5344CB8AC3E}">
        <p14:creationId xmlns:p14="http://schemas.microsoft.com/office/powerpoint/2010/main" val="140950439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Formal Operational Stage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3" name="Graphic 2" descr="Female Profile">
            <a:extLst>
              <a:ext uri="{FF2B5EF4-FFF2-40B4-BE49-F238E27FC236}">
                <a16:creationId xmlns:a16="http://schemas.microsoft.com/office/drawing/2014/main" id="{CB233168-3051-41A5-BEEB-1828A425B12E}"/>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171950" y="2638424"/>
            <a:ext cx="2667001" cy="2667001"/>
          </a:xfrm>
          <a:prstGeom prst="rect">
            <a:avLst/>
          </a:prstGeom>
        </p:spPr>
      </p:pic>
      <p:sp>
        <p:nvSpPr>
          <p:cNvPr id="4" name="Thought Bubble: Cloud 3">
            <a:extLst>
              <a:ext uri="{FF2B5EF4-FFF2-40B4-BE49-F238E27FC236}">
                <a16:creationId xmlns:a16="http://schemas.microsoft.com/office/drawing/2014/main" id="{A8D98F4B-C7A6-48FD-8B8E-6F1B87C5A001}"/>
              </a:ext>
            </a:extLst>
          </p:cNvPr>
          <p:cNvSpPr/>
          <p:nvPr/>
        </p:nvSpPr>
        <p:spPr>
          <a:xfrm>
            <a:off x="6924675" y="1383374"/>
            <a:ext cx="2343150" cy="1752599"/>
          </a:xfrm>
          <a:prstGeom prst="cloudCallout">
            <a:avLst>
              <a:gd name="adj1" fmla="val -71646"/>
              <a:gd name="adj2" fmla="val 58152"/>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242400549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Moral Development</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Rectangle 1">
            <a:extLst>
              <a:ext uri="{FF2B5EF4-FFF2-40B4-BE49-F238E27FC236}">
                <a16:creationId xmlns:a16="http://schemas.microsoft.com/office/drawing/2014/main" id="{E8086749-B4AF-45FD-B6C0-27773134C1AE}"/>
              </a:ext>
            </a:extLst>
          </p:cNvPr>
          <p:cNvSpPr/>
          <p:nvPr/>
        </p:nvSpPr>
        <p:spPr>
          <a:xfrm>
            <a:off x="1211364" y="1763524"/>
            <a:ext cx="2546210" cy="523220"/>
          </a:xfrm>
          <a:prstGeom prst="rect">
            <a:avLst/>
          </a:prstGeom>
        </p:spPr>
        <p:txBody>
          <a:bodyPr wrap="none">
            <a:spAutoFit/>
          </a:bodyPr>
          <a:lstStyle/>
          <a:p>
            <a:pPr algn="ctr"/>
            <a:r>
              <a:rPr lang="en-US" sz="2800" dirty="0"/>
              <a:t>Preconventional</a:t>
            </a:r>
          </a:p>
        </p:txBody>
      </p:sp>
      <p:sp>
        <p:nvSpPr>
          <p:cNvPr id="3" name="Rectangle 2">
            <a:extLst>
              <a:ext uri="{FF2B5EF4-FFF2-40B4-BE49-F238E27FC236}">
                <a16:creationId xmlns:a16="http://schemas.microsoft.com/office/drawing/2014/main" id="{CB010EB7-0C6A-4CA6-AFB6-A3F167408681}"/>
              </a:ext>
            </a:extLst>
          </p:cNvPr>
          <p:cNvSpPr/>
          <p:nvPr/>
        </p:nvSpPr>
        <p:spPr>
          <a:xfrm>
            <a:off x="5044269" y="1769358"/>
            <a:ext cx="2103461" cy="523220"/>
          </a:xfrm>
          <a:prstGeom prst="rect">
            <a:avLst/>
          </a:prstGeom>
        </p:spPr>
        <p:txBody>
          <a:bodyPr wrap="none">
            <a:spAutoFit/>
          </a:bodyPr>
          <a:lstStyle/>
          <a:p>
            <a:pPr algn="ctr"/>
            <a:r>
              <a:rPr lang="en-US" sz="2800" dirty="0"/>
              <a:t>Conventional</a:t>
            </a:r>
          </a:p>
        </p:txBody>
      </p:sp>
      <p:sp>
        <p:nvSpPr>
          <p:cNvPr id="4" name="Rectangle 3">
            <a:extLst>
              <a:ext uri="{FF2B5EF4-FFF2-40B4-BE49-F238E27FC236}">
                <a16:creationId xmlns:a16="http://schemas.microsoft.com/office/drawing/2014/main" id="{E58824EB-A410-4707-97F7-FBA8F019454E}"/>
              </a:ext>
            </a:extLst>
          </p:cNvPr>
          <p:cNvSpPr/>
          <p:nvPr/>
        </p:nvSpPr>
        <p:spPr>
          <a:xfrm>
            <a:off x="8434425" y="1765741"/>
            <a:ext cx="2682850" cy="523220"/>
          </a:xfrm>
          <a:prstGeom prst="rect">
            <a:avLst/>
          </a:prstGeom>
        </p:spPr>
        <p:txBody>
          <a:bodyPr wrap="none">
            <a:spAutoFit/>
          </a:bodyPr>
          <a:lstStyle/>
          <a:p>
            <a:pPr algn="ctr"/>
            <a:r>
              <a:rPr lang="en-US" sz="2800" dirty="0"/>
              <a:t>Postconventional</a:t>
            </a:r>
          </a:p>
        </p:txBody>
      </p:sp>
      <p:pic>
        <p:nvPicPr>
          <p:cNvPr id="6" name="Graphic 5" descr="Bank">
            <a:extLst>
              <a:ext uri="{FF2B5EF4-FFF2-40B4-BE49-F238E27FC236}">
                <a16:creationId xmlns:a16="http://schemas.microsoft.com/office/drawing/2014/main" id="{FE208D4B-1C83-4EB4-867F-DC1AB9A05A59}"/>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5341535" y="2537205"/>
            <a:ext cx="1508930" cy="1508930"/>
          </a:xfrm>
          <a:prstGeom prst="rect">
            <a:avLst/>
          </a:prstGeom>
        </p:spPr>
      </p:pic>
      <p:pic>
        <p:nvPicPr>
          <p:cNvPr id="8" name="Graphic 7" descr="Earth globe: Americas">
            <a:extLst>
              <a:ext uri="{FF2B5EF4-FFF2-40B4-BE49-F238E27FC236}">
                <a16:creationId xmlns:a16="http://schemas.microsoft.com/office/drawing/2014/main" id="{1F14975E-FE78-41F2-9B60-7F6AD1D782C9}"/>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9021385" y="2537206"/>
            <a:ext cx="1508929" cy="1508929"/>
          </a:xfrm>
          <a:prstGeom prst="rect">
            <a:avLst/>
          </a:prstGeom>
        </p:spPr>
      </p:pic>
      <p:pic>
        <p:nvPicPr>
          <p:cNvPr id="10" name="Graphic 9" descr="Thumbs up sign">
            <a:extLst>
              <a:ext uri="{FF2B5EF4-FFF2-40B4-BE49-F238E27FC236}">
                <a16:creationId xmlns:a16="http://schemas.microsoft.com/office/drawing/2014/main" id="{8FBDA92D-DD03-41C5-8AE1-2C77D47FA589}"/>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1359694" y="2770176"/>
            <a:ext cx="1042987" cy="1042987"/>
          </a:xfrm>
          <a:prstGeom prst="rect">
            <a:avLst/>
          </a:prstGeom>
        </p:spPr>
      </p:pic>
      <p:pic>
        <p:nvPicPr>
          <p:cNvPr id="13" name="Graphic 12" descr="Thumbs up sign">
            <a:extLst>
              <a:ext uri="{FF2B5EF4-FFF2-40B4-BE49-F238E27FC236}">
                <a16:creationId xmlns:a16="http://schemas.microsoft.com/office/drawing/2014/main" id="{6A119EA7-EA9F-46F7-AEF7-0ECF7DE94A40}"/>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flipV="1">
            <a:off x="2484469" y="2770176"/>
            <a:ext cx="1042986" cy="1042986"/>
          </a:xfrm>
          <a:prstGeom prst="rect">
            <a:avLst/>
          </a:prstGeom>
        </p:spPr>
      </p:pic>
    </p:spTree>
    <p:extLst>
      <p:ext uri="{BB962C8B-B14F-4D97-AF65-F5344CB8AC3E}">
        <p14:creationId xmlns:p14="http://schemas.microsoft.com/office/powerpoint/2010/main" val="343636083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Psychosocial Theory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A1C0841C-DCFD-49F4-83F3-8FF40857FFE4}"/>
              </a:ext>
            </a:extLst>
          </p:cNvPr>
          <p:cNvSpPr txBox="1"/>
          <p:nvPr/>
        </p:nvSpPr>
        <p:spPr>
          <a:xfrm>
            <a:off x="1881188" y="1457325"/>
            <a:ext cx="2355645" cy="646331"/>
          </a:xfrm>
          <a:prstGeom prst="rect">
            <a:avLst/>
          </a:prstGeom>
          <a:noFill/>
        </p:spPr>
        <p:txBody>
          <a:bodyPr wrap="none" rtlCol="0">
            <a:spAutoFit/>
          </a:bodyPr>
          <a:lstStyle/>
          <a:p>
            <a:r>
              <a:rPr lang="en-US" sz="3600" dirty="0"/>
              <a:t>Erik Erikson</a:t>
            </a:r>
          </a:p>
        </p:txBody>
      </p:sp>
      <p:pic>
        <p:nvPicPr>
          <p:cNvPr id="4" name="Graphic 3" descr="Walk">
            <a:extLst>
              <a:ext uri="{FF2B5EF4-FFF2-40B4-BE49-F238E27FC236}">
                <a16:creationId xmlns:a16="http://schemas.microsoft.com/office/drawing/2014/main" id="{197EB78E-4138-4DFA-9B74-37D736661403}"/>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flipH="1">
            <a:off x="9096375" y="1323290"/>
            <a:ext cx="914400" cy="914400"/>
          </a:xfrm>
          <a:prstGeom prst="rect">
            <a:avLst/>
          </a:prstGeom>
        </p:spPr>
      </p:pic>
      <p:pic>
        <p:nvPicPr>
          <p:cNvPr id="6" name="Graphic 5" descr="Man with cane">
            <a:extLst>
              <a:ext uri="{FF2B5EF4-FFF2-40B4-BE49-F238E27FC236}">
                <a16:creationId xmlns:a16="http://schemas.microsoft.com/office/drawing/2014/main" id="{A2F50446-56E8-4153-9576-7C400097F78E}"/>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9853612" y="1323290"/>
            <a:ext cx="914400" cy="914400"/>
          </a:xfrm>
          <a:prstGeom prst="rect">
            <a:avLst/>
          </a:prstGeom>
        </p:spPr>
      </p:pic>
      <p:grpSp>
        <p:nvGrpSpPr>
          <p:cNvPr id="9" name="Group 8">
            <a:extLst>
              <a:ext uri="{FF2B5EF4-FFF2-40B4-BE49-F238E27FC236}">
                <a16:creationId xmlns:a16="http://schemas.microsoft.com/office/drawing/2014/main" id="{BB175F10-C300-4FCE-B134-F5A8C6920949}"/>
              </a:ext>
            </a:extLst>
          </p:cNvPr>
          <p:cNvGrpSpPr/>
          <p:nvPr/>
        </p:nvGrpSpPr>
        <p:grpSpPr>
          <a:xfrm>
            <a:off x="1540064" y="2562653"/>
            <a:ext cx="2080340" cy="1617913"/>
            <a:chOff x="1149291" y="1753237"/>
            <a:chExt cx="2080340" cy="1617913"/>
          </a:xfrm>
          <a:solidFill>
            <a:srgbClr val="627981"/>
          </a:solidFill>
        </p:grpSpPr>
        <p:sp>
          <p:nvSpPr>
            <p:cNvPr id="10" name="Rectangle 9">
              <a:extLst>
                <a:ext uri="{FF2B5EF4-FFF2-40B4-BE49-F238E27FC236}">
                  <a16:creationId xmlns:a16="http://schemas.microsoft.com/office/drawing/2014/main" id="{5CF98AF9-1AA2-40C9-9A50-02FB2C888A40}"/>
                </a:ext>
              </a:extLst>
            </p:cNvPr>
            <p:cNvSpPr/>
            <p:nvPr/>
          </p:nvSpPr>
          <p:spPr>
            <a:xfrm>
              <a:off x="1149291" y="1753237"/>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1" name="TextBox 10">
              <a:extLst>
                <a:ext uri="{FF2B5EF4-FFF2-40B4-BE49-F238E27FC236}">
                  <a16:creationId xmlns:a16="http://schemas.microsoft.com/office/drawing/2014/main" id="{548A91CB-26E2-4D4C-9D68-08D276D6F637}"/>
                </a:ext>
              </a:extLst>
            </p:cNvPr>
            <p:cNvSpPr txBox="1"/>
            <p:nvPr/>
          </p:nvSpPr>
          <p:spPr>
            <a:xfrm>
              <a:off x="1357203" y="2002649"/>
              <a:ext cx="1664514" cy="1107996"/>
            </a:xfrm>
            <a:prstGeom prst="rect">
              <a:avLst/>
            </a:prstGeom>
            <a:grpFill/>
          </p:spPr>
          <p:txBody>
            <a:bodyPr wrap="square" rtlCol="0" anchor="ctr">
              <a:spAutoFit/>
            </a:bodyPr>
            <a:lstStyle/>
            <a:p>
              <a:pPr algn="ctr"/>
              <a:r>
                <a:rPr lang="en-US" sz="2200" dirty="0">
                  <a:solidFill>
                    <a:schemeClr val="bg1"/>
                  </a:solidFill>
                </a:rPr>
                <a:t>Trust</a:t>
              </a:r>
            </a:p>
            <a:p>
              <a:pPr algn="ctr"/>
              <a:r>
                <a:rPr lang="en-US" sz="2200" dirty="0">
                  <a:solidFill>
                    <a:schemeClr val="bg1"/>
                  </a:solidFill>
                </a:rPr>
                <a:t>vs.</a:t>
              </a:r>
            </a:p>
            <a:p>
              <a:pPr algn="ctr"/>
              <a:r>
                <a:rPr lang="en-US" sz="2200">
                  <a:solidFill>
                    <a:schemeClr val="bg1"/>
                  </a:solidFill>
                </a:rPr>
                <a:t>Mistrust</a:t>
              </a:r>
              <a:endParaRPr lang="en-US" sz="2200" dirty="0">
                <a:solidFill>
                  <a:schemeClr val="bg1"/>
                </a:solidFill>
              </a:endParaRPr>
            </a:p>
          </p:txBody>
        </p:sp>
      </p:grpSp>
      <p:grpSp>
        <p:nvGrpSpPr>
          <p:cNvPr id="12" name="Group 11">
            <a:extLst>
              <a:ext uri="{FF2B5EF4-FFF2-40B4-BE49-F238E27FC236}">
                <a16:creationId xmlns:a16="http://schemas.microsoft.com/office/drawing/2014/main" id="{D86839C9-31A4-4407-9B96-511C700BCA5C}"/>
              </a:ext>
            </a:extLst>
          </p:cNvPr>
          <p:cNvGrpSpPr/>
          <p:nvPr/>
        </p:nvGrpSpPr>
        <p:grpSpPr>
          <a:xfrm>
            <a:off x="6305136" y="2557106"/>
            <a:ext cx="2080340" cy="1617913"/>
            <a:chOff x="5914363" y="1747690"/>
            <a:chExt cx="2080340" cy="1617913"/>
          </a:xfrm>
          <a:solidFill>
            <a:srgbClr val="627981"/>
          </a:solidFill>
        </p:grpSpPr>
        <p:sp>
          <p:nvSpPr>
            <p:cNvPr id="13" name="Rectangle 12">
              <a:extLst>
                <a:ext uri="{FF2B5EF4-FFF2-40B4-BE49-F238E27FC236}">
                  <a16:creationId xmlns:a16="http://schemas.microsoft.com/office/drawing/2014/main" id="{8AC47217-8704-499F-9195-C8FF296426B3}"/>
                </a:ext>
              </a:extLst>
            </p:cNvPr>
            <p:cNvSpPr/>
            <p:nvPr/>
          </p:nvSpPr>
          <p:spPr>
            <a:xfrm>
              <a:off x="5914363" y="1747690"/>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4" name="TextBox 13">
              <a:extLst>
                <a:ext uri="{FF2B5EF4-FFF2-40B4-BE49-F238E27FC236}">
                  <a16:creationId xmlns:a16="http://schemas.microsoft.com/office/drawing/2014/main" id="{09F618D4-293E-4835-801E-988281F82A12}"/>
                </a:ext>
              </a:extLst>
            </p:cNvPr>
            <p:cNvSpPr txBox="1"/>
            <p:nvPr/>
          </p:nvSpPr>
          <p:spPr>
            <a:xfrm>
              <a:off x="6122276" y="1997367"/>
              <a:ext cx="1664514" cy="1107996"/>
            </a:xfrm>
            <a:prstGeom prst="rect">
              <a:avLst/>
            </a:prstGeom>
            <a:grpFill/>
          </p:spPr>
          <p:txBody>
            <a:bodyPr wrap="square" rtlCol="0" anchor="ctr">
              <a:spAutoFit/>
            </a:bodyPr>
            <a:lstStyle/>
            <a:p>
              <a:pPr algn="ctr"/>
              <a:r>
                <a:rPr lang="en-US" sz="2200" dirty="0">
                  <a:solidFill>
                    <a:schemeClr val="bg1"/>
                  </a:solidFill>
                </a:rPr>
                <a:t>Initiative</a:t>
              </a:r>
            </a:p>
            <a:p>
              <a:pPr algn="ctr"/>
              <a:r>
                <a:rPr lang="en-US" sz="2200" dirty="0">
                  <a:solidFill>
                    <a:schemeClr val="bg1"/>
                  </a:solidFill>
                </a:rPr>
                <a:t>vs.</a:t>
              </a:r>
            </a:p>
            <a:p>
              <a:pPr algn="ctr"/>
              <a:r>
                <a:rPr lang="en-US" sz="2200" dirty="0">
                  <a:solidFill>
                    <a:schemeClr val="bg1"/>
                  </a:solidFill>
                </a:rPr>
                <a:t>Guilt</a:t>
              </a:r>
            </a:p>
          </p:txBody>
        </p:sp>
      </p:grpSp>
      <p:grpSp>
        <p:nvGrpSpPr>
          <p:cNvPr id="15" name="Group 14">
            <a:extLst>
              <a:ext uri="{FF2B5EF4-FFF2-40B4-BE49-F238E27FC236}">
                <a16:creationId xmlns:a16="http://schemas.microsoft.com/office/drawing/2014/main" id="{DA55A2E0-944D-4D87-A50A-E6C8CDFD445B}"/>
              </a:ext>
            </a:extLst>
          </p:cNvPr>
          <p:cNvGrpSpPr/>
          <p:nvPr/>
        </p:nvGrpSpPr>
        <p:grpSpPr>
          <a:xfrm>
            <a:off x="1540063" y="4426944"/>
            <a:ext cx="2080340" cy="1617913"/>
            <a:chOff x="1149290" y="3617528"/>
            <a:chExt cx="2080340" cy="1617913"/>
          </a:xfrm>
          <a:solidFill>
            <a:srgbClr val="627981"/>
          </a:solidFill>
        </p:grpSpPr>
        <p:sp>
          <p:nvSpPr>
            <p:cNvPr id="16" name="Rectangle 15">
              <a:extLst>
                <a:ext uri="{FF2B5EF4-FFF2-40B4-BE49-F238E27FC236}">
                  <a16:creationId xmlns:a16="http://schemas.microsoft.com/office/drawing/2014/main" id="{4608FEA2-35A2-4D69-95BA-5173AABF8CEC}"/>
                </a:ext>
              </a:extLst>
            </p:cNvPr>
            <p:cNvSpPr/>
            <p:nvPr/>
          </p:nvSpPr>
          <p:spPr>
            <a:xfrm>
              <a:off x="1149290" y="3617528"/>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7" name="TextBox 16">
              <a:extLst>
                <a:ext uri="{FF2B5EF4-FFF2-40B4-BE49-F238E27FC236}">
                  <a16:creationId xmlns:a16="http://schemas.microsoft.com/office/drawing/2014/main" id="{513CED05-0890-4415-87C4-8B26C58E9A88}"/>
                </a:ext>
              </a:extLst>
            </p:cNvPr>
            <p:cNvSpPr txBox="1"/>
            <p:nvPr/>
          </p:nvSpPr>
          <p:spPr>
            <a:xfrm>
              <a:off x="1206105" y="3874339"/>
              <a:ext cx="1966711" cy="1107996"/>
            </a:xfrm>
            <a:prstGeom prst="rect">
              <a:avLst/>
            </a:prstGeom>
            <a:grpFill/>
          </p:spPr>
          <p:txBody>
            <a:bodyPr wrap="square" rtlCol="0" anchor="ctr">
              <a:spAutoFit/>
            </a:bodyPr>
            <a:lstStyle/>
            <a:p>
              <a:pPr algn="ctr"/>
              <a:r>
                <a:rPr lang="en-US" sz="2200" dirty="0">
                  <a:solidFill>
                    <a:schemeClr val="bg1"/>
                  </a:solidFill>
                </a:rPr>
                <a:t>Identity</a:t>
              </a:r>
            </a:p>
            <a:p>
              <a:pPr algn="ctr"/>
              <a:r>
                <a:rPr lang="en-US" sz="2200" dirty="0">
                  <a:solidFill>
                    <a:schemeClr val="bg1"/>
                  </a:solidFill>
                </a:rPr>
                <a:t>vs.</a:t>
              </a:r>
            </a:p>
            <a:p>
              <a:pPr algn="ctr"/>
              <a:r>
                <a:rPr lang="en-US" sz="2200" dirty="0">
                  <a:solidFill>
                    <a:schemeClr val="bg1"/>
                  </a:solidFill>
                </a:rPr>
                <a:t>Role Confusion</a:t>
              </a:r>
            </a:p>
          </p:txBody>
        </p:sp>
      </p:grpSp>
      <p:grpSp>
        <p:nvGrpSpPr>
          <p:cNvPr id="18" name="Group 17">
            <a:extLst>
              <a:ext uri="{FF2B5EF4-FFF2-40B4-BE49-F238E27FC236}">
                <a16:creationId xmlns:a16="http://schemas.microsoft.com/office/drawing/2014/main" id="{413121C8-C9E2-4AB7-BE7E-27858CE6995C}"/>
              </a:ext>
            </a:extLst>
          </p:cNvPr>
          <p:cNvGrpSpPr/>
          <p:nvPr/>
        </p:nvGrpSpPr>
        <p:grpSpPr>
          <a:xfrm>
            <a:off x="3922600" y="4424929"/>
            <a:ext cx="2080340" cy="1617913"/>
            <a:chOff x="3531827" y="3615513"/>
            <a:chExt cx="2080340" cy="1617913"/>
          </a:xfrm>
          <a:solidFill>
            <a:srgbClr val="627981"/>
          </a:solidFill>
        </p:grpSpPr>
        <p:sp>
          <p:nvSpPr>
            <p:cNvPr id="19" name="Rectangle 18">
              <a:extLst>
                <a:ext uri="{FF2B5EF4-FFF2-40B4-BE49-F238E27FC236}">
                  <a16:creationId xmlns:a16="http://schemas.microsoft.com/office/drawing/2014/main" id="{D9EE584F-AF96-4C08-A319-673316130B8B}"/>
                </a:ext>
              </a:extLst>
            </p:cNvPr>
            <p:cNvSpPr/>
            <p:nvPr/>
          </p:nvSpPr>
          <p:spPr>
            <a:xfrm>
              <a:off x="3531827" y="3615513"/>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20" name="TextBox 19">
              <a:extLst>
                <a:ext uri="{FF2B5EF4-FFF2-40B4-BE49-F238E27FC236}">
                  <a16:creationId xmlns:a16="http://schemas.microsoft.com/office/drawing/2014/main" id="{FE88B6A4-6847-4B87-8EE7-86187E0762DB}"/>
                </a:ext>
              </a:extLst>
            </p:cNvPr>
            <p:cNvSpPr txBox="1"/>
            <p:nvPr/>
          </p:nvSpPr>
          <p:spPr>
            <a:xfrm>
              <a:off x="3739740" y="3869180"/>
              <a:ext cx="1664514" cy="1107996"/>
            </a:xfrm>
            <a:prstGeom prst="rect">
              <a:avLst/>
            </a:prstGeom>
            <a:grpFill/>
          </p:spPr>
          <p:txBody>
            <a:bodyPr wrap="square" rtlCol="0" anchor="ctr">
              <a:spAutoFit/>
            </a:bodyPr>
            <a:lstStyle/>
            <a:p>
              <a:pPr algn="ctr"/>
              <a:r>
                <a:rPr lang="en-US" sz="2200" dirty="0">
                  <a:solidFill>
                    <a:schemeClr val="bg1"/>
                  </a:solidFill>
                </a:rPr>
                <a:t>Intimacy</a:t>
              </a:r>
            </a:p>
            <a:p>
              <a:pPr algn="ctr"/>
              <a:r>
                <a:rPr lang="en-US" sz="2200" dirty="0">
                  <a:solidFill>
                    <a:schemeClr val="bg1"/>
                  </a:solidFill>
                </a:rPr>
                <a:t>vs.</a:t>
              </a:r>
            </a:p>
            <a:p>
              <a:pPr algn="ctr"/>
              <a:r>
                <a:rPr lang="en-US" sz="2200" dirty="0">
                  <a:solidFill>
                    <a:schemeClr val="bg1"/>
                  </a:solidFill>
                </a:rPr>
                <a:t>Isolation</a:t>
              </a:r>
            </a:p>
          </p:txBody>
        </p:sp>
      </p:grpSp>
      <p:grpSp>
        <p:nvGrpSpPr>
          <p:cNvPr id="21" name="Group 20">
            <a:extLst>
              <a:ext uri="{FF2B5EF4-FFF2-40B4-BE49-F238E27FC236}">
                <a16:creationId xmlns:a16="http://schemas.microsoft.com/office/drawing/2014/main" id="{61E05D1C-FC6F-4AEE-9721-499B75ED198B}"/>
              </a:ext>
            </a:extLst>
          </p:cNvPr>
          <p:cNvGrpSpPr/>
          <p:nvPr/>
        </p:nvGrpSpPr>
        <p:grpSpPr>
          <a:xfrm>
            <a:off x="6305136" y="4432491"/>
            <a:ext cx="2080340" cy="1617913"/>
            <a:chOff x="5914363" y="3623075"/>
            <a:chExt cx="2080340" cy="1617913"/>
          </a:xfrm>
          <a:solidFill>
            <a:srgbClr val="627981"/>
          </a:solidFill>
        </p:grpSpPr>
        <p:sp>
          <p:nvSpPr>
            <p:cNvPr id="22" name="Rectangle 21">
              <a:extLst>
                <a:ext uri="{FF2B5EF4-FFF2-40B4-BE49-F238E27FC236}">
                  <a16:creationId xmlns:a16="http://schemas.microsoft.com/office/drawing/2014/main" id="{031F6801-8259-405B-AB66-D43D7776654C}"/>
                </a:ext>
              </a:extLst>
            </p:cNvPr>
            <p:cNvSpPr/>
            <p:nvPr/>
          </p:nvSpPr>
          <p:spPr>
            <a:xfrm>
              <a:off x="5914363" y="3623075"/>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23" name="TextBox 22">
              <a:extLst>
                <a:ext uri="{FF2B5EF4-FFF2-40B4-BE49-F238E27FC236}">
                  <a16:creationId xmlns:a16="http://schemas.microsoft.com/office/drawing/2014/main" id="{82087255-9FF9-47EE-9E33-7CA9196C710D}"/>
                </a:ext>
              </a:extLst>
            </p:cNvPr>
            <p:cNvSpPr txBox="1"/>
            <p:nvPr/>
          </p:nvSpPr>
          <p:spPr>
            <a:xfrm>
              <a:off x="6122276" y="3869179"/>
              <a:ext cx="1664514" cy="1107996"/>
            </a:xfrm>
            <a:prstGeom prst="rect">
              <a:avLst/>
            </a:prstGeom>
            <a:grpFill/>
          </p:spPr>
          <p:txBody>
            <a:bodyPr wrap="square" rtlCol="0" anchor="ctr">
              <a:spAutoFit/>
            </a:bodyPr>
            <a:lstStyle/>
            <a:p>
              <a:pPr algn="ctr"/>
              <a:r>
                <a:rPr lang="en-US" sz="2200" dirty="0">
                  <a:solidFill>
                    <a:schemeClr val="bg1"/>
                  </a:solidFill>
                </a:rPr>
                <a:t>Generativity vs. Stagnation</a:t>
              </a:r>
            </a:p>
          </p:txBody>
        </p:sp>
      </p:grpSp>
      <p:grpSp>
        <p:nvGrpSpPr>
          <p:cNvPr id="24" name="Group 23">
            <a:extLst>
              <a:ext uri="{FF2B5EF4-FFF2-40B4-BE49-F238E27FC236}">
                <a16:creationId xmlns:a16="http://schemas.microsoft.com/office/drawing/2014/main" id="{44F24AD9-C0C3-4485-BCFA-58793213D0F6}"/>
              </a:ext>
            </a:extLst>
          </p:cNvPr>
          <p:cNvGrpSpPr/>
          <p:nvPr/>
        </p:nvGrpSpPr>
        <p:grpSpPr>
          <a:xfrm>
            <a:off x="3922600" y="2557106"/>
            <a:ext cx="2080340" cy="1617913"/>
            <a:chOff x="3531827" y="1747690"/>
            <a:chExt cx="2080340" cy="1617913"/>
          </a:xfrm>
          <a:solidFill>
            <a:srgbClr val="627981"/>
          </a:solidFill>
        </p:grpSpPr>
        <p:sp>
          <p:nvSpPr>
            <p:cNvPr id="25" name="Rectangle 24">
              <a:extLst>
                <a:ext uri="{FF2B5EF4-FFF2-40B4-BE49-F238E27FC236}">
                  <a16:creationId xmlns:a16="http://schemas.microsoft.com/office/drawing/2014/main" id="{D614473D-3BED-4F4C-A2D0-B4EEE35DBA38}"/>
                </a:ext>
              </a:extLst>
            </p:cNvPr>
            <p:cNvSpPr/>
            <p:nvPr/>
          </p:nvSpPr>
          <p:spPr>
            <a:xfrm>
              <a:off x="3531827" y="1747690"/>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27" name="TextBox 26">
              <a:extLst>
                <a:ext uri="{FF2B5EF4-FFF2-40B4-BE49-F238E27FC236}">
                  <a16:creationId xmlns:a16="http://schemas.microsoft.com/office/drawing/2014/main" id="{3FFDFCAE-5EEB-4C3A-85A4-46200BDF9E1C}"/>
                </a:ext>
              </a:extLst>
            </p:cNvPr>
            <p:cNvSpPr txBox="1"/>
            <p:nvPr/>
          </p:nvSpPr>
          <p:spPr>
            <a:xfrm>
              <a:off x="3739740" y="1997367"/>
              <a:ext cx="1664514" cy="1107996"/>
            </a:xfrm>
            <a:prstGeom prst="rect">
              <a:avLst/>
            </a:prstGeom>
            <a:grpFill/>
          </p:spPr>
          <p:txBody>
            <a:bodyPr wrap="square" rtlCol="0" anchor="ctr">
              <a:spAutoFit/>
            </a:bodyPr>
            <a:lstStyle/>
            <a:p>
              <a:pPr algn="ctr"/>
              <a:r>
                <a:rPr lang="en-US" sz="2200" dirty="0">
                  <a:solidFill>
                    <a:schemeClr val="bg1"/>
                  </a:solidFill>
                </a:rPr>
                <a:t>Autonomy</a:t>
              </a:r>
            </a:p>
            <a:p>
              <a:pPr algn="ctr"/>
              <a:r>
                <a:rPr lang="en-US" sz="2200" dirty="0">
                  <a:solidFill>
                    <a:schemeClr val="bg1"/>
                  </a:solidFill>
                </a:rPr>
                <a:t>vs.</a:t>
              </a:r>
            </a:p>
            <a:p>
              <a:pPr algn="ctr"/>
              <a:r>
                <a:rPr lang="en-US" sz="2200" dirty="0">
                  <a:solidFill>
                    <a:schemeClr val="bg1"/>
                  </a:solidFill>
                </a:rPr>
                <a:t>Shame</a:t>
              </a:r>
            </a:p>
          </p:txBody>
        </p:sp>
      </p:grpSp>
      <p:grpSp>
        <p:nvGrpSpPr>
          <p:cNvPr id="28" name="Group 27">
            <a:extLst>
              <a:ext uri="{FF2B5EF4-FFF2-40B4-BE49-F238E27FC236}">
                <a16:creationId xmlns:a16="http://schemas.microsoft.com/office/drawing/2014/main" id="{7E041557-FDF8-4E90-BA71-86AFF93A5D10}"/>
              </a:ext>
            </a:extLst>
          </p:cNvPr>
          <p:cNvGrpSpPr/>
          <p:nvPr/>
        </p:nvGrpSpPr>
        <p:grpSpPr>
          <a:xfrm>
            <a:off x="8687672" y="2557105"/>
            <a:ext cx="2080340" cy="1617913"/>
            <a:chOff x="5914363" y="1747690"/>
            <a:chExt cx="2080340" cy="1617913"/>
          </a:xfrm>
          <a:solidFill>
            <a:srgbClr val="627981"/>
          </a:solidFill>
        </p:grpSpPr>
        <p:sp>
          <p:nvSpPr>
            <p:cNvPr id="29" name="Rectangle 28">
              <a:extLst>
                <a:ext uri="{FF2B5EF4-FFF2-40B4-BE49-F238E27FC236}">
                  <a16:creationId xmlns:a16="http://schemas.microsoft.com/office/drawing/2014/main" id="{9A64807C-181E-46BE-9706-BEC65E48BF56}"/>
                </a:ext>
              </a:extLst>
            </p:cNvPr>
            <p:cNvSpPr/>
            <p:nvPr/>
          </p:nvSpPr>
          <p:spPr>
            <a:xfrm>
              <a:off x="5914363" y="1747690"/>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30" name="TextBox 29">
              <a:extLst>
                <a:ext uri="{FF2B5EF4-FFF2-40B4-BE49-F238E27FC236}">
                  <a16:creationId xmlns:a16="http://schemas.microsoft.com/office/drawing/2014/main" id="{D0BFDA76-5941-4876-B612-F5336EB1588B}"/>
                </a:ext>
              </a:extLst>
            </p:cNvPr>
            <p:cNvSpPr txBox="1"/>
            <p:nvPr/>
          </p:nvSpPr>
          <p:spPr>
            <a:xfrm>
              <a:off x="6122276" y="1997367"/>
              <a:ext cx="1664514" cy="1107996"/>
            </a:xfrm>
            <a:prstGeom prst="rect">
              <a:avLst/>
            </a:prstGeom>
            <a:grpFill/>
          </p:spPr>
          <p:txBody>
            <a:bodyPr wrap="square" rtlCol="0" anchor="ctr">
              <a:spAutoFit/>
            </a:bodyPr>
            <a:lstStyle/>
            <a:p>
              <a:pPr algn="ctr"/>
              <a:r>
                <a:rPr lang="en-US" sz="2200" dirty="0">
                  <a:solidFill>
                    <a:schemeClr val="bg1"/>
                  </a:solidFill>
                </a:rPr>
                <a:t>Industry</a:t>
              </a:r>
            </a:p>
            <a:p>
              <a:pPr algn="ctr"/>
              <a:r>
                <a:rPr lang="en-US" sz="2200" dirty="0">
                  <a:solidFill>
                    <a:schemeClr val="bg1"/>
                  </a:solidFill>
                </a:rPr>
                <a:t>vs.</a:t>
              </a:r>
            </a:p>
            <a:p>
              <a:pPr algn="ctr"/>
              <a:r>
                <a:rPr lang="en-US" sz="2200" dirty="0">
                  <a:solidFill>
                    <a:schemeClr val="bg1"/>
                  </a:solidFill>
                </a:rPr>
                <a:t>Inferiority</a:t>
              </a:r>
            </a:p>
          </p:txBody>
        </p:sp>
      </p:grpSp>
      <p:grpSp>
        <p:nvGrpSpPr>
          <p:cNvPr id="31" name="Group 30">
            <a:extLst>
              <a:ext uri="{FF2B5EF4-FFF2-40B4-BE49-F238E27FC236}">
                <a16:creationId xmlns:a16="http://schemas.microsoft.com/office/drawing/2014/main" id="{C293D672-CB0F-4E99-9ABF-F985B754B893}"/>
              </a:ext>
            </a:extLst>
          </p:cNvPr>
          <p:cNvGrpSpPr/>
          <p:nvPr/>
        </p:nvGrpSpPr>
        <p:grpSpPr>
          <a:xfrm>
            <a:off x="8687672" y="4432490"/>
            <a:ext cx="2080340" cy="1617913"/>
            <a:chOff x="5914363" y="3623075"/>
            <a:chExt cx="2080340" cy="1617913"/>
          </a:xfrm>
          <a:solidFill>
            <a:srgbClr val="627981"/>
          </a:solidFill>
        </p:grpSpPr>
        <p:sp>
          <p:nvSpPr>
            <p:cNvPr id="32" name="Rectangle 31">
              <a:extLst>
                <a:ext uri="{FF2B5EF4-FFF2-40B4-BE49-F238E27FC236}">
                  <a16:creationId xmlns:a16="http://schemas.microsoft.com/office/drawing/2014/main" id="{18DF3FBB-1D15-4E8D-B641-339324B9C17A}"/>
                </a:ext>
              </a:extLst>
            </p:cNvPr>
            <p:cNvSpPr/>
            <p:nvPr/>
          </p:nvSpPr>
          <p:spPr>
            <a:xfrm>
              <a:off x="5914363" y="3623075"/>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33" name="TextBox 32">
              <a:extLst>
                <a:ext uri="{FF2B5EF4-FFF2-40B4-BE49-F238E27FC236}">
                  <a16:creationId xmlns:a16="http://schemas.microsoft.com/office/drawing/2014/main" id="{89262DCF-07A4-48B1-B7FD-AB49CB5F7120}"/>
                </a:ext>
              </a:extLst>
            </p:cNvPr>
            <p:cNvSpPr txBox="1"/>
            <p:nvPr/>
          </p:nvSpPr>
          <p:spPr>
            <a:xfrm>
              <a:off x="6122276" y="3869180"/>
              <a:ext cx="1664514" cy="1107996"/>
            </a:xfrm>
            <a:prstGeom prst="rect">
              <a:avLst/>
            </a:prstGeom>
            <a:grpFill/>
          </p:spPr>
          <p:txBody>
            <a:bodyPr wrap="square" rtlCol="0" anchor="ctr">
              <a:spAutoFit/>
            </a:bodyPr>
            <a:lstStyle/>
            <a:p>
              <a:pPr algn="ctr"/>
              <a:r>
                <a:rPr lang="en-US" sz="2200" dirty="0">
                  <a:solidFill>
                    <a:schemeClr val="bg1"/>
                  </a:solidFill>
                </a:rPr>
                <a:t>Integrity</a:t>
              </a:r>
            </a:p>
            <a:p>
              <a:pPr algn="ctr"/>
              <a:r>
                <a:rPr lang="en-US" sz="2200" dirty="0">
                  <a:solidFill>
                    <a:schemeClr val="bg1"/>
                  </a:solidFill>
                </a:rPr>
                <a:t>vs.</a:t>
              </a:r>
            </a:p>
            <a:p>
              <a:pPr algn="ctr"/>
              <a:r>
                <a:rPr lang="en-US" sz="2200" dirty="0">
                  <a:solidFill>
                    <a:schemeClr val="bg1"/>
                  </a:solidFill>
                </a:rPr>
                <a:t>Despair</a:t>
              </a:r>
            </a:p>
          </p:txBody>
        </p:sp>
      </p:grpSp>
    </p:spTree>
    <p:extLst>
      <p:ext uri="{BB962C8B-B14F-4D97-AF65-F5344CB8AC3E}">
        <p14:creationId xmlns:p14="http://schemas.microsoft.com/office/powerpoint/2010/main" val="4434565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0" cy="799463"/>
            <a:chOff x="-1" y="463132"/>
            <a:chExt cx="9144000" cy="799463"/>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True versus Mistrust</a:t>
              </a:r>
            </a:p>
          </p:txBody>
        </p:sp>
        <p:cxnSp>
          <p:nvCxnSpPr>
            <p:cNvPr id="27" name="Straight Connector 26"/>
            <p:cNvCxnSpPr/>
            <p:nvPr/>
          </p:nvCxnSpPr>
          <p:spPr>
            <a:xfrm>
              <a:off x="357186" y="1262595"/>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sp>
        <p:nvSpPr>
          <p:cNvPr id="2" name="TextBox 1">
            <a:extLst>
              <a:ext uri="{FF2B5EF4-FFF2-40B4-BE49-F238E27FC236}">
                <a16:creationId xmlns:a16="http://schemas.microsoft.com/office/drawing/2014/main" id="{E8F54A9D-A30C-4013-8398-1E596D24AC2D}"/>
              </a:ext>
            </a:extLst>
          </p:cNvPr>
          <p:cNvSpPr txBox="1"/>
          <p:nvPr/>
        </p:nvSpPr>
        <p:spPr>
          <a:xfrm>
            <a:off x="6381750" y="2081212"/>
            <a:ext cx="1149930" cy="769441"/>
          </a:xfrm>
          <a:prstGeom prst="rect">
            <a:avLst/>
          </a:prstGeom>
          <a:noFill/>
        </p:spPr>
        <p:txBody>
          <a:bodyPr wrap="none" rtlCol="0">
            <a:spAutoFit/>
          </a:bodyPr>
          <a:lstStyle/>
          <a:p>
            <a:r>
              <a:rPr lang="en-US" sz="4400" dirty="0"/>
              <a:t>Safe</a:t>
            </a:r>
          </a:p>
        </p:txBody>
      </p:sp>
      <p:sp>
        <p:nvSpPr>
          <p:cNvPr id="6" name="TextBox 5">
            <a:extLst>
              <a:ext uri="{FF2B5EF4-FFF2-40B4-BE49-F238E27FC236}">
                <a16:creationId xmlns:a16="http://schemas.microsoft.com/office/drawing/2014/main" id="{52672D69-8968-4CDD-B5CA-243FB39724CB}"/>
              </a:ext>
            </a:extLst>
          </p:cNvPr>
          <p:cNvSpPr txBox="1"/>
          <p:nvPr/>
        </p:nvSpPr>
        <p:spPr>
          <a:xfrm>
            <a:off x="6381750" y="3289131"/>
            <a:ext cx="2772041" cy="769441"/>
          </a:xfrm>
          <a:prstGeom prst="rect">
            <a:avLst/>
          </a:prstGeom>
          <a:noFill/>
        </p:spPr>
        <p:txBody>
          <a:bodyPr wrap="none" rtlCol="0">
            <a:spAutoFit/>
          </a:bodyPr>
          <a:lstStyle/>
          <a:p>
            <a:r>
              <a:rPr lang="en-US" sz="4400" dirty="0"/>
              <a:t>Predictable</a:t>
            </a:r>
          </a:p>
        </p:txBody>
      </p:sp>
      <p:pic>
        <p:nvPicPr>
          <p:cNvPr id="5" name="Graphic 4" descr="Baby">
            <a:extLst>
              <a:ext uri="{FF2B5EF4-FFF2-40B4-BE49-F238E27FC236}">
                <a16:creationId xmlns:a16="http://schemas.microsoft.com/office/drawing/2014/main" id="{115623DE-E363-440C-B0A0-3761B0283CAC}"/>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228975" y="2081212"/>
            <a:ext cx="2447926" cy="2447926"/>
          </a:xfrm>
          <a:prstGeom prst="rect">
            <a:avLst/>
          </a:prstGeom>
        </p:spPr>
      </p:pic>
    </p:spTree>
    <p:extLst>
      <p:ext uri="{BB962C8B-B14F-4D97-AF65-F5344CB8AC3E}">
        <p14:creationId xmlns:p14="http://schemas.microsoft.com/office/powerpoint/2010/main" val="4053708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0" cy="799463"/>
            <a:chOff x="-1" y="463132"/>
            <a:chExt cx="9144000" cy="799463"/>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Autonomy versus Shame</a:t>
              </a:r>
            </a:p>
          </p:txBody>
        </p:sp>
        <p:cxnSp>
          <p:nvCxnSpPr>
            <p:cNvPr id="27" name="Straight Connector 26"/>
            <p:cNvCxnSpPr/>
            <p:nvPr/>
          </p:nvCxnSpPr>
          <p:spPr>
            <a:xfrm>
              <a:off x="357186" y="1262595"/>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pic>
        <p:nvPicPr>
          <p:cNvPr id="3" name="Graphic 2" descr="Child with balloon">
            <a:extLst>
              <a:ext uri="{FF2B5EF4-FFF2-40B4-BE49-F238E27FC236}">
                <a16:creationId xmlns:a16="http://schemas.microsoft.com/office/drawing/2014/main" id="{8BF5C88D-43E5-42B4-9AD6-6ECF5F390E29}"/>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flipH="1">
            <a:off x="1881188" y="1672469"/>
            <a:ext cx="2914652" cy="2914652"/>
          </a:xfrm>
          <a:prstGeom prst="rect">
            <a:avLst/>
          </a:prstGeom>
        </p:spPr>
      </p:pic>
      <p:sp>
        <p:nvSpPr>
          <p:cNvPr id="5" name="Rectangle 4">
            <a:extLst>
              <a:ext uri="{FF2B5EF4-FFF2-40B4-BE49-F238E27FC236}">
                <a16:creationId xmlns:a16="http://schemas.microsoft.com/office/drawing/2014/main" id="{0EC860A4-CE58-4904-9201-31AFE9EE8EE5}"/>
              </a:ext>
            </a:extLst>
          </p:cNvPr>
          <p:cNvSpPr/>
          <p:nvPr/>
        </p:nvSpPr>
        <p:spPr>
          <a:xfrm>
            <a:off x="6060225" y="2482334"/>
            <a:ext cx="3467616" cy="769441"/>
          </a:xfrm>
          <a:prstGeom prst="rect">
            <a:avLst/>
          </a:prstGeom>
        </p:spPr>
        <p:txBody>
          <a:bodyPr wrap="none">
            <a:spAutoFit/>
          </a:bodyPr>
          <a:lstStyle/>
          <a:p>
            <a:r>
              <a:rPr lang="en-US" sz="4400" dirty="0"/>
              <a:t>Independence</a:t>
            </a:r>
          </a:p>
        </p:txBody>
      </p:sp>
      <p:sp>
        <p:nvSpPr>
          <p:cNvPr id="6" name="Rectangle 5">
            <a:extLst>
              <a:ext uri="{FF2B5EF4-FFF2-40B4-BE49-F238E27FC236}">
                <a16:creationId xmlns:a16="http://schemas.microsoft.com/office/drawing/2014/main" id="{09AE3397-35AF-4178-BDCD-D29568BF8F07}"/>
              </a:ext>
            </a:extLst>
          </p:cNvPr>
          <p:cNvSpPr/>
          <p:nvPr/>
        </p:nvSpPr>
        <p:spPr>
          <a:xfrm>
            <a:off x="6060225" y="3817680"/>
            <a:ext cx="4250587" cy="769441"/>
          </a:xfrm>
          <a:prstGeom prst="rect">
            <a:avLst/>
          </a:prstGeom>
        </p:spPr>
        <p:txBody>
          <a:bodyPr wrap="none">
            <a:spAutoFit/>
          </a:bodyPr>
          <a:lstStyle/>
          <a:p>
            <a:r>
              <a:rPr lang="en-US" sz="4400" dirty="0"/>
              <a:t>Doubt and shame</a:t>
            </a:r>
          </a:p>
        </p:txBody>
      </p:sp>
      <p:sp>
        <p:nvSpPr>
          <p:cNvPr id="7" name="Speech Bubble: Rectangle with Corners Rounded 6">
            <a:extLst>
              <a:ext uri="{FF2B5EF4-FFF2-40B4-BE49-F238E27FC236}">
                <a16:creationId xmlns:a16="http://schemas.microsoft.com/office/drawing/2014/main" id="{1606BCD1-24C8-4373-9AB8-9BAA054329F5}"/>
              </a:ext>
            </a:extLst>
          </p:cNvPr>
          <p:cNvSpPr/>
          <p:nvPr/>
        </p:nvSpPr>
        <p:spPr>
          <a:xfrm>
            <a:off x="3742165" y="1530098"/>
            <a:ext cx="2107350" cy="1080256"/>
          </a:xfrm>
          <a:prstGeom prst="wedgeRoundRectCallout">
            <a:avLst>
              <a:gd name="adj1" fmla="val -46596"/>
              <a:gd name="adj2" fmla="val 73081"/>
              <a:gd name="adj3" fmla="val 16667"/>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“Me do it!”</a:t>
            </a:r>
          </a:p>
        </p:txBody>
      </p:sp>
    </p:spTree>
    <p:extLst>
      <p:ext uri="{BB962C8B-B14F-4D97-AF65-F5344CB8AC3E}">
        <p14:creationId xmlns:p14="http://schemas.microsoft.com/office/powerpoint/2010/main" val="12437651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Initiative versus Guilt</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3" name="Graphic 2" descr="Schoolhouse">
            <a:extLst>
              <a:ext uri="{FF2B5EF4-FFF2-40B4-BE49-F238E27FC236}">
                <a16:creationId xmlns:a16="http://schemas.microsoft.com/office/drawing/2014/main" id="{04406CA2-73A0-48EF-ACED-74E80354D964}"/>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376712" y="1852612"/>
            <a:ext cx="3152775" cy="3152775"/>
          </a:xfrm>
          <a:prstGeom prst="rect">
            <a:avLst/>
          </a:prstGeom>
        </p:spPr>
      </p:pic>
      <p:sp>
        <p:nvSpPr>
          <p:cNvPr id="4" name="Rectangle 3">
            <a:extLst>
              <a:ext uri="{FF2B5EF4-FFF2-40B4-BE49-F238E27FC236}">
                <a16:creationId xmlns:a16="http://schemas.microsoft.com/office/drawing/2014/main" id="{4C5646A8-4278-4D04-969F-8A270F397F08}"/>
              </a:ext>
            </a:extLst>
          </p:cNvPr>
          <p:cNvSpPr/>
          <p:nvPr/>
        </p:nvSpPr>
        <p:spPr>
          <a:xfrm>
            <a:off x="6096000" y="2054333"/>
            <a:ext cx="1173719" cy="769441"/>
          </a:xfrm>
          <a:prstGeom prst="rect">
            <a:avLst/>
          </a:prstGeom>
        </p:spPr>
        <p:txBody>
          <a:bodyPr wrap="none">
            <a:spAutoFit/>
          </a:bodyPr>
          <a:lstStyle/>
          <a:p>
            <a:r>
              <a:rPr lang="en-US" sz="4400" dirty="0"/>
              <a:t>Plan</a:t>
            </a:r>
          </a:p>
        </p:txBody>
      </p:sp>
      <p:sp>
        <p:nvSpPr>
          <p:cNvPr id="5" name="Rectangle 4">
            <a:extLst>
              <a:ext uri="{FF2B5EF4-FFF2-40B4-BE49-F238E27FC236}">
                <a16:creationId xmlns:a16="http://schemas.microsoft.com/office/drawing/2014/main" id="{DC0B83EC-AE8D-4B68-8327-2C7C661708CB}"/>
              </a:ext>
            </a:extLst>
          </p:cNvPr>
          <p:cNvSpPr/>
          <p:nvPr/>
        </p:nvSpPr>
        <p:spPr>
          <a:xfrm>
            <a:off x="6096000" y="2904930"/>
            <a:ext cx="3295197" cy="769441"/>
          </a:xfrm>
          <a:prstGeom prst="rect">
            <a:avLst/>
          </a:prstGeom>
        </p:spPr>
        <p:txBody>
          <a:bodyPr wrap="none">
            <a:spAutoFit/>
          </a:bodyPr>
          <a:lstStyle/>
          <a:p>
            <a:r>
              <a:rPr lang="en-US" sz="4400" dirty="0"/>
              <a:t>Achieve goals</a:t>
            </a:r>
          </a:p>
        </p:txBody>
      </p:sp>
      <p:sp>
        <p:nvSpPr>
          <p:cNvPr id="6" name="Rectangle 5">
            <a:extLst>
              <a:ext uri="{FF2B5EF4-FFF2-40B4-BE49-F238E27FC236}">
                <a16:creationId xmlns:a16="http://schemas.microsoft.com/office/drawing/2014/main" id="{8D57E3F1-FB46-4CDC-AC9D-657963272F54}"/>
              </a:ext>
            </a:extLst>
          </p:cNvPr>
          <p:cNvSpPr/>
          <p:nvPr/>
        </p:nvSpPr>
        <p:spPr>
          <a:xfrm>
            <a:off x="6096000" y="3755527"/>
            <a:ext cx="3719288" cy="769441"/>
          </a:xfrm>
          <a:prstGeom prst="rect">
            <a:avLst/>
          </a:prstGeom>
        </p:spPr>
        <p:txBody>
          <a:bodyPr wrap="none">
            <a:spAutoFit/>
          </a:bodyPr>
          <a:lstStyle/>
          <a:p>
            <a:r>
              <a:rPr lang="en-US" sz="4400" dirty="0"/>
              <a:t>Self-confidence</a:t>
            </a:r>
          </a:p>
        </p:txBody>
      </p:sp>
    </p:spTree>
    <p:extLst>
      <p:ext uri="{BB962C8B-B14F-4D97-AF65-F5344CB8AC3E}">
        <p14:creationId xmlns:p14="http://schemas.microsoft.com/office/powerpoint/2010/main" val="33456141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Industry versus Inferiority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4" name="Graphic 3" descr="Schoolhouse">
            <a:extLst>
              <a:ext uri="{FF2B5EF4-FFF2-40B4-BE49-F238E27FC236}">
                <a16:creationId xmlns:a16="http://schemas.microsoft.com/office/drawing/2014/main" id="{6CCE972A-F99E-4410-BC6F-04B0C6EDB9E8}"/>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071912" y="1785937"/>
            <a:ext cx="3152775" cy="3152775"/>
          </a:xfrm>
          <a:prstGeom prst="rect">
            <a:avLst/>
          </a:prstGeom>
        </p:spPr>
      </p:pic>
      <p:sp>
        <p:nvSpPr>
          <p:cNvPr id="2" name="Rectangle 1">
            <a:extLst>
              <a:ext uri="{FF2B5EF4-FFF2-40B4-BE49-F238E27FC236}">
                <a16:creationId xmlns:a16="http://schemas.microsoft.com/office/drawing/2014/main" id="{C291FFB2-890A-4273-AE4C-CA999852DADA}"/>
              </a:ext>
            </a:extLst>
          </p:cNvPr>
          <p:cNvSpPr/>
          <p:nvPr/>
        </p:nvSpPr>
        <p:spPr>
          <a:xfrm>
            <a:off x="5739256" y="4349233"/>
            <a:ext cx="1380506" cy="769441"/>
          </a:xfrm>
          <a:prstGeom prst="rect">
            <a:avLst/>
          </a:prstGeom>
        </p:spPr>
        <p:txBody>
          <a:bodyPr wrap="none">
            <a:spAutoFit/>
          </a:bodyPr>
          <a:lstStyle/>
          <a:p>
            <a:r>
              <a:rPr lang="en-US" sz="4400" dirty="0"/>
              <a:t>Pride</a:t>
            </a:r>
          </a:p>
        </p:txBody>
      </p:sp>
      <p:sp>
        <p:nvSpPr>
          <p:cNvPr id="3" name="Rectangle 2">
            <a:extLst>
              <a:ext uri="{FF2B5EF4-FFF2-40B4-BE49-F238E27FC236}">
                <a16:creationId xmlns:a16="http://schemas.microsoft.com/office/drawing/2014/main" id="{12297B56-497F-40EF-9857-8A525D43E6D5}"/>
              </a:ext>
            </a:extLst>
          </p:cNvPr>
          <p:cNvSpPr/>
          <p:nvPr/>
        </p:nvSpPr>
        <p:spPr>
          <a:xfrm>
            <a:off x="8213226" y="4349234"/>
            <a:ext cx="2454775" cy="769441"/>
          </a:xfrm>
          <a:prstGeom prst="rect">
            <a:avLst/>
          </a:prstGeom>
        </p:spPr>
        <p:txBody>
          <a:bodyPr wrap="none">
            <a:spAutoFit/>
          </a:bodyPr>
          <a:lstStyle/>
          <a:p>
            <a:r>
              <a:rPr lang="en-US" sz="4400" dirty="0"/>
              <a:t>Inferiority</a:t>
            </a:r>
          </a:p>
        </p:txBody>
      </p:sp>
      <p:pic>
        <p:nvPicPr>
          <p:cNvPr id="6" name="Graphic 5" descr="School girl">
            <a:extLst>
              <a:ext uri="{FF2B5EF4-FFF2-40B4-BE49-F238E27FC236}">
                <a16:creationId xmlns:a16="http://schemas.microsoft.com/office/drawing/2014/main" id="{E209A319-CD1A-4BE5-B738-6A3DFABB71F4}"/>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5454496" y="1918187"/>
            <a:ext cx="1950025" cy="1950025"/>
          </a:xfrm>
          <a:prstGeom prst="rect">
            <a:avLst/>
          </a:prstGeom>
        </p:spPr>
      </p:pic>
      <p:pic>
        <p:nvPicPr>
          <p:cNvPr id="8" name="Graphic 7" descr="Group of women">
            <a:extLst>
              <a:ext uri="{FF2B5EF4-FFF2-40B4-BE49-F238E27FC236}">
                <a16:creationId xmlns:a16="http://schemas.microsoft.com/office/drawing/2014/main" id="{D96665D9-1625-438A-AEC0-E57ADCF01D00}"/>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8465601" y="1918187"/>
            <a:ext cx="1950024" cy="1950024"/>
          </a:xfrm>
          <a:prstGeom prst="rect">
            <a:avLst/>
          </a:prstGeom>
        </p:spPr>
      </p:pic>
      <p:cxnSp>
        <p:nvCxnSpPr>
          <p:cNvPr id="10" name="Straight Arrow Connector 9">
            <a:extLst>
              <a:ext uri="{FF2B5EF4-FFF2-40B4-BE49-F238E27FC236}">
                <a16:creationId xmlns:a16="http://schemas.microsoft.com/office/drawing/2014/main" id="{79F4F5E6-E52F-41A7-A60E-6B9094A9C3EA}"/>
              </a:ext>
            </a:extLst>
          </p:cNvPr>
          <p:cNvCxnSpPr>
            <a:cxnSpLocks/>
            <a:stCxn id="6" idx="3"/>
            <a:endCxn id="8" idx="1"/>
          </p:cNvCxnSpPr>
          <p:nvPr/>
        </p:nvCxnSpPr>
        <p:spPr>
          <a:xfrm flipV="1">
            <a:off x="7404521" y="2893199"/>
            <a:ext cx="1061080" cy="1"/>
          </a:xfrm>
          <a:prstGeom prst="straightConnector1">
            <a:avLst/>
          </a:prstGeom>
          <a:ln w="76200">
            <a:solidFill>
              <a:srgbClr val="99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089443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Identity versus Role Confusion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Rectangle 1">
            <a:extLst>
              <a:ext uri="{FF2B5EF4-FFF2-40B4-BE49-F238E27FC236}">
                <a16:creationId xmlns:a16="http://schemas.microsoft.com/office/drawing/2014/main" id="{0AD383BF-9B4A-4382-907E-AED7E325F37E}"/>
              </a:ext>
            </a:extLst>
          </p:cNvPr>
          <p:cNvSpPr/>
          <p:nvPr/>
        </p:nvSpPr>
        <p:spPr>
          <a:xfrm>
            <a:off x="6536817" y="1939350"/>
            <a:ext cx="3114955" cy="769441"/>
          </a:xfrm>
          <a:prstGeom prst="rect">
            <a:avLst/>
          </a:prstGeom>
        </p:spPr>
        <p:txBody>
          <a:bodyPr wrap="none">
            <a:spAutoFit/>
          </a:bodyPr>
          <a:lstStyle/>
          <a:p>
            <a:r>
              <a:rPr lang="en-US" sz="4400" dirty="0"/>
              <a:t>"Who am I?"</a:t>
            </a:r>
          </a:p>
        </p:txBody>
      </p:sp>
      <p:sp>
        <p:nvSpPr>
          <p:cNvPr id="3" name="Rectangle 2">
            <a:extLst>
              <a:ext uri="{FF2B5EF4-FFF2-40B4-BE49-F238E27FC236}">
                <a16:creationId xmlns:a16="http://schemas.microsoft.com/office/drawing/2014/main" id="{63A42B4D-5A39-42BB-9697-30FB89736159}"/>
              </a:ext>
            </a:extLst>
          </p:cNvPr>
          <p:cNvSpPr/>
          <p:nvPr/>
        </p:nvSpPr>
        <p:spPr>
          <a:xfrm>
            <a:off x="6568074" y="4183620"/>
            <a:ext cx="3052439" cy="769441"/>
          </a:xfrm>
          <a:prstGeom prst="rect">
            <a:avLst/>
          </a:prstGeom>
        </p:spPr>
        <p:txBody>
          <a:bodyPr wrap="none">
            <a:spAutoFit/>
          </a:bodyPr>
          <a:lstStyle/>
          <a:p>
            <a:r>
              <a:rPr lang="en-US" sz="4400" dirty="0"/>
              <a:t>Sense of self</a:t>
            </a:r>
          </a:p>
        </p:txBody>
      </p:sp>
      <p:cxnSp>
        <p:nvCxnSpPr>
          <p:cNvPr id="6" name="Straight Arrow Connector 5">
            <a:extLst>
              <a:ext uri="{FF2B5EF4-FFF2-40B4-BE49-F238E27FC236}">
                <a16:creationId xmlns:a16="http://schemas.microsoft.com/office/drawing/2014/main" id="{8560276B-EA85-4883-B790-897CF4343774}"/>
              </a:ext>
            </a:extLst>
          </p:cNvPr>
          <p:cNvCxnSpPr>
            <a:cxnSpLocks/>
            <a:stCxn id="2" idx="2"/>
            <a:endCxn id="3" idx="0"/>
          </p:cNvCxnSpPr>
          <p:nvPr/>
        </p:nvCxnSpPr>
        <p:spPr>
          <a:xfrm flipH="1">
            <a:off x="8094294" y="2708791"/>
            <a:ext cx="1" cy="1474829"/>
          </a:xfrm>
          <a:prstGeom prst="straightConnector1">
            <a:avLst/>
          </a:prstGeom>
          <a:ln w="76200">
            <a:solidFill>
              <a:srgbClr val="990000"/>
            </a:solidFill>
            <a:tailEnd type="triangle"/>
          </a:ln>
        </p:spPr>
        <p:style>
          <a:lnRef idx="1">
            <a:schemeClr val="accent1"/>
          </a:lnRef>
          <a:fillRef idx="0">
            <a:schemeClr val="accent1"/>
          </a:fillRef>
          <a:effectRef idx="0">
            <a:schemeClr val="accent1"/>
          </a:effectRef>
          <a:fontRef idx="minor">
            <a:schemeClr val="tx1"/>
          </a:fontRef>
        </p:style>
      </p:cxnSp>
      <p:pic>
        <p:nvPicPr>
          <p:cNvPr id="10" name="Graphic 9" descr="School girl">
            <a:extLst>
              <a:ext uri="{FF2B5EF4-FFF2-40B4-BE49-F238E27FC236}">
                <a16:creationId xmlns:a16="http://schemas.microsoft.com/office/drawing/2014/main" id="{F9038DB6-24C8-466C-AAAD-37F699722B96}"/>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522966" y="1856495"/>
            <a:ext cx="1704591" cy="1704591"/>
          </a:xfrm>
          <a:prstGeom prst="rect">
            <a:avLst/>
          </a:prstGeom>
        </p:spPr>
      </p:pic>
      <p:pic>
        <p:nvPicPr>
          <p:cNvPr id="12" name="Graphic 11" descr="School boy">
            <a:extLst>
              <a:ext uri="{FF2B5EF4-FFF2-40B4-BE49-F238E27FC236}">
                <a16:creationId xmlns:a16="http://schemas.microsoft.com/office/drawing/2014/main" id="{E60D1C41-4B55-4BDF-A4AE-04F4D6B63D3A}"/>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771183" y="3258743"/>
            <a:ext cx="1704591" cy="1704591"/>
          </a:xfrm>
          <a:prstGeom prst="rect">
            <a:avLst/>
          </a:prstGeom>
        </p:spPr>
      </p:pic>
      <p:pic>
        <p:nvPicPr>
          <p:cNvPr id="15" name="Graphic 14" descr="School girl">
            <a:extLst>
              <a:ext uri="{FF2B5EF4-FFF2-40B4-BE49-F238E27FC236}">
                <a16:creationId xmlns:a16="http://schemas.microsoft.com/office/drawing/2014/main" id="{5184F62F-45C4-4AE4-8745-035822218A64}"/>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244965" y="2708791"/>
            <a:ext cx="1704591" cy="1704591"/>
          </a:xfrm>
          <a:prstGeom prst="rect">
            <a:avLst/>
          </a:prstGeom>
        </p:spPr>
      </p:pic>
    </p:spTree>
    <p:extLst>
      <p:ext uri="{BB962C8B-B14F-4D97-AF65-F5344CB8AC3E}">
        <p14:creationId xmlns:p14="http://schemas.microsoft.com/office/powerpoint/2010/main" val="15266281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Intimacy versus Isolation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3" name="Graphic 2" descr="Male profile">
            <a:extLst>
              <a:ext uri="{FF2B5EF4-FFF2-40B4-BE49-F238E27FC236}">
                <a16:creationId xmlns:a16="http://schemas.microsoft.com/office/drawing/2014/main" id="{00EC93A0-E18B-4180-A34F-E7AC84E31B4D}"/>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657475" y="2503837"/>
            <a:ext cx="1473975" cy="1473975"/>
          </a:xfrm>
          <a:prstGeom prst="rect">
            <a:avLst/>
          </a:prstGeom>
        </p:spPr>
      </p:pic>
      <p:pic>
        <p:nvPicPr>
          <p:cNvPr id="5" name="Graphic 4" descr="Female Profile">
            <a:extLst>
              <a:ext uri="{FF2B5EF4-FFF2-40B4-BE49-F238E27FC236}">
                <a16:creationId xmlns:a16="http://schemas.microsoft.com/office/drawing/2014/main" id="{A4238E14-5606-4AA7-8BD7-6F8480721C55}"/>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788550" y="3240824"/>
            <a:ext cx="1473975" cy="1473975"/>
          </a:xfrm>
          <a:prstGeom prst="rect">
            <a:avLst/>
          </a:prstGeom>
        </p:spPr>
      </p:pic>
      <p:pic>
        <p:nvPicPr>
          <p:cNvPr id="7" name="Graphic 6" descr="Heart">
            <a:extLst>
              <a:ext uri="{FF2B5EF4-FFF2-40B4-BE49-F238E27FC236}">
                <a16:creationId xmlns:a16="http://schemas.microsoft.com/office/drawing/2014/main" id="{CDDE5553-C2B5-47AB-BC1A-444DB2F85EFA}"/>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7917599" y="2166760"/>
            <a:ext cx="1192949" cy="1192949"/>
          </a:xfrm>
          <a:prstGeom prst="rect">
            <a:avLst/>
          </a:prstGeom>
        </p:spPr>
      </p:pic>
      <p:pic>
        <p:nvPicPr>
          <p:cNvPr id="9" name="Graphic 8" descr="Smiling face with no fill">
            <a:extLst>
              <a:ext uri="{FF2B5EF4-FFF2-40B4-BE49-F238E27FC236}">
                <a16:creationId xmlns:a16="http://schemas.microsoft.com/office/drawing/2014/main" id="{043B5393-6830-41D4-859F-13D309E1B447}"/>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6949800" y="3064035"/>
            <a:ext cx="1192950" cy="1192950"/>
          </a:xfrm>
          <a:prstGeom prst="rect">
            <a:avLst/>
          </a:prstGeom>
        </p:spPr>
      </p:pic>
      <p:pic>
        <p:nvPicPr>
          <p:cNvPr id="11" name="Graphic 10" descr="Grinning face with no fill">
            <a:extLst>
              <a:ext uri="{FF2B5EF4-FFF2-40B4-BE49-F238E27FC236}">
                <a16:creationId xmlns:a16="http://schemas.microsoft.com/office/drawing/2014/main" id="{BEA45A62-6FF8-40F4-8362-4AAA37D9BA52}"/>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8910674" y="3064036"/>
            <a:ext cx="1192949" cy="1192949"/>
          </a:xfrm>
          <a:prstGeom prst="rect">
            <a:avLst/>
          </a:prstGeom>
        </p:spPr>
      </p:pic>
      <p:pic>
        <p:nvPicPr>
          <p:cNvPr id="14" name="Graphic 13" descr="Male profile">
            <a:extLst>
              <a:ext uri="{FF2B5EF4-FFF2-40B4-BE49-F238E27FC236}">
                <a16:creationId xmlns:a16="http://schemas.microsoft.com/office/drawing/2014/main" id="{9B616826-4778-4551-A5D5-4159341964F6}"/>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714826" y="1885734"/>
            <a:ext cx="1473975" cy="1473975"/>
          </a:xfrm>
          <a:prstGeom prst="rect">
            <a:avLst/>
          </a:prstGeom>
        </p:spPr>
      </p:pic>
    </p:spTree>
    <p:extLst>
      <p:ext uri="{BB962C8B-B14F-4D97-AF65-F5344CB8AC3E}">
        <p14:creationId xmlns:p14="http://schemas.microsoft.com/office/powerpoint/2010/main" val="27747678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Generativity versus Stagnation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Rectangle 1">
            <a:extLst>
              <a:ext uri="{FF2B5EF4-FFF2-40B4-BE49-F238E27FC236}">
                <a16:creationId xmlns:a16="http://schemas.microsoft.com/office/drawing/2014/main" id="{9184099D-A6C1-4B2F-826C-680CBFAE047C}"/>
              </a:ext>
            </a:extLst>
          </p:cNvPr>
          <p:cNvSpPr/>
          <p:nvPr/>
        </p:nvSpPr>
        <p:spPr>
          <a:xfrm>
            <a:off x="6801703" y="1940152"/>
            <a:ext cx="1917961" cy="769441"/>
          </a:xfrm>
          <a:prstGeom prst="rect">
            <a:avLst/>
          </a:prstGeom>
        </p:spPr>
        <p:txBody>
          <a:bodyPr wrap="none">
            <a:spAutoFit/>
          </a:bodyPr>
          <a:lstStyle/>
          <a:p>
            <a:r>
              <a:rPr lang="en-US" sz="4400" dirty="0"/>
              <a:t>Mentor</a:t>
            </a:r>
          </a:p>
        </p:txBody>
      </p:sp>
      <p:sp>
        <p:nvSpPr>
          <p:cNvPr id="3" name="Rectangle 2">
            <a:extLst>
              <a:ext uri="{FF2B5EF4-FFF2-40B4-BE49-F238E27FC236}">
                <a16:creationId xmlns:a16="http://schemas.microsoft.com/office/drawing/2014/main" id="{BD92A3AD-DB35-491E-9E8D-65220F98A779}"/>
              </a:ext>
            </a:extLst>
          </p:cNvPr>
          <p:cNvSpPr/>
          <p:nvPr/>
        </p:nvSpPr>
        <p:spPr>
          <a:xfrm>
            <a:off x="6541342" y="2945309"/>
            <a:ext cx="2438681" cy="769441"/>
          </a:xfrm>
          <a:prstGeom prst="rect">
            <a:avLst/>
          </a:prstGeom>
        </p:spPr>
        <p:txBody>
          <a:bodyPr wrap="none">
            <a:spAutoFit/>
          </a:bodyPr>
          <a:lstStyle/>
          <a:p>
            <a:r>
              <a:rPr lang="en-US" sz="4400" dirty="0"/>
              <a:t>Volunteer</a:t>
            </a:r>
          </a:p>
        </p:txBody>
      </p:sp>
      <p:sp>
        <p:nvSpPr>
          <p:cNvPr id="4" name="Rectangle 3">
            <a:extLst>
              <a:ext uri="{FF2B5EF4-FFF2-40B4-BE49-F238E27FC236}">
                <a16:creationId xmlns:a16="http://schemas.microsoft.com/office/drawing/2014/main" id="{75E96667-7BCA-4ED7-B1F1-AC3E13A1B54D}"/>
              </a:ext>
            </a:extLst>
          </p:cNvPr>
          <p:cNvSpPr/>
          <p:nvPr/>
        </p:nvSpPr>
        <p:spPr>
          <a:xfrm>
            <a:off x="6917726" y="3950466"/>
            <a:ext cx="1685911" cy="769441"/>
          </a:xfrm>
          <a:prstGeom prst="rect">
            <a:avLst/>
          </a:prstGeom>
        </p:spPr>
        <p:txBody>
          <a:bodyPr wrap="none">
            <a:spAutoFit/>
          </a:bodyPr>
          <a:lstStyle/>
          <a:p>
            <a:r>
              <a:rPr lang="en-US" sz="4400" dirty="0"/>
              <a:t>Parent</a:t>
            </a:r>
          </a:p>
        </p:txBody>
      </p:sp>
      <p:pic>
        <p:nvPicPr>
          <p:cNvPr id="6" name="Graphic 5" descr="Man with kid">
            <a:extLst>
              <a:ext uri="{FF2B5EF4-FFF2-40B4-BE49-F238E27FC236}">
                <a16:creationId xmlns:a16="http://schemas.microsoft.com/office/drawing/2014/main" id="{A39FB879-9479-4B2F-BF08-1D5FEF41E979}"/>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131868" y="2266894"/>
            <a:ext cx="1666875" cy="1666875"/>
          </a:xfrm>
          <a:prstGeom prst="rect">
            <a:avLst/>
          </a:prstGeom>
        </p:spPr>
      </p:pic>
      <p:pic>
        <p:nvPicPr>
          <p:cNvPr id="8" name="Graphic 7" descr="Teacher">
            <a:extLst>
              <a:ext uri="{FF2B5EF4-FFF2-40B4-BE49-F238E27FC236}">
                <a16:creationId xmlns:a16="http://schemas.microsoft.com/office/drawing/2014/main" id="{76C673E0-2584-407C-BABF-5EF450189461}"/>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2179450" y="1876155"/>
            <a:ext cx="1666875" cy="1666875"/>
          </a:xfrm>
          <a:prstGeom prst="rect">
            <a:avLst/>
          </a:prstGeom>
        </p:spPr>
      </p:pic>
      <p:pic>
        <p:nvPicPr>
          <p:cNvPr id="10" name="Graphic 9" descr="Lecturer">
            <a:extLst>
              <a:ext uri="{FF2B5EF4-FFF2-40B4-BE49-F238E27FC236}">
                <a16:creationId xmlns:a16="http://schemas.microsoft.com/office/drawing/2014/main" id="{E5985EEE-4383-4AF2-975B-88A1F0EDB553}"/>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3012887" y="3714750"/>
            <a:ext cx="1666875" cy="1666875"/>
          </a:xfrm>
          <a:prstGeom prst="rect">
            <a:avLst/>
          </a:prstGeom>
        </p:spPr>
      </p:pic>
    </p:spTree>
    <p:extLst>
      <p:ext uri="{BB962C8B-B14F-4D97-AF65-F5344CB8AC3E}">
        <p14:creationId xmlns:p14="http://schemas.microsoft.com/office/powerpoint/2010/main" val="11517028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324</TotalTime>
  <Words>890</Words>
  <Application>Microsoft Office PowerPoint</Application>
  <PresentationFormat>Widescreen</PresentationFormat>
  <Paragraphs>107</Paragraphs>
  <Slides>18</Slides>
  <Notes>17</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18</vt:i4>
      </vt:variant>
    </vt:vector>
  </HeadingPairs>
  <TitlesOfParts>
    <vt:vector size="24" baseType="lpstr">
      <vt:lpstr>Arial</vt:lpstr>
      <vt:lpstr>Calibri</vt:lpstr>
      <vt:lpstr>Calibri Light</vt:lpstr>
      <vt:lpstr>Century Gothic</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Caitlin Edahl</dc:creator>
  <cp:lastModifiedBy>Laura Brown</cp:lastModifiedBy>
  <cp:revision>28</cp:revision>
  <dcterms:created xsi:type="dcterms:W3CDTF">2017-06-16T13:06:21Z</dcterms:created>
  <dcterms:modified xsi:type="dcterms:W3CDTF">2019-06-11T18:55:59Z</dcterms:modified>
</cp:coreProperties>
</file>