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0"/>
  </p:notesMasterIdLst>
  <p:sldIdLst>
    <p:sldId id="279" r:id="rId3"/>
    <p:sldId id="257" r:id="rId4"/>
    <p:sldId id="258" r:id="rId5"/>
    <p:sldId id="259" r:id="rId6"/>
    <p:sldId id="260" r:id="rId7"/>
    <p:sldId id="261" r:id="rId8"/>
    <p:sldId id="262" r:id="rId9"/>
    <p:sldId id="263"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78"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0066"/>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we will discuss the stages of development, specifically prenatal, infant, child, adolescent, and adult development.</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important to note the tremendous growth that occurs in language. Babies coo and then babble, using the sounds of all the languages of the world, and then start to narrow those sounds to the home language by a year. After learning first words around 1 year, they undergo a vocabulary spurt and learn language at a rapid pace. All of these aspects suggest that language is a biologically important function.</a:t>
            </a:r>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951111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Psychosocial issues for this age group include attachment and self-concept.</a:t>
            </a:r>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16847094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Attachment refers to the connection with others. The ultimate function of attachment was to provide children with a safe base in which to explore the world. Attachment styles were studied using a laboratory situation called the “Strange Situation,” which introduced a child to a strange room, then a stranger, and then being left in the room with the stranger. </a:t>
            </a:r>
          </a:p>
        </p:txBody>
      </p:sp>
      <p:sp>
        <p:nvSpPr>
          <p:cNvPr id="4" name="Slide Number Placeholder 3"/>
          <p:cNvSpPr>
            <a:spLocks noGrp="1"/>
          </p:cNvSpPr>
          <p:nvPr>
            <p:ph type="sldNum" sz="quarter" idx="5"/>
          </p:nvPr>
        </p:nvSpPr>
        <p:spPr/>
        <p:txBody>
          <a:bodyPr/>
          <a:lstStyle/>
          <a:p>
            <a:fld id="{1CECA16C-4484-4DC5-9042-A6FC683A1C55}" type="slidenum">
              <a:rPr lang="en-US" smtClean="0"/>
              <a:t>12</a:t>
            </a:fld>
            <a:endParaRPr lang="en-US"/>
          </a:p>
        </p:txBody>
      </p:sp>
    </p:spTree>
    <p:extLst>
      <p:ext uri="{BB962C8B-B14F-4D97-AF65-F5344CB8AC3E}">
        <p14:creationId xmlns:p14="http://schemas.microsoft.com/office/powerpoint/2010/main" val="1646981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research revealed three attachment styles. A securely attached child preferred the caregiver over the stranger, sought the caregiver when stressed, and became distressed when the caregiver left. An avoidantly attached child was unresponsive to the caregiver, did not care if the caregiver left, and treated the stranger the same as the caregiver. A resistantly attached child was clingy with the caregiver, angry when the caregiver left, and difficult to comfort on return.</a:t>
            </a:r>
          </a:p>
        </p:txBody>
      </p:sp>
      <p:sp>
        <p:nvSpPr>
          <p:cNvPr id="4" name="Slide Number Placeholder 3"/>
          <p:cNvSpPr>
            <a:spLocks noGrp="1"/>
          </p:cNvSpPr>
          <p:nvPr>
            <p:ph type="sldNum" sz="quarter" idx="5"/>
          </p:nvPr>
        </p:nvSpPr>
        <p:spPr/>
        <p:txBody>
          <a:bodyPr/>
          <a:lstStyle/>
          <a:p>
            <a:fld id="{1CECA16C-4484-4DC5-9042-A6FC683A1C55}" type="slidenum">
              <a:rPr lang="en-US" smtClean="0"/>
              <a:t>13</a:t>
            </a:fld>
            <a:endParaRPr lang="en-US"/>
          </a:p>
        </p:txBody>
      </p:sp>
    </p:spTree>
    <p:extLst>
      <p:ext uri="{BB962C8B-B14F-4D97-AF65-F5344CB8AC3E}">
        <p14:creationId xmlns:p14="http://schemas.microsoft.com/office/powerpoint/2010/main" val="4180669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self-concept, children begin to develop an idea of who they are. Across development, children develop an ability to share, separate from parents with little anxiety, and begin to identify themselves by groups, such as their grade or their interests. As they get older, they start to identify themselves with traits, such as being shy or outgoing.</a:t>
            </a:r>
          </a:p>
        </p:txBody>
      </p:sp>
      <p:sp>
        <p:nvSpPr>
          <p:cNvPr id="4" name="Slide Number Placeholder 3"/>
          <p:cNvSpPr>
            <a:spLocks noGrp="1"/>
          </p:cNvSpPr>
          <p:nvPr>
            <p:ph type="sldNum" sz="quarter" idx="5"/>
          </p:nvPr>
        </p:nvSpPr>
        <p:spPr/>
        <p:txBody>
          <a:bodyPr/>
          <a:lstStyle/>
          <a:p>
            <a:fld id="{1CECA16C-4484-4DC5-9042-A6FC683A1C55}" type="slidenum">
              <a:rPr lang="en-US" smtClean="0"/>
              <a:t>14</a:t>
            </a:fld>
            <a:endParaRPr lang="en-US"/>
          </a:p>
        </p:txBody>
      </p:sp>
    </p:spTree>
    <p:extLst>
      <p:ext uri="{BB962C8B-B14F-4D97-AF65-F5344CB8AC3E}">
        <p14:creationId xmlns:p14="http://schemas.microsoft.com/office/powerpoint/2010/main" val="30351055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Self-concept involves becoming confident in your own abilities, which can be facilitated by good parenting. Parenting style, in fact, might help or hinder the development of the self-concept.</a:t>
            </a:r>
          </a:p>
        </p:txBody>
      </p:sp>
      <p:sp>
        <p:nvSpPr>
          <p:cNvPr id="4" name="Slide Number Placeholder 3"/>
          <p:cNvSpPr>
            <a:spLocks noGrp="1"/>
          </p:cNvSpPr>
          <p:nvPr>
            <p:ph type="sldNum" sz="quarter" idx="5"/>
          </p:nvPr>
        </p:nvSpPr>
        <p:spPr/>
        <p:txBody>
          <a:bodyPr/>
          <a:lstStyle/>
          <a:p>
            <a:fld id="{1CECA16C-4484-4DC5-9042-A6FC683A1C55}" type="slidenum">
              <a:rPr lang="en-US" smtClean="0"/>
              <a:t>15</a:t>
            </a:fld>
            <a:endParaRPr lang="en-US"/>
          </a:p>
        </p:txBody>
      </p:sp>
    </p:spTree>
    <p:extLst>
      <p:ext uri="{BB962C8B-B14F-4D97-AF65-F5344CB8AC3E}">
        <p14:creationId xmlns:p14="http://schemas.microsoft.com/office/powerpoint/2010/main" val="1103940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authoritative parent gives reasonable demands and consistent limits, expresses warmth and affection, and listens to the child’s point of view.</a:t>
            </a:r>
          </a:p>
        </p:txBody>
      </p:sp>
      <p:sp>
        <p:nvSpPr>
          <p:cNvPr id="4" name="Slide Number Placeholder 3"/>
          <p:cNvSpPr>
            <a:spLocks noGrp="1"/>
          </p:cNvSpPr>
          <p:nvPr>
            <p:ph type="sldNum" sz="quarter" idx="5"/>
          </p:nvPr>
        </p:nvSpPr>
        <p:spPr/>
        <p:txBody>
          <a:bodyPr/>
          <a:lstStyle/>
          <a:p>
            <a:fld id="{1CECA16C-4484-4DC5-9042-A6FC683A1C55}" type="slidenum">
              <a:rPr lang="en-US" smtClean="0"/>
              <a:t>16</a:t>
            </a:fld>
            <a:endParaRPr lang="en-US"/>
          </a:p>
        </p:txBody>
      </p:sp>
    </p:spTree>
    <p:extLst>
      <p:ext uri="{BB962C8B-B14F-4D97-AF65-F5344CB8AC3E}">
        <p14:creationId xmlns:p14="http://schemas.microsoft.com/office/powerpoint/2010/main" val="25233794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authoritarian style, the parents place a high value on obedience, are often strict, and express little warmth. </a:t>
            </a:r>
          </a:p>
        </p:txBody>
      </p:sp>
      <p:sp>
        <p:nvSpPr>
          <p:cNvPr id="4" name="Slide Number Placeholder 3"/>
          <p:cNvSpPr>
            <a:spLocks noGrp="1"/>
          </p:cNvSpPr>
          <p:nvPr>
            <p:ph type="sldNum" sz="quarter" idx="5"/>
          </p:nvPr>
        </p:nvSpPr>
        <p:spPr/>
        <p:txBody>
          <a:bodyPr/>
          <a:lstStyle/>
          <a:p>
            <a:fld id="{1CECA16C-4484-4DC5-9042-A6FC683A1C55}" type="slidenum">
              <a:rPr lang="en-US" smtClean="0"/>
              <a:t>17</a:t>
            </a:fld>
            <a:endParaRPr lang="en-US"/>
          </a:p>
        </p:txBody>
      </p:sp>
    </p:spTree>
    <p:extLst>
      <p:ext uri="{BB962C8B-B14F-4D97-AF65-F5344CB8AC3E}">
        <p14:creationId xmlns:p14="http://schemas.microsoft.com/office/powerpoint/2010/main" val="32310090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Permissive style involves parents that are highly affectionate and rarely use punishment or set boundaries.</a:t>
            </a:r>
          </a:p>
        </p:txBody>
      </p:sp>
      <p:sp>
        <p:nvSpPr>
          <p:cNvPr id="4" name="Slide Number Placeholder 3"/>
          <p:cNvSpPr>
            <a:spLocks noGrp="1"/>
          </p:cNvSpPr>
          <p:nvPr>
            <p:ph type="sldNum" sz="quarter" idx="5"/>
          </p:nvPr>
        </p:nvSpPr>
        <p:spPr/>
        <p:txBody>
          <a:bodyPr/>
          <a:lstStyle/>
          <a:p>
            <a:fld id="{1CECA16C-4484-4DC5-9042-A6FC683A1C55}" type="slidenum">
              <a:rPr lang="en-US" smtClean="0"/>
              <a:t>18</a:t>
            </a:fld>
            <a:endParaRPr lang="en-US"/>
          </a:p>
        </p:txBody>
      </p:sp>
    </p:spTree>
    <p:extLst>
      <p:ext uri="{BB962C8B-B14F-4D97-AF65-F5344CB8AC3E}">
        <p14:creationId xmlns:p14="http://schemas.microsoft.com/office/powerpoint/2010/main" val="5893551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style, the uninvolved parent, is sometimes referred to as neglectful. They may have little involvement with their children, perhaps not even knowing where they are. These parenting styles can obviously impact the degree to which a child feels confident in his or her self.</a:t>
            </a:r>
          </a:p>
        </p:txBody>
      </p:sp>
      <p:sp>
        <p:nvSpPr>
          <p:cNvPr id="4" name="Slide Number Placeholder 3"/>
          <p:cNvSpPr>
            <a:spLocks noGrp="1"/>
          </p:cNvSpPr>
          <p:nvPr>
            <p:ph type="sldNum" sz="quarter" idx="5"/>
          </p:nvPr>
        </p:nvSpPr>
        <p:spPr/>
        <p:txBody>
          <a:bodyPr/>
          <a:lstStyle/>
          <a:p>
            <a:fld id="{1CECA16C-4484-4DC5-9042-A6FC683A1C55}" type="slidenum">
              <a:rPr lang="en-US" smtClean="0"/>
              <a:t>19</a:t>
            </a:fld>
            <a:endParaRPr lang="en-US"/>
          </a:p>
        </p:txBody>
      </p:sp>
    </p:spTree>
    <p:extLst>
      <p:ext uri="{BB962C8B-B14F-4D97-AF65-F5344CB8AC3E}">
        <p14:creationId xmlns:p14="http://schemas.microsoft.com/office/powerpoint/2010/main" val="3617641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three stages of prenatal development: germinal, embryonic, and fetal.</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we will move to the primary issues of adolescence. Physically, the greatest focus is on puberty. Girls will experience the start of their menstrual periods, and boys will experience their first release of viable sperm. They will develop secondary sexual characteristics, such as pubic and body hair as well as body changes.</a:t>
            </a:r>
          </a:p>
        </p:txBody>
      </p:sp>
      <p:sp>
        <p:nvSpPr>
          <p:cNvPr id="4" name="Slide Number Placeholder 3"/>
          <p:cNvSpPr>
            <a:spLocks noGrp="1"/>
          </p:cNvSpPr>
          <p:nvPr>
            <p:ph type="sldNum" sz="quarter" idx="5"/>
          </p:nvPr>
        </p:nvSpPr>
        <p:spPr/>
        <p:txBody>
          <a:bodyPr/>
          <a:lstStyle/>
          <a:p>
            <a:fld id="{1CECA16C-4484-4DC5-9042-A6FC683A1C55}" type="slidenum">
              <a:rPr lang="en-US" smtClean="0"/>
              <a:t>20</a:t>
            </a:fld>
            <a:endParaRPr lang="en-US"/>
          </a:p>
        </p:txBody>
      </p:sp>
    </p:spTree>
    <p:extLst>
      <p:ext uri="{BB962C8B-B14F-4D97-AF65-F5344CB8AC3E}">
        <p14:creationId xmlns:p14="http://schemas.microsoft.com/office/powerpoint/2010/main" val="2371482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regard to the brain, the frontal lobe is still developing throughout this time, which explains poor decision-making during adolescence.</a:t>
            </a:r>
          </a:p>
        </p:txBody>
      </p:sp>
      <p:sp>
        <p:nvSpPr>
          <p:cNvPr id="4" name="Slide Number Placeholder 3"/>
          <p:cNvSpPr>
            <a:spLocks noGrp="1"/>
          </p:cNvSpPr>
          <p:nvPr>
            <p:ph type="sldNum" sz="quarter" idx="5"/>
          </p:nvPr>
        </p:nvSpPr>
        <p:spPr/>
        <p:txBody>
          <a:bodyPr/>
          <a:lstStyle/>
          <a:p>
            <a:fld id="{1CECA16C-4484-4DC5-9042-A6FC683A1C55}" type="slidenum">
              <a:rPr lang="en-US" smtClean="0"/>
              <a:t>21</a:t>
            </a:fld>
            <a:endParaRPr lang="en-US"/>
          </a:p>
        </p:txBody>
      </p:sp>
    </p:spTree>
    <p:extLst>
      <p:ext uri="{BB962C8B-B14F-4D97-AF65-F5344CB8AC3E}">
        <p14:creationId xmlns:p14="http://schemas.microsoft.com/office/powerpoint/2010/main" val="26584329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Cognitively, adolescents can consider multiple points of view, imagine hypothetical situations, and form new ideas. They also have cognitive empathy by being able to take the perspective of others and understand their feelings. </a:t>
            </a:r>
          </a:p>
        </p:txBody>
      </p:sp>
      <p:sp>
        <p:nvSpPr>
          <p:cNvPr id="4" name="Slide Number Placeholder 3"/>
          <p:cNvSpPr>
            <a:spLocks noGrp="1"/>
          </p:cNvSpPr>
          <p:nvPr>
            <p:ph type="sldNum" sz="quarter" idx="5"/>
          </p:nvPr>
        </p:nvSpPr>
        <p:spPr/>
        <p:txBody>
          <a:bodyPr/>
          <a:lstStyle/>
          <a:p>
            <a:fld id="{1CECA16C-4484-4DC5-9042-A6FC683A1C55}" type="slidenum">
              <a:rPr lang="en-US" smtClean="0"/>
              <a:t>22</a:t>
            </a:fld>
            <a:endParaRPr lang="en-US"/>
          </a:p>
        </p:txBody>
      </p:sp>
    </p:spTree>
    <p:extLst>
      <p:ext uri="{BB962C8B-B14F-4D97-AF65-F5344CB8AC3E}">
        <p14:creationId xmlns:p14="http://schemas.microsoft.com/office/powerpoint/2010/main" val="2474085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Psychosocially, adolescents are figuring out who they are and what they stand for. During this time, peer groups become important even though they still feel warm feelings for their parents.</a:t>
            </a:r>
          </a:p>
        </p:txBody>
      </p:sp>
      <p:sp>
        <p:nvSpPr>
          <p:cNvPr id="4" name="Slide Number Placeholder 3"/>
          <p:cNvSpPr>
            <a:spLocks noGrp="1"/>
          </p:cNvSpPr>
          <p:nvPr>
            <p:ph type="sldNum" sz="quarter" idx="5"/>
          </p:nvPr>
        </p:nvSpPr>
        <p:spPr/>
        <p:txBody>
          <a:bodyPr/>
          <a:lstStyle/>
          <a:p>
            <a:fld id="{1CECA16C-4484-4DC5-9042-A6FC683A1C55}" type="slidenum">
              <a:rPr lang="en-US" smtClean="0"/>
              <a:t>23</a:t>
            </a:fld>
            <a:endParaRPr lang="en-US"/>
          </a:p>
        </p:txBody>
      </p:sp>
    </p:spTree>
    <p:extLst>
      <p:ext uri="{BB962C8B-B14F-4D97-AF65-F5344CB8AC3E}">
        <p14:creationId xmlns:p14="http://schemas.microsoft.com/office/powerpoint/2010/main" val="37358449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development continues in adulthood.  It is important to keep in mind that adulthood has three distinct stages: early, middle, and late adulthood. Physically, maturation is complete by adulthood, although we may still put on some height, and weight can certainly fluctuate. In young adulthood, physical abilities are at their peak, and they slowly decline past this point in time.</a:t>
            </a:r>
          </a:p>
        </p:txBody>
      </p:sp>
      <p:sp>
        <p:nvSpPr>
          <p:cNvPr id="4" name="Slide Number Placeholder 3"/>
          <p:cNvSpPr>
            <a:spLocks noGrp="1"/>
          </p:cNvSpPr>
          <p:nvPr>
            <p:ph type="sldNum" sz="quarter" idx="5"/>
          </p:nvPr>
        </p:nvSpPr>
        <p:spPr/>
        <p:txBody>
          <a:bodyPr/>
          <a:lstStyle/>
          <a:p>
            <a:fld id="{1CECA16C-4484-4DC5-9042-A6FC683A1C55}" type="slidenum">
              <a:rPr lang="en-US" smtClean="0"/>
              <a:t>24</a:t>
            </a:fld>
            <a:endParaRPr lang="en-US"/>
          </a:p>
        </p:txBody>
      </p:sp>
    </p:spTree>
    <p:extLst>
      <p:ext uri="{BB962C8B-B14F-4D97-AF65-F5344CB8AC3E}">
        <p14:creationId xmlns:p14="http://schemas.microsoft.com/office/powerpoint/2010/main" val="24351210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Cognitively, </a:t>
            </a:r>
            <a:r>
              <a:rPr lang="en-US" sz="1200" kern="1200">
                <a:solidFill>
                  <a:schemeClr val="tx1"/>
                </a:solidFill>
                <a:effectLst/>
                <a:latin typeface="+mn-lt"/>
                <a:ea typeface="+mn-ea"/>
                <a:cs typeface="+mn-cs"/>
              </a:rPr>
              <a:t>growth continues </a:t>
            </a:r>
            <a:r>
              <a:rPr lang="en-US" sz="1200" kern="1200" dirty="0">
                <a:solidFill>
                  <a:schemeClr val="tx1"/>
                </a:solidFill>
                <a:effectLst/>
                <a:latin typeface="+mn-lt"/>
                <a:ea typeface="+mn-ea"/>
                <a:cs typeface="+mn-cs"/>
              </a:rPr>
              <a:t>into adulthood. Specifically, crystallized intelligence--the information gathered over a lifetime--holds steady or improves over time.  Fluid intelligence, such as processing speed, declines, however. Research suggests that remaining physically and mentally active can help slow this decline.</a:t>
            </a:r>
          </a:p>
        </p:txBody>
      </p:sp>
      <p:sp>
        <p:nvSpPr>
          <p:cNvPr id="4" name="Slide Number Placeholder 3"/>
          <p:cNvSpPr>
            <a:spLocks noGrp="1"/>
          </p:cNvSpPr>
          <p:nvPr>
            <p:ph type="sldNum" sz="quarter" idx="5"/>
          </p:nvPr>
        </p:nvSpPr>
        <p:spPr/>
        <p:txBody>
          <a:bodyPr/>
          <a:lstStyle/>
          <a:p>
            <a:fld id="{1CECA16C-4484-4DC5-9042-A6FC683A1C55}" type="slidenum">
              <a:rPr lang="en-US" smtClean="0"/>
              <a:t>25</a:t>
            </a:fld>
            <a:endParaRPr lang="en-US"/>
          </a:p>
        </p:txBody>
      </p:sp>
    </p:spTree>
    <p:extLst>
      <p:ext uri="{BB962C8B-B14F-4D97-AF65-F5344CB8AC3E}">
        <p14:creationId xmlns:p14="http://schemas.microsoft.com/office/powerpoint/2010/main" val="16428609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adults, successful aging depends on some psychosocial factors. Job satisfaction, for example, is one important factor. In addition, positive relationships with others in their lives can contribute to a sense of well-being. </a:t>
            </a:r>
          </a:p>
        </p:txBody>
      </p:sp>
      <p:sp>
        <p:nvSpPr>
          <p:cNvPr id="4" name="Slide Number Placeholder 3"/>
          <p:cNvSpPr>
            <a:spLocks noGrp="1"/>
          </p:cNvSpPr>
          <p:nvPr>
            <p:ph type="sldNum" sz="quarter" idx="5"/>
          </p:nvPr>
        </p:nvSpPr>
        <p:spPr/>
        <p:txBody>
          <a:bodyPr/>
          <a:lstStyle/>
          <a:p>
            <a:fld id="{1CECA16C-4484-4DC5-9042-A6FC683A1C55}" type="slidenum">
              <a:rPr lang="en-US" smtClean="0"/>
              <a:t>26</a:t>
            </a:fld>
            <a:endParaRPr lang="en-US"/>
          </a:p>
        </p:txBody>
      </p:sp>
    </p:spTree>
    <p:extLst>
      <p:ext uri="{BB962C8B-B14F-4D97-AF65-F5344CB8AC3E}">
        <p14:creationId xmlns:p14="http://schemas.microsoft.com/office/powerpoint/2010/main" val="1564841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germinal stage lasts from conception (the meeting of the sperm and the egg to form a zygote) until 2 weeks when the developing zygote implants into the uterus. During this two-week time period, the zygote begins as a two-celled structure and undergoes rapid mitosis (cell division).</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embryonic stage occurs from implantation until roughly 8 weeks. During this time, the placenta forms to provide nutrients to the developing embryo. The heart begins to beat, the organs form, and the brain begins to form as well.</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fetal stage, from 9 to 40 weeks, involves growth and fine-tuning of the fetus. By 24 weeks, the fetus stands a good chance if born too soon because it has undergone a tremendous amount of development. Around 40 weeks, babies will be born.</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Prenatal care is important to reduce risks to the baby. For instance, everything that the mother ingests can impact the baby. A teratogen is anything that can cause a birth defect. Alcohol and drugs are obvious culprits. Excessive maternal drinking can result in a host of issues, including small head size, abnormal facial features, poor judgement and impulse control, attention deficit hyperactivity disorder, and more.</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the baby is born, they start with newborn reflexes, which are automatic responses that help them survive. In addition, they are not a blank slate; they have preferences, such as those for face, human voices–especially mom’s–and the ability to differentiate smells, such as the smell of their mother. </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regard to physical development, children grow rapidly, doubling their weigh in the first 6 months of life. Growth isn’t always steady; there are spurts and times of constancy, but growth characterizes childhood. When it comes to the brain, there is a time of growth of neural connections, followed by a time of pruning, or fine-tuning those connections.</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Cognitively, children develop drastically. They begin to communicate through gestures and then words. They learn properties of objects. By preschool, a child can do a variety of tasks, including count, predict the next part of a story, and enjoy pretend play. They also begin to understand theory of mind: the idea that others have minds of their own. As they age, children become increasingly more logical and can begin to understand hypothetical situations and abstract concepts by the time they are 11 years old.</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769060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31.png"/><Relationship Id="rId7" Type="http://schemas.openxmlformats.org/officeDocument/2006/relationships/image" Target="../media/image17.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32.svg"/></Relationships>
</file>

<file path=ppt/slides/_rels/slide13.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39.png"/><Relationship Id="rId3" Type="http://schemas.openxmlformats.org/officeDocument/2006/relationships/image" Target="../media/image17.png"/><Relationship Id="rId7" Type="http://schemas.openxmlformats.org/officeDocument/2006/relationships/image" Target="../media/image33.png"/><Relationship Id="rId12" Type="http://schemas.openxmlformats.org/officeDocument/2006/relationships/image" Target="../media/image38.sv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sv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svg"/><Relationship Id="rId4" Type="http://schemas.openxmlformats.org/officeDocument/2006/relationships/image" Target="../media/image18.svg"/><Relationship Id="rId9" Type="http://schemas.openxmlformats.org/officeDocument/2006/relationships/image" Target="../media/image35.png"/><Relationship Id="rId14" Type="http://schemas.openxmlformats.org/officeDocument/2006/relationships/image" Target="../media/image40.svg"/></Relationships>
</file>

<file path=ppt/slides/_rels/slide1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41.png"/><Relationship Id="rId7" Type="http://schemas.openxmlformats.org/officeDocument/2006/relationships/image" Target="../media/image43.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42.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8.svg"/><Relationship Id="rId5" Type="http://schemas.openxmlformats.org/officeDocument/2006/relationships/image" Target="../media/image47.png"/><Relationship Id="rId10" Type="http://schemas.openxmlformats.org/officeDocument/2006/relationships/image" Target="../media/image3.svg"/><Relationship Id="rId4" Type="http://schemas.openxmlformats.org/officeDocument/2006/relationships/image" Target="../media/image46.svg"/><Relationship Id="rId9"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50.svg"/><Relationship Id="rId5" Type="http://schemas.openxmlformats.org/officeDocument/2006/relationships/image" Target="../media/image49.png"/><Relationship Id="rId4" Type="http://schemas.openxmlformats.org/officeDocument/2006/relationships/image" Target="../media/image52.svg"/></Relationships>
</file>

<file path=ppt/slides/_rels/slide19.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slides/_rels/slide21.xml.rels><?xml version="1.0" encoding="UTF-8" standalone="yes"?>
<Relationships xmlns="http://schemas.openxmlformats.org/package/2006/relationships"><Relationship Id="rId3" Type="http://schemas.openxmlformats.org/officeDocument/2006/relationships/image" Target="../media/image6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8" Type="http://schemas.openxmlformats.org/officeDocument/2006/relationships/image" Target="../media/image56.svg"/><Relationship Id="rId3" Type="http://schemas.openxmlformats.org/officeDocument/2006/relationships/image" Target="../media/image19.png"/><Relationship Id="rId7" Type="http://schemas.openxmlformats.org/officeDocument/2006/relationships/image" Target="../media/image55.png"/><Relationship Id="rId12" Type="http://schemas.openxmlformats.org/officeDocument/2006/relationships/image" Target="../media/image18.sv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63.svg"/><Relationship Id="rId11" Type="http://schemas.openxmlformats.org/officeDocument/2006/relationships/image" Target="../media/image17.png"/><Relationship Id="rId5" Type="http://schemas.openxmlformats.org/officeDocument/2006/relationships/image" Target="../media/image62.png"/><Relationship Id="rId10" Type="http://schemas.openxmlformats.org/officeDocument/2006/relationships/image" Target="../media/image65.svg"/><Relationship Id="rId4" Type="http://schemas.openxmlformats.org/officeDocument/2006/relationships/image" Target="../media/image20.svg"/><Relationship Id="rId9" Type="http://schemas.openxmlformats.org/officeDocument/2006/relationships/image" Target="../media/image64.png"/></Relationships>
</file>

<file path=ppt/slides/_rels/slide2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9.png"/><Relationship Id="rId7" Type="http://schemas.openxmlformats.org/officeDocument/2006/relationships/image" Target="../media/image17.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63.svg"/><Relationship Id="rId5" Type="http://schemas.openxmlformats.org/officeDocument/2006/relationships/image" Target="../media/image62.png"/><Relationship Id="rId4" Type="http://schemas.openxmlformats.org/officeDocument/2006/relationships/image" Target="../media/image20.svg"/></Relationships>
</file>

<file path=ppt/slides/_rels/slide2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67.svg"/><Relationship Id="rId5" Type="http://schemas.openxmlformats.org/officeDocument/2006/relationships/image" Target="../media/image66.png"/><Relationship Id="rId4" Type="http://schemas.openxmlformats.org/officeDocument/2006/relationships/image" Target="../media/image24.sv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8" Type="http://schemas.openxmlformats.org/officeDocument/2006/relationships/image" Target="../media/image63.svg"/><Relationship Id="rId3" Type="http://schemas.openxmlformats.org/officeDocument/2006/relationships/image" Target="../media/image68.png"/><Relationship Id="rId7" Type="http://schemas.openxmlformats.org/officeDocument/2006/relationships/image" Target="../media/image62.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18.svg"/><Relationship Id="rId4" Type="http://schemas.openxmlformats.org/officeDocument/2006/relationships/image" Target="../media/image69.svg"/><Relationship Id="rId9" Type="http://schemas.openxmlformats.org/officeDocument/2006/relationships/image" Target="../media/image17.png"/></Relationships>
</file>

<file path=ppt/slides/_rels/slide27.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image" Target="../media/image70.png"/><Relationship Id="rId1" Type="http://schemas.openxmlformats.org/officeDocument/2006/relationships/slideLayout" Target="../slideLayouts/slideLayout12.xml"/><Relationship Id="rId5" Type="http://schemas.openxmlformats.org/officeDocument/2006/relationships/image" Target="../media/image73.png"/><Relationship Id="rId4" Type="http://schemas.openxmlformats.org/officeDocument/2006/relationships/image" Target="../media/image7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8.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4.png"/><Relationship Id="rId7"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5.png"/><Relationship Id="rId7" Type="http://schemas.openxmlformats.org/officeDocument/2006/relationships/image" Target="../media/image2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30.svg"/><Relationship Id="rId4" Type="http://schemas.openxmlformats.org/officeDocument/2006/relationships/image" Target="../media/image26.svg"/><Relationship Id="rId9"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Stages of Development</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Language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65E3AA14-B09D-4176-9256-37C40734C3A4}"/>
              </a:ext>
            </a:extLst>
          </p:cNvPr>
          <p:cNvSpPr>
            <a:spLocks noChangeAspect="1"/>
          </p:cNvSpPr>
          <p:nvPr/>
        </p:nvSpPr>
        <p:spPr>
          <a:xfrm>
            <a:off x="695325" y="2419350"/>
            <a:ext cx="2019300" cy="20193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t>Cooing</a:t>
            </a:r>
          </a:p>
        </p:txBody>
      </p:sp>
      <p:sp>
        <p:nvSpPr>
          <p:cNvPr id="6" name="Oval 5">
            <a:extLst>
              <a:ext uri="{FF2B5EF4-FFF2-40B4-BE49-F238E27FC236}">
                <a16:creationId xmlns:a16="http://schemas.microsoft.com/office/drawing/2014/main" id="{9C264523-C1A9-4D37-A07D-C4B5F4219240}"/>
              </a:ext>
            </a:extLst>
          </p:cNvPr>
          <p:cNvSpPr>
            <a:spLocks noChangeAspect="1"/>
          </p:cNvSpPr>
          <p:nvPr/>
        </p:nvSpPr>
        <p:spPr>
          <a:xfrm>
            <a:off x="3664446" y="2419350"/>
            <a:ext cx="2019300" cy="20193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t>Babbling</a:t>
            </a:r>
          </a:p>
        </p:txBody>
      </p:sp>
      <p:sp>
        <p:nvSpPr>
          <p:cNvPr id="7" name="Oval 6">
            <a:extLst>
              <a:ext uri="{FF2B5EF4-FFF2-40B4-BE49-F238E27FC236}">
                <a16:creationId xmlns:a16="http://schemas.microsoft.com/office/drawing/2014/main" id="{EE439068-9F08-477F-A5F0-D32F442F8623}"/>
              </a:ext>
            </a:extLst>
          </p:cNvPr>
          <p:cNvSpPr>
            <a:spLocks noChangeAspect="1"/>
          </p:cNvSpPr>
          <p:nvPr/>
        </p:nvSpPr>
        <p:spPr>
          <a:xfrm>
            <a:off x="6633567" y="2419350"/>
            <a:ext cx="2019300" cy="20193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t>First Words</a:t>
            </a:r>
          </a:p>
        </p:txBody>
      </p:sp>
      <p:sp>
        <p:nvSpPr>
          <p:cNvPr id="8" name="Oval 7">
            <a:extLst>
              <a:ext uri="{FF2B5EF4-FFF2-40B4-BE49-F238E27FC236}">
                <a16:creationId xmlns:a16="http://schemas.microsoft.com/office/drawing/2014/main" id="{F8CE8505-0F78-4543-AFF5-3D9589BD4878}"/>
              </a:ext>
            </a:extLst>
          </p:cNvPr>
          <p:cNvSpPr>
            <a:spLocks noChangeAspect="1"/>
          </p:cNvSpPr>
          <p:nvPr/>
        </p:nvSpPr>
        <p:spPr>
          <a:xfrm>
            <a:off x="9602688" y="2419350"/>
            <a:ext cx="2019300" cy="20193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700" dirty="0"/>
              <a:t>Vocab Spurt</a:t>
            </a:r>
          </a:p>
        </p:txBody>
      </p:sp>
      <p:cxnSp>
        <p:nvCxnSpPr>
          <p:cNvPr id="5" name="Straight Arrow Connector 4">
            <a:extLst>
              <a:ext uri="{FF2B5EF4-FFF2-40B4-BE49-F238E27FC236}">
                <a16:creationId xmlns:a16="http://schemas.microsoft.com/office/drawing/2014/main" id="{BEB38369-F3E0-414F-AA91-CC113802F81D}"/>
              </a:ext>
            </a:extLst>
          </p:cNvPr>
          <p:cNvCxnSpPr>
            <a:cxnSpLocks/>
            <a:stCxn id="3" idx="6"/>
            <a:endCxn id="6" idx="2"/>
          </p:cNvCxnSpPr>
          <p:nvPr/>
        </p:nvCxnSpPr>
        <p:spPr>
          <a:xfrm>
            <a:off x="2714625" y="3429000"/>
            <a:ext cx="949821" cy="0"/>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7E9FEE-83B6-46AE-89DC-8AE7D7230B37}"/>
              </a:ext>
            </a:extLst>
          </p:cNvPr>
          <p:cNvCxnSpPr>
            <a:cxnSpLocks/>
            <a:stCxn id="6" idx="6"/>
            <a:endCxn id="7" idx="2"/>
          </p:cNvCxnSpPr>
          <p:nvPr/>
        </p:nvCxnSpPr>
        <p:spPr>
          <a:xfrm>
            <a:off x="5683746" y="3429000"/>
            <a:ext cx="949821" cy="0"/>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F54730ED-0A77-43AA-B14F-8497B7BACCB9}"/>
              </a:ext>
            </a:extLst>
          </p:cNvPr>
          <p:cNvCxnSpPr>
            <a:cxnSpLocks/>
            <a:stCxn id="7" idx="6"/>
            <a:endCxn id="8" idx="2"/>
          </p:cNvCxnSpPr>
          <p:nvPr/>
        </p:nvCxnSpPr>
        <p:spPr>
          <a:xfrm>
            <a:off x="8652867" y="3429000"/>
            <a:ext cx="949821" cy="0"/>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609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Childhood Psychosocial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4A38E7E6-1428-40EA-8B10-7481FB3A06C2}"/>
              </a:ext>
            </a:extLst>
          </p:cNvPr>
          <p:cNvGrpSpPr/>
          <p:nvPr/>
        </p:nvGrpSpPr>
        <p:grpSpPr>
          <a:xfrm>
            <a:off x="1881188" y="1612191"/>
            <a:ext cx="8425705" cy="3252040"/>
            <a:chOff x="-90506" y="1821206"/>
            <a:chExt cx="9349909" cy="3298655"/>
          </a:xfrm>
          <a:solidFill>
            <a:srgbClr val="314C57"/>
          </a:solidFill>
        </p:grpSpPr>
        <p:grpSp>
          <p:nvGrpSpPr>
            <p:cNvPr id="5" name="Group 4">
              <a:extLst>
                <a:ext uri="{FF2B5EF4-FFF2-40B4-BE49-F238E27FC236}">
                  <a16:creationId xmlns:a16="http://schemas.microsoft.com/office/drawing/2014/main" id="{5DB38D0B-D3E3-42F1-B3CD-5D3B1CF732E9}"/>
                </a:ext>
              </a:extLst>
            </p:cNvPr>
            <p:cNvGrpSpPr/>
            <p:nvPr/>
          </p:nvGrpSpPr>
          <p:grpSpPr>
            <a:xfrm>
              <a:off x="-90506" y="1821206"/>
              <a:ext cx="9349909" cy="3298655"/>
              <a:chOff x="-90506" y="1821206"/>
              <a:chExt cx="9349909" cy="3298655"/>
            </a:xfrm>
            <a:grpFill/>
          </p:grpSpPr>
          <p:sp>
            <p:nvSpPr>
              <p:cNvPr id="8" name="Rectangle 7">
                <a:extLst>
                  <a:ext uri="{FF2B5EF4-FFF2-40B4-BE49-F238E27FC236}">
                    <a16:creationId xmlns:a16="http://schemas.microsoft.com/office/drawing/2014/main" id="{C6056163-6660-4433-B107-45AE60ECE904}"/>
                  </a:ext>
                </a:extLst>
              </p:cNvPr>
              <p:cNvSpPr/>
              <p:nvPr/>
            </p:nvSpPr>
            <p:spPr>
              <a:xfrm>
                <a:off x="-90506" y="1821206"/>
                <a:ext cx="4631378"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C42ADC0-06F9-4978-A98A-671179ACB8B4}"/>
                  </a:ext>
                </a:extLst>
              </p:cNvPr>
              <p:cNvSpPr/>
              <p:nvPr/>
            </p:nvSpPr>
            <p:spPr>
              <a:xfrm>
                <a:off x="4632374" y="1821206"/>
                <a:ext cx="4627029"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50BF8BFD-AB86-4804-9CFC-B7E9CCCA2ED9}"/>
                  </a:ext>
                </a:extLst>
              </p:cNvPr>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6" name="TextBox 5">
              <a:extLst>
                <a:ext uri="{FF2B5EF4-FFF2-40B4-BE49-F238E27FC236}">
                  <a16:creationId xmlns:a16="http://schemas.microsoft.com/office/drawing/2014/main" id="{4E72828F-2308-4F28-9EBF-5F0C7F0974CF}"/>
                </a:ext>
              </a:extLst>
            </p:cNvPr>
            <p:cNvSpPr txBox="1"/>
            <p:nvPr/>
          </p:nvSpPr>
          <p:spPr>
            <a:xfrm>
              <a:off x="483737" y="2941188"/>
              <a:ext cx="3450986" cy="842909"/>
            </a:xfrm>
            <a:prstGeom prst="rect">
              <a:avLst/>
            </a:prstGeom>
            <a:grpFill/>
          </p:spPr>
          <p:txBody>
            <a:bodyPr wrap="square" rtlCol="0" anchor="ctr">
              <a:spAutoFit/>
            </a:bodyPr>
            <a:lstStyle/>
            <a:p>
              <a:pPr algn="ctr"/>
              <a:r>
                <a:rPr lang="en-US" sz="4800" dirty="0">
                  <a:solidFill>
                    <a:schemeClr val="bg1"/>
                  </a:solidFill>
                </a:rPr>
                <a:t>Attachment</a:t>
              </a:r>
            </a:p>
          </p:txBody>
        </p:sp>
        <p:sp>
          <p:nvSpPr>
            <p:cNvPr id="7" name="TextBox 6">
              <a:extLst>
                <a:ext uri="{FF2B5EF4-FFF2-40B4-BE49-F238E27FC236}">
                  <a16:creationId xmlns:a16="http://schemas.microsoft.com/office/drawing/2014/main" id="{02567AC5-F0AC-4E34-A31F-46062296585C}"/>
                </a:ext>
              </a:extLst>
            </p:cNvPr>
            <p:cNvSpPr txBox="1"/>
            <p:nvPr/>
          </p:nvSpPr>
          <p:spPr>
            <a:xfrm>
              <a:off x="5229437" y="2941188"/>
              <a:ext cx="3758581" cy="842909"/>
            </a:xfrm>
            <a:prstGeom prst="rect">
              <a:avLst/>
            </a:prstGeom>
            <a:grpFill/>
          </p:spPr>
          <p:txBody>
            <a:bodyPr wrap="square" rtlCol="0" anchor="ctr">
              <a:spAutoFit/>
            </a:bodyPr>
            <a:lstStyle/>
            <a:p>
              <a:pPr algn="ctr"/>
              <a:r>
                <a:rPr lang="en-US" sz="4800" dirty="0">
                  <a:solidFill>
                    <a:schemeClr val="bg1"/>
                  </a:solidFill>
                </a:rPr>
                <a:t>Self-Concept</a:t>
              </a:r>
            </a:p>
          </p:txBody>
        </p:sp>
      </p:grpSp>
    </p:spTree>
    <p:extLst>
      <p:ext uri="{BB962C8B-B14F-4D97-AF65-F5344CB8AC3E}">
        <p14:creationId xmlns:p14="http://schemas.microsoft.com/office/powerpoint/2010/main" val="2045264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Attachment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8123897D-0C6A-44BA-8B27-511DD289E88A}"/>
              </a:ext>
            </a:extLst>
          </p:cNvPr>
          <p:cNvSpPr txBox="1"/>
          <p:nvPr/>
        </p:nvSpPr>
        <p:spPr>
          <a:xfrm>
            <a:off x="1561862" y="3848981"/>
            <a:ext cx="2184637" cy="584775"/>
          </a:xfrm>
          <a:prstGeom prst="rect">
            <a:avLst/>
          </a:prstGeom>
          <a:solidFill>
            <a:schemeClr val="tx1"/>
          </a:solidFill>
        </p:spPr>
        <p:txBody>
          <a:bodyPr wrap="none" rtlCol="0">
            <a:spAutoFit/>
          </a:bodyPr>
          <a:lstStyle/>
          <a:p>
            <a:r>
              <a:rPr lang="en-US" sz="3200" dirty="0">
                <a:solidFill>
                  <a:schemeClr val="bg1"/>
                </a:solidFill>
              </a:rPr>
              <a:t>Secure base</a:t>
            </a:r>
          </a:p>
        </p:txBody>
      </p:sp>
      <p:sp>
        <p:nvSpPr>
          <p:cNvPr id="5" name="TextBox 4">
            <a:extLst>
              <a:ext uri="{FF2B5EF4-FFF2-40B4-BE49-F238E27FC236}">
                <a16:creationId xmlns:a16="http://schemas.microsoft.com/office/drawing/2014/main" id="{C45055B1-E069-44F9-8E39-BB10A24AC280}"/>
              </a:ext>
            </a:extLst>
          </p:cNvPr>
          <p:cNvSpPr txBox="1"/>
          <p:nvPr/>
        </p:nvSpPr>
        <p:spPr>
          <a:xfrm>
            <a:off x="5395624" y="3311505"/>
            <a:ext cx="1914526" cy="1077218"/>
          </a:xfrm>
          <a:prstGeom prst="rect">
            <a:avLst/>
          </a:prstGeom>
          <a:solidFill>
            <a:schemeClr val="tx1"/>
          </a:solidFill>
        </p:spPr>
        <p:txBody>
          <a:bodyPr wrap="square" rtlCol="0">
            <a:spAutoFit/>
          </a:bodyPr>
          <a:lstStyle/>
          <a:p>
            <a:pPr algn="ctr"/>
            <a:r>
              <a:rPr lang="en-US" sz="3200" dirty="0">
                <a:solidFill>
                  <a:schemeClr val="bg1"/>
                </a:solidFill>
              </a:rPr>
              <a:t>Strange room</a:t>
            </a:r>
          </a:p>
        </p:txBody>
      </p:sp>
      <p:pic>
        <p:nvPicPr>
          <p:cNvPr id="3" name="Graphic 2" descr="Woman with baby">
            <a:extLst>
              <a:ext uri="{FF2B5EF4-FFF2-40B4-BE49-F238E27FC236}">
                <a16:creationId xmlns:a16="http://schemas.microsoft.com/office/drawing/2014/main" id="{37AC0352-934F-4C3B-8B6E-FC5A70E39A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96919" y="1705837"/>
            <a:ext cx="1914525" cy="1914525"/>
          </a:xfrm>
          <a:prstGeom prst="rect">
            <a:avLst/>
          </a:prstGeom>
        </p:spPr>
      </p:pic>
      <p:pic>
        <p:nvPicPr>
          <p:cNvPr id="7" name="Graphic 6" descr="Baby">
            <a:extLst>
              <a:ext uri="{FF2B5EF4-FFF2-40B4-BE49-F238E27FC236}">
                <a16:creationId xmlns:a16="http://schemas.microsoft.com/office/drawing/2014/main" id="{9435C8CF-117E-446F-B9C9-B3888B9AE74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53601" y="3429000"/>
            <a:ext cx="914400" cy="914400"/>
          </a:xfrm>
          <a:prstGeom prst="rect">
            <a:avLst/>
          </a:prstGeom>
        </p:spPr>
      </p:pic>
      <p:pic>
        <p:nvPicPr>
          <p:cNvPr id="9" name="Graphic 8" descr="Female Profile">
            <a:extLst>
              <a:ext uri="{FF2B5EF4-FFF2-40B4-BE49-F238E27FC236}">
                <a16:creationId xmlns:a16="http://schemas.microsoft.com/office/drawing/2014/main" id="{56610894-C604-48E4-9088-C1DF60CBB46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003798" y="3311497"/>
            <a:ext cx="1226573" cy="1226573"/>
          </a:xfrm>
          <a:prstGeom prst="rect">
            <a:avLst/>
          </a:prstGeom>
        </p:spPr>
      </p:pic>
      <p:sp>
        <p:nvSpPr>
          <p:cNvPr id="10" name="TextBox 9">
            <a:extLst>
              <a:ext uri="{FF2B5EF4-FFF2-40B4-BE49-F238E27FC236}">
                <a16:creationId xmlns:a16="http://schemas.microsoft.com/office/drawing/2014/main" id="{C70998F7-08B4-44CE-AC0D-36FDB3616CE1}"/>
              </a:ext>
            </a:extLst>
          </p:cNvPr>
          <p:cNvSpPr txBox="1"/>
          <p:nvPr/>
        </p:nvSpPr>
        <p:spPr>
          <a:xfrm>
            <a:off x="6923347" y="1491322"/>
            <a:ext cx="3387466" cy="646331"/>
          </a:xfrm>
          <a:prstGeom prst="rect">
            <a:avLst/>
          </a:prstGeom>
          <a:noFill/>
        </p:spPr>
        <p:txBody>
          <a:bodyPr wrap="none" rtlCol="0">
            <a:spAutoFit/>
          </a:bodyPr>
          <a:lstStyle/>
          <a:p>
            <a:r>
              <a:rPr lang="en-US" sz="3600" dirty="0"/>
              <a:t>Strange Situation</a:t>
            </a:r>
          </a:p>
        </p:txBody>
      </p:sp>
      <p:cxnSp>
        <p:nvCxnSpPr>
          <p:cNvPr id="13" name="Straight Arrow Connector 12">
            <a:extLst>
              <a:ext uri="{FF2B5EF4-FFF2-40B4-BE49-F238E27FC236}">
                <a16:creationId xmlns:a16="http://schemas.microsoft.com/office/drawing/2014/main" id="{8C8A0E47-B7D8-47C0-AE13-FF631C464D6C}"/>
              </a:ext>
            </a:extLst>
          </p:cNvPr>
          <p:cNvCxnSpPr>
            <a:cxnSpLocks/>
            <a:stCxn id="10" idx="2"/>
            <a:endCxn id="5" idx="0"/>
          </p:cNvCxnSpPr>
          <p:nvPr/>
        </p:nvCxnSpPr>
        <p:spPr>
          <a:xfrm flipH="1">
            <a:off x="6352887" y="2137653"/>
            <a:ext cx="2264193" cy="1173852"/>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315BEDB8-2C49-4D3D-A4D3-6CD93F86FF8A}"/>
              </a:ext>
            </a:extLst>
          </p:cNvPr>
          <p:cNvCxnSpPr>
            <a:cxnSpLocks/>
            <a:stCxn id="10" idx="2"/>
            <a:endCxn id="9" idx="0"/>
          </p:cNvCxnSpPr>
          <p:nvPr/>
        </p:nvCxnSpPr>
        <p:spPr>
          <a:xfrm>
            <a:off x="8617080" y="2137653"/>
            <a:ext cx="5" cy="1173844"/>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21" name="Graphic 20" descr="Female Profile">
            <a:extLst>
              <a:ext uri="{FF2B5EF4-FFF2-40B4-BE49-F238E27FC236}">
                <a16:creationId xmlns:a16="http://schemas.microsoft.com/office/drawing/2014/main" id="{003E99B1-68A1-41EE-91F0-C891F0C9C5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391173" y="3311505"/>
            <a:ext cx="1226565" cy="1226565"/>
          </a:xfrm>
          <a:prstGeom prst="rect">
            <a:avLst/>
          </a:prstGeom>
        </p:spPr>
      </p:pic>
      <p:cxnSp>
        <p:nvCxnSpPr>
          <p:cNvPr id="22" name="Straight Arrow Connector 21">
            <a:extLst>
              <a:ext uri="{FF2B5EF4-FFF2-40B4-BE49-F238E27FC236}">
                <a16:creationId xmlns:a16="http://schemas.microsoft.com/office/drawing/2014/main" id="{2C59D93E-702C-42F8-9F76-C1CC85B57679}"/>
              </a:ext>
            </a:extLst>
          </p:cNvPr>
          <p:cNvCxnSpPr>
            <a:cxnSpLocks/>
            <a:stCxn id="10" idx="2"/>
            <a:endCxn id="21" idx="0"/>
          </p:cNvCxnSpPr>
          <p:nvPr/>
        </p:nvCxnSpPr>
        <p:spPr>
          <a:xfrm>
            <a:off x="8617080" y="2137653"/>
            <a:ext cx="2387376" cy="1173852"/>
          </a:xfrm>
          <a:prstGeom prst="straightConnector1">
            <a:avLst/>
          </a:prstGeom>
          <a:ln w="76200">
            <a:solidFill>
              <a:schemeClr val="bg2">
                <a:lumMod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573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Attachment Styles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Female Profile">
            <a:extLst>
              <a:ext uri="{FF2B5EF4-FFF2-40B4-BE49-F238E27FC236}">
                <a16:creationId xmlns:a16="http://schemas.microsoft.com/office/drawing/2014/main" id="{4B6FDB04-2316-49E7-9D9F-D59F39437A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2556" y="3767135"/>
            <a:ext cx="1226573" cy="1226573"/>
          </a:xfrm>
          <a:prstGeom prst="rect">
            <a:avLst/>
          </a:prstGeom>
        </p:spPr>
      </p:pic>
      <p:pic>
        <p:nvPicPr>
          <p:cNvPr id="5" name="Graphic 4" descr="Woman with baby">
            <a:extLst>
              <a:ext uri="{FF2B5EF4-FFF2-40B4-BE49-F238E27FC236}">
                <a16:creationId xmlns:a16="http://schemas.microsoft.com/office/drawing/2014/main" id="{D375F046-50FA-45B8-9EA7-DE960B40E77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4770" y="3767134"/>
            <a:ext cx="1226574" cy="1226574"/>
          </a:xfrm>
          <a:prstGeom prst="rect">
            <a:avLst/>
          </a:prstGeom>
        </p:spPr>
      </p:pic>
      <p:cxnSp>
        <p:nvCxnSpPr>
          <p:cNvPr id="8" name="Straight Connector 7">
            <a:extLst>
              <a:ext uri="{FF2B5EF4-FFF2-40B4-BE49-F238E27FC236}">
                <a16:creationId xmlns:a16="http://schemas.microsoft.com/office/drawing/2014/main" id="{C9EA2E59-74A3-4A52-A536-8930F8B4C981}"/>
              </a:ext>
            </a:extLst>
          </p:cNvPr>
          <p:cNvCxnSpPr>
            <a:cxnSpLocks/>
          </p:cNvCxnSpPr>
          <p:nvPr/>
        </p:nvCxnSpPr>
        <p:spPr>
          <a:xfrm>
            <a:off x="8201025" y="1447800"/>
            <a:ext cx="0" cy="481965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6D67126-DB51-4D67-941E-866D27E876E4}"/>
              </a:ext>
            </a:extLst>
          </p:cNvPr>
          <p:cNvSpPr txBox="1"/>
          <p:nvPr/>
        </p:nvSpPr>
        <p:spPr>
          <a:xfrm>
            <a:off x="5151991" y="3198167"/>
            <a:ext cx="1888017" cy="461665"/>
          </a:xfrm>
          <a:prstGeom prst="rect">
            <a:avLst/>
          </a:prstGeom>
          <a:noFill/>
        </p:spPr>
        <p:txBody>
          <a:bodyPr wrap="none" rtlCol="0">
            <a:spAutoFit/>
          </a:bodyPr>
          <a:lstStyle/>
          <a:p>
            <a:r>
              <a:rPr lang="en-US" sz="2400" dirty="0"/>
              <a:t>Unresponsive</a:t>
            </a:r>
          </a:p>
        </p:txBody>
      </p:sp>
      <p:sp>
        <p:nvSpPr>
          <p:cNvPr id="10" name="TextBox 9">
            <a:extLst>
              <a:ext uri="{FF2B5EF4-FFF2-40B4-BE49-F238E27FC236}">
                <a16:creationId xmlns:a16="http://schemas.microsoft.com/office/drawing/2014/main" id="{0DC75309-770E-45AF-ACEB-B55750313381}"/>
              </a:ext>
            </a:extLst>
          </p:cNvPr>
          <p:cNvSpPr txBox="1"/>
          <p:nvPr/>
        </p:nvSpPr>
        <p:spPr>
          <a:xfrm>
            <a:off x="9733130" y="3198167"/>
            <a:ext cx="934871" cy="461665"/>
          </a:xfrm>
          <a:prstGeom prst="rect">
            <a:avLst/>
          </a:prstGeom>
          <a:noFill/>
        </p:spPr>
        <p:txBody>
          <a:bodyPr wrap="none" rtlCol="0">
            <a:spAutoFit/>
          </a:bodyPr>
          <a:lstStyle/>
          <a:p>
            <a:r>
              <a:rPr lang="en-US" sz="2400" dirty="0"/>
              <a:t>Clingy</a:t>
            </a:r>
          </a:p>
        </p:txBody>
      </p:sp>
      <p:sp>
        <p:nvSpPr>
          <p:cNvPr id="11" name="TextBox 10">
            <a:extLst>
              <a:ext uri="{FF2B5EF4-FFF2-40B4-BE49-F238E27FC236}">
                <a16:creationId xmlns:a16="http://schemas.microsoft.com/office/drawing/2014/main" id="{13F62B2D-5936-43DC-9A86-569FB09D133D}"/>
              </a:ext>
            </a:extLst>
          </p:cNvPr>
          <p:cNvSpPr txBox="1"/>
          <p:nvPr/>
        </p:nvSpPr>
        <p:spPr>
          <a:xfrm>
            <a:off x="6023401" y="4029228"/>
            <a:ext cx="439544" cy="707886"/>
          </a:xfrm>
          <a:prstGeom prst="rect">
            <a:avLst/>
          </a:prstGeom>
          <a:noFill/>
        </p:spPr>
        <p:txBody>
          <a:bodyPr wrap="none" rtlCol="0">
            <a:spAutoFit/>
          </a:bodyPr>
          <a:lstStyle/>
          <a:p>
            <a:r>
              <a:rPr lang="en-US" sz="4000" dirty="0"/>
              <a:t>=</a:t>
            </a:r>
            <a:endParaRPr lang="en-US" dirty="0"/>
          </a:p>
        </p:txBody>
      </p:sp>
      <p:cxnSp>
        <p:nvCxnSpPr>
          <p:cNvPr id="14" name="Straight Connector 13">
            <a:extLst>
              <a:ext uri="{FF2B5EF4-FFF2-40B4-BE49-F238E27FC236}">
                <a16:creationId xmlns:a16="http://schemas.microsoft.com/office/drawing/2014/main" id="{A584CD42-67E6-43DB-AF63-9537B2CDED02}"/>
              </a:ext>
            </a:extLst>
          </p:cNvPr>
          <p:cNvCxnSpPr>
            <a:cxnSpLocks/>
          </p:cNvCxnSpPr>
          <p:nvPr/>
        </p:nvCxnSpPr>
        <p:spPr>
          <a:xfrm>
            <a:off x="4219575" y="1357311"/>
            <a:ext cx="0" cy="4819650"/>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13" name="Graphic 12" descr="Grinning face with no fill">
            <a:extLst>
              <a:ext uri="{FF2B5EF4-FFF2-40B4-BE49-F238E27FC236}">
                <a16:creationId xmlns:a16="http://schemas.microsoft.com/office/drawing/2014/main" id="{B1097AD2-41D2-447A-BEC3-62B27F26861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16290" y="1605933"/>
            <a:ext cx="1161288" cy="1161288"/>
          </a:xfrm>
          <a:prstGeom prst="rect">
            <a:avLst/>
          </a:prstGeom>
        </p:spPr>
      </p:pic>
      <p:pic>
        <p:nvPicPr>
          <p:cNvPr id="16" name="Graphic 15" descr="Angry face with no fill">
            <a:extLst>
              <a:ext uri="{FF2B5EF4-FFF2-40B4-BE49-F238E27FC236}">
                <a16:creationId xmlns:a16="http://schemas.microsoft.com/office/drawing/2014/main" id="{59DC18BE-1789-48F2-9FF3-27964D10113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579189" y="1614923"/>
            <a:ext cx="1161288" cy="1161288"/>
          </a:xfrm>
          <a:prstGeom prst="rect">
            <a:avLst/>
          </a:prstGeom>
        </p:spPr>
      </p:pic>
      <p:pic>
        <p:nvPicPr>
          <p:cNvPr id="18" name="Graphic 17" descr="Nervous face with no fill">
            <a:extLst>
              <a:ext uri="{FF2B5EF4-FFF2-40B4-BE49-F238E27FC236}">
                <a16:creationId xmlns:a16="http://schemas.microsoft.com/office/drawing/2014/main" id="{9F79D4FF-EDEF-4EC1-B502-0DA8B6AFE36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597935" y="1610574"/>
            <a:ext cx="1161093" cy="1161093"/>
          </a:xfrm>
          <a:prstGeom prst="rect">
            <a:avLst/>
          </a:prstGeom>
        </p:spPr>
      </p:pic>
      <p:pic>
        <p:nvPicPr>
          <p:cNvPr id="21" name="Graphic 20" descr="Woman with baby">
            <a:extLst>
              <a:ext uri="{FF2B5EF4-FFF2-40B4-BE49-F238E27FC236}">
                <a16:creationId xmlns:a16="http://schemas.microsoft.com/office/drawing/2014/main" id="{82E726B2-B5C8-4F0A-A408-A6EC59C3B94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89116" y="3747005"/>
            <a:ext cx="1226574" cy="1226574"/>
          </a:xfrm>
          <a:prstGeom prst="rect">
            <a:avLst/>
          </a:prstGeom>
        </p:spPr>
      </p:pic>
      <p:pic>
        <p:nvPicPr>
          <p:cNvPr id="22" name="Graphic 21" descr="Female Profile">
            <a:extLst>
              <a:ext uri="{FF2B5EF4-FFF2-40B4-BE49-F238E27FC236}">
                <a16:creationId xmlns:a16="http://schemas.microsoft.com/office/drawing/2014/main" id="{CC6D3757-960E-4871-84E0-75059D2CFA2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75043" y="3767135"/>
            <a:ext cx="1226573" cy="1226573"/>
          </a:xfrm>
          <a:prstGeom prst="rect">
            <a:avLst/>
          </a:prstGeom>
        </p:spPr>
      </p:pic>
      <p:pic>
        <p:nvPicPr>
          <p:cNvPr id="23" name="Graphic 22" descr="Angry face with no fill">
            <a:extLst>
              <a:ext uri="{FF2B5EF4-FFF2-40B4-BE49-F238E27FC236}">
                <a16:creationId xmlns:a16="http://schemas.microsoft.com/office/drawing/2014/main" id="{285F1110-32DA-408C-9A8F-56FC8552DCF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855245" y="3799776"/>
            <a:ext cx="1161288" cy="1161288"/>
          </a:xfrm>
          <a:prstGeom prst="rect">
            <a:avLst/>
          </a:prstGeom>
        </p:spPr>
      </p:pic>
      <p:pic>
        <p:nvPicPr>
          <p:cNvPr id="20" name="Graphic 19" descr="Crying face with no fill">
            <a:extLst>
              <a:ext uri="{FF2B5EF4-FFF2-40B4-BE49-F238E27FC236}">
                <a16:creationId xmlns:a16="http://schemas.microsoft.com/office/drawing/2014/main" id="{6080EAFA-DC24-43DD-B62E-987460B6D89D}"/>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415943" y="3799777"/>
            <a:ext cx="1161287" cy="1161287"/>
          </a:xfrm>
          <a:prstGeom prst="rect">
            <a:avLst/>
          </a:prstGeom>
        </p:spPr>
      </p:pic>
      <p:sp>
        <p:nvSpPr>
          <p:cNvPr id="27" name="TextBox 26">
            <a:extLst>
              <a:ext uri="{FF2B5EF4-FFF2-40B4-BE49-F238E27FC236}">
                <a16:creationId xmlns:a16="http://schemas.microsoft.com/office/drawing/2014/main" id="{867C8220-F7EA-4D25-A84C-D5AACF49C7E8}"/>
              </a:ext>
            </a:extLst>
          </p:cNvPr>
          <p:cNvSpPr txBox="1"/>
          <p:nvPr/>
        </p:nvSpPr>
        <p:spPr>
          <a:xfrm>
            <a:off x="1977162" y="4026478"/>
            <a:ext cx="439544" cy="707886"/>
          </a:xfrm>
          <a:prstGeom prst="rect">
            <a:avLst/>
          </a:prstGeom>
          <a:noFill/>
        </p:spPr>
        <p:txBody>
          <a:bodyPr wrap="none" rtlCol="0">
            <a:spAutoFit/>
          </a:bodyPr>
          <a:lstStyle/>
          <a:p>
            <a:r>
              <a:rPr lang="en-US" sz="4000" dirty="0"/>
              <a:t>&gt;</a:t>
            </a:r>
            <a:endParaRPr lang="en-US" dirty="0"/>
          </a:p>
        </p:txBody>
      </p:sp>
    </p:spTree>
    <p:extLst>
      <p:ext uri="{BB962C8B-B14F-4D97-AF65-F5344CB8AC3E}">
        <p14:creationId xmlns:p14="http://schemas.microsoft.com/office/powerpoint/2010/main" val="31160117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Self-Concept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hool boy">
            <a:extLst>
              <a:ext uri="{FF2B5EF4-FFF2-40B4-BE49-F238E27FC236}">
                <a16:creationId xmlns:a16="http://schemas.microsoft.com/office/drawing/2014/main" id="{B1F68507-6692-4580-BE8F-922DF6C9A3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87468" y="1850812"/>
            <a:ext cx="1684725" cy="1684725"/>
          </a:xfrm>
          <a:prstGeom prst="rect">
            <a:avLst/>
          </a:prstGeom>
        </p:spPr>
      </p:pic>
      <p:pic>
        <p:nvPicPr>
          <p:cNvPr id="5" name="Graphic 4" descr="School girl">
            <a:extLst>
              <a:ext uri="{FF2B5EF4-FFF2-40B4-BE49-F238E27FC236}">
                <a16:creationId xmlns:a16="http://schemas.microsoft.com/office/drawing/2014/main" id="{4907931A-860D-496D-8FB5-9BE93D108F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35363" y="3518400"/>
            <a:ext cx="1684724" cy="1684724"/>
          </a:xfrm>
          <a:prstGeom prst="rect">
            <a:avLst/>
          </a:prstGeom>
        </p:spPr>
      </p:pic>
      <p:pic>
        <p:nvPicPr>
          <p:cNvPr id="8" name="Graphic 7" descr="School boy">
            <a:extLst>
              <a:ext uri="{FF2B5EF4-FFF2-40B4-BE49-F238E27FC236}">
                <a16:creationId xmlns:a16="http://schemas.microsoft.com/office/drawing/2014/main" id="{FF16B01C-2238-4A6F-9BF5-50CE1CCC0A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20087" y="2845122"/>
            <a:ext cx="1684724" cy="1684724"/>
          </a:xfrm>
          <a:prstGeom prst="rect">
            <a:avLst/>
          </a:prstGeom>
        </p:spPr>
      </p:pic>
      <p:pic>
        <p:nvPicPr>
          <p:cNvPr id="7" name="Graphic 6" descr="Man with kid">
            <a:extLst>
              <a:ext uri="{FF2B5EF4-FFF2-40B4-BE49-F238E27FC236}">
                <a16:creationId xmlns:a16="http://schemas.microsoft.com/office/drawing/2014/main" id="{496F49D7-250C-41FF-8CFF-CCC30E067E9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333690" y="2497312"/>
            <a:ext cx="2076450" cy="2076450"/>
          </a:xfrm>
          <a:prstGeom prst="rect">
            <a:avLst/>
          </a:prstGeom>
        </p:spPr>
      </p:pic>
      <p:sp>
        <p:nvSpPr>
          <p:cNvPr id="9" name="Thought Bubble: Cloud 8">
            <a:extLst>
              <a:ext uri="{FF2B5EF4-FFF2-40B4-BE49-F238E27FC236}">
                <a16:creationId xmlns:a16="http://schemas.microsoft.com/office/drawing/2014/main" id="{4152217E-BB36-4E1F-9440-B69B69B79753}"/>
              </a:ext>
            </a:extLst>
          </p:cNvPr>
          <p:cNvSpPr/>
          <p:nvPr/>
        </p:nvSpPr>
        <p:spPr>
          <a:xfrm>
            <a:off x="4986300" y="1552580"/>
            <a:ext cx="1414500" cy="998628"/>
          </a:xfrm>
          <a:prstGeom prst="cloudCallout">
            <a:avLst>
              <a:gd name="adj1" fmla="val -76467"/>
              <a:gd name="adj2" fmla="val 67708"/>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“Me”</a:t>
            </a:r>
          </a:p>
        </p:txBody>
      </p:sp>
    </p:spTree>
    <p:extLst>
      <p:ext uri="{BB962C8B-B14F-4D97-AF65-F5344CB8AC3E}">
        <p14:creationId xmlns:p14="http://schemas.microsoft.com/office/powerpoint/2010/main" val="2786867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Parenting Styles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BCB7844-0B67-41CA-9C4A-8BBDBA1660E7}"/>
              </a:ext>
            </a:extLst>
          </p:cNvPr>
          <p:cNvGrpSpPr/>
          <p:nvPr/>
        </p:nvGrpSpPr>
        <p:grpSpPr>
          <a:xfrm>
            <a:off x="3898776" y="1617739"/>
            <a:ext cx="2080340" cy="1617913"/>
            <a:chOff x="1149291" y="1753237"/>
            <a:chExt cx="2080340" cy="1617913"/>
          </a:xfrm>
          <a:solidFill>
            <a:srgbClr val="C7D4CB"/>
          </a:solidFill>
        </p:grpSpPr>
        <p:sp>
          <p:nvSpPr>
            <p:cNvPr id="5" name="Rectangle 4">
              <a:extLst>
                <a:ext uri="{FF2B5EF4-FFF2-40B4-BE49-F238E27FC236}">
                  <a16:creationId xmlns:a16="http://schemas.microsoft.com/office/drawing/2014/main" id="{9B26297D-FE1E-4BE5-8D25-BCB883491C4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TextBox 5">
              <a:extLst>
                <a:ext uri="{FF2B5EF4-FFF2-40B4-BE49-F238E27FC236}">
                  <a16:creationId xmlns:a16="http://schemas.microsoft.com/office/drawing/2014/main" id="{579994C3-A62E-4E84-95A5-0EBBCAE30755}"/>
                </a:ext>
              </a:extLst>
            </p:cNvPr>
            <p:cNvSpPr txBox="1"/>
            <p:nvPr/>
          </p:nvSpPr>
          <p:spPr>
            <a:xfrm>
              <a:off x="1318629" y="2092833"/>
              <a:ext cx="1741662" cy="938719"/>
            </a:xfrm>
            <a:prstGeom prst="rect">
              <a:avLst/>
            </a:prstGeom>
            <a:grpFill/>
          </p:spPr>
          <p:txBody>
            <a:bodyPr wrap="square" rtlCol="0" anchor="ctr">
              <a:spAutoFit/>
            </a:bodyPr>
            <a:lstStyle/>
            <a:p>
              <a:pPr algn="ctr">
                <a:lnSpc>
                  <a:spcPct val="150000"/>
                </a:lnSpc>
              </a:pPr>
              <a:r>
                <a:rPr lang="en-US" sz="2200" dirty="0"/>
                <a:t>Authoritative</a:t>
              </a:r>
            </a:p>
            <a:p>
              <a:pPr algn="ctr"/>
              <a:r>
                <a:rPr lang="en-US" sz="2200" dirty="0"/>
                <a:t>Parenting</a:t>
              </a:r>
            </a:p>
          </p:txBody>
        </p:sp>
      </p:grpSp>
      <p:grpSp>
        <p:nvGrpSpPr>
          <p:cNvPr id="7" name="Group 6">
            <a:extLst>
              <a:ext uri="{FF2B5EF4-FFF2-40B4-BE49-F238E27FC236}">
                <a16:creationId xmlns:a16="http://schemas.microsoft.com/office/drawing/2014/main" id="{ADF6AE82-94B9-4C81-8D45-47D1669D29EF}"/>
              </a:ext>
            </a:extLst>
          </p:cNvPr>
          <p:cNvGrpSpPr/>
          <p:nvPr/>
        </p:nvGrpSpPr>
        <p:grpSpPr>
          <a:xfrm>
            <a:off x="3898775" y="3482030"/>
            <a:ext cx="2080340" cy="1617913"/>
            <a:chOff x="1149290" y="3617528"/>
            <a:chExt cx="2080340" cy="1617913"/>
          </a:xfrm>
          <a:solidFill>
            <a:srgbClr val="C7D4CB"/>
          </a:solidFill>
        </p:grpSpPr>
        <p:sp>
          <p:nvSpPr>
            <p:cNvPr id="8" name="Rectangle 7">
              <a:extLst>
                <a:ext uri="{FF2B5EF4-FFF2-40B4-BE49-F238E27FC236}">
                  <a16:creationId xmlns:a16="http://schemas.microsoft.com/office/drawing/2014/main" id="{F27C1A6D-6043-47B4-B642-70A1284E7421}"/>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E442E959-5EE0-4B74-A382-4AD0FE9A981C}"/>
                </a:ext>
              </a:extLst>
            </p:cNvPr>
            <p:cNvSpPr txBox="1"/>
            <p:nvPr/>
          </p:nvSpPr>
          <p:spPr>
            <a:xfrm>
              <a:off x="1357203" y="4043739"/>
              <a:ext cx="1664514" cy="769441"/>
            </a:xfrm>
            <a:prstGeom prst="rect">
              <a:avLst/>
            </a:prstGeom>
            <a:grpFill/>
          </p:spPr>
          <p:txBody>
            <a:bodyPr wrap="square" rtlCol="0" anchor="ctr">
              <a:spAutoFit/>
            </a:bodyPr>
            <a:lstStyle/>
            <a:p>
              <a:pPr algn="ctr"/>
              <a:r>
                <a:rPr lang="en-US" sz="2200" dirty="0"/>
                <a:t>Permissive Parenting</a:t>
              </a:r>
            </a:p>
          </p:txBody>
        </p:sp>
      </p:grpSp>
      <p:grpSp>
        <p:nvGrpSpPr>
          <p:cNvPr id="10" name="Group 9">
            <a:extLst>
              <a:ext uri="{FF2B5EF4-FFF2-40B4-BE49-F238E27FC236}">
                <a16:creationId xmlns:a16="http://schemas.microsoft.com/office/drawing/2014/main" id="{D5A9CD62-6785-4943-88BB-744570585797}"/>
              </a:ext>
            </a:extLst>
          </p:cNvPr>
          <p:cNvGrpSpPr/>
          <p:nvPr/>
        </p:nvGrpSpPr>
        <p:grpSpPr>
          <a:xfrm>
            <a:off x="6281312" y="3480015"/>
            <a:ext cx="2080340" cy="1617913"/>
            <a:chOff x="3531827" y="3615513"/>
            <a:chExt cx="2080340" cy="1617913"/>
          </a:xfrm>
          <a:solidFill>
            <a:srgbClr val="C7D4CB"/>
          </a:solidFill>
        </p:grpSpPr>
        <p:sp>
          <p:nvSpPr>
            <p:cNvPr id="11" name="Rectangle 10">
              <a:extLst>
                <a:ext uri="{FF2B5EF4-FFF2-40B4-BE49-F238E27FC236}">
                  <a16:creationId xmlns:a16="http://schemas.microsoft.com/office/drawing/2014/main" id="{B1EE9CE3-4F32-4ABE-AE64-9E11D9C293D7}"/>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D43151C3-133F-4E5B-BE05-7BFF9610A3DF}"/>
                </a:ext>
              </a:extLst>
            </p:cNvPr>
            <p:cNvSpPr txBox="1"/>
            <p:nvPr/>
          </p:nvSpPr>
          <p:spPr>
            <a:xfrm>
              <a:off x="3739740" y="4038457"/>
              <a:ext cx="1664514" cy="769441"/>
            </a:xfrm>
            <a:prstGeom prst="rect">
              <a:avLst/>
            </a:prstGeom>
            <a:grpFill/>
          </p:spPr>
          <p:txBody>
            <a:bodyPr wrap="square" rtlCol="0" anchor="ctr">
              <a:spAutoFit/>
            </a:bodyPr>
            <a:lstStyle/>
            <a:p>
              <a:pPr algn="ctr"/>
              <a:r>
                <a:rPr lang="en-US" sz="2200" dirty="0"/>
                <a:t>Uninvolved Parenting</a:t>
              </a:r>
            </a:p>
          </p:txBody>
        </p:sp>
      </p:grpSp>
      <p:grpSp>
        <p:nvGrpSpPr>
          <p:cNvPr id="13" name="Group 12">
            <a:extLst>
              <a:ext uri="{FF2B5EF4-FFF2-40B4-BE49-F238E27FC236}">
                <a16:creationId xmlns:a16="http://schemas.microsoft.com/office/drawing/2014/main" id="{DACA7271-6B7A-4389-83BD-077BFC1787A8}"/>
              </a:ext>
            </a:extLst>
          </p:cNvPr>
          <p:cNvGrpSpPr/>
          <p:nvPr/>
        </p:nvGrpSpPr>
        <p:grpSpPr>
          <a:xfrm>
            <a:off x="6281312" y="1612192"/>
            <a:ext cx="2080340" cy="1617913"/>
            <a:chOff x="3531827" y="1747690"/>
            <a:chExt cx="2080340" cy="1617913"/>
          </a:xfrm>
          <a:solidFill>
            <a:srgbClr val="C7D4CB"/>
          </a:solidFill>
        </p:grpSpPr>
        <p:sp>
          <p:nvSpPr>
            <p:cNvPr id="14" name="Rectangle 13">
              <a:extLst>
                <a:ext uri="{FF2B5EF4-FFF2-40B4-BE49-F238E27FC236}">
                  <a16:creationId xmlns:a16="http://schemas.microsoft.com/office/drawing/2014/main" id="{5C044877-0AB5-45C7-96F3-BB6974737FCA}"/>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TextBox 14">
              <a:extLst>
                <a:ext uri="{FF2B5EF4-FFF2-40B4-BE49-F238E27FC236}">
                  <a16:creationId xmlns:a16="http://schemas.microsoft.com/office/drawing/2014/main" id="{7D603374-A863-4025-B153-F4B7E7E2A44C}"/>
                </a:ext>
              </a:extLst>
            </p:cNvPr>
            <p:cNvSpPr txBox="1"/>
            <p:nvPr/>
          </p:nvSpPr>
          <p:spPr>
            <a:xfrm>
              <a:off x="3692284" y="2082480"/>
              <a:ext cx="1759425" cy="938719"/>
            </a:xfrm>
            <a:prstGeom prst="rect">
              <a:avLst/>
            </a:prstGeom>
            <a:grpFill/>
          </p:spPr>
          <p:txBody>
            <a:bodyPr wrap="square" rtlCol="0" anchor="ctr">
              <a:spAutoFit/>
            </a:bodyPr>
            <a:lstStyle/>
            <a:p>
              <a:pPr algn="ctr">
                <a:lnSpc>
                  <a:spcPct val="150000"/>
                </a:lnSpc>
              </a:pPr>
              <a:r>
                <a:rPr lang="en-US" sz="2200" dirty="0"/>
                <a:t>Authoritarian</a:t>
              </a:r>
            </a:p>
            <a:p>
              <a:pPr algn="ctr"/>
              <a:r>
                <a:rPr lang="en-US" sz="2200" dirty="0"/>
                <a:t>Parenting</a:t>
              </a:r>
            </a:p>
          </p:txBody>
        </p:sp>
      </p:grpSp>
    </p:spTree>
    <p:extLst>
      <p:ext uri="{BB962C8B-B14F-4D97-AF65-F5344CB8AC3E}">
        <p14:creationId xmlns:p14="http://schemas.microsoft.com/office/powerpoint/2010/main" val="348237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Authoritative Parenting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4759531-9737-4F86-907F-D2D63B72A085}"/>
              </a:ext>
            </a:extLst>
          </p:cNvPr>
          <p:cNvSpPr txBox="1"/>
          <p:nvPr/>
        </p:nvSpPr>
        <p:spPr>
          <a:xfrm>
            <a:off x="2714626" y="2047687"/>
            <a:ext cx="2205327" cy="1077218"/>
          </a:xfrm>
          <a:prstGeom prst="rect">
            <a:avLst/>
          </a:prstGeom>
          <a:solidFill>
            <a:schemeClr val="tx1"/>
          </a:solidFill>
        </p:spPr>
        <p:txBody>
          <a:bodyPr wrap="square" rtlCol="0">
            <a:spAutoFit/>
          </a:bodyPr>
          <a:lstStyle/>
          <a:p>
            <a:pPr algn="ctr"/>
            <a:r>
              <a:rPr lang="en-US" sz="3200" dirty="0">
                <a:solidFill>
                  <a:schemeClr val="bg1"/>
                </a:solidFill>
              </a:rPr>
              <a:t>Reasonable demands</a:t>
            </a:r>
          </a:p>
        </p:txBody>
      </p:sp>
      <p:sp>
        <p:nvSpPr>
          <p:cNvPr id="6" name="TextBox 5">
            <a:extLst>
              <a:ext uri="{FF2B5EF4-FFF2-40B4-BE49-F238E27FC236}">
                <a16:creationId xmlns:a16="http://schemas.microsoft.com/office/drawing/2014/main" id="{5C330C5E-BD74-4DD2-807D-F95D22640DC2}"/>
              </a:ext>
            </a:extLst>
          </p:cNvPr>
          <p:cNvSpPr txBox="1"/>
          <p:nvPr/>
        </p:nvSpPr>
        <p:spPr>
          <a:xfrm>
            <a:off x="2714626" y="3668833"/>
            <a:ext cx="2205327" cy="1077218"/>
          </a:xfrm>
          <a:prstGeom prst="rect">
            <a:avLst/>
          </a:prstGeom>
          <a:solidFill>
            <a:schemeClr val="tx1"/>
          </a:solidFill>
        </p:spPr>
        <p:txBody>
          <a:bodyPr wrap="square" rtlCol="0">
            <a:spAutoFit/>
          </a:bodyPr>
          <a:lstStyle/>
          <a:p>
            <a:pPr algn="ctr"/>
            <a:r>
              <a:rPr lang="en-US" sz="3200" dirty="0">
                <a:solidFill>
                  <a:schemeClr val="bg1"/>
                </a:solidFill>
              </a:rPr>
              <a:t>Consistent limits</a:t>
            </a:r>
          </a:p>
        </p:txBody>
      </p:sp>
      <p:sp>
        <p:nvSpPr>
          <p:cNvPr id="7" name="TextBox 6">
            <a:extLst>
              <a:ext uri="{FF2B5EF4-FFF2-40B4-BE49-F238E27FC236}">
                <a16:creationId xmlns:a16="http://schemas.microsoft.com/office/drawing/2014/main" id="{DF4AA3E2-940E-4E83-8956-135E999B2C4A}"/>
              </a:ext>
            </a:extLst>
          </p:cNvPr>
          <p:cNvSpPr txBox="1"/>
          <p:nvPr/>
        </p:nvSpPr>
        <p:spPr>
          <a:xfrm>
            <a:off x="6850422" y="3429000"/>
            <a:ext cx="2205327" cy="584775"/>
          </a:xfrm>
          <a:prstGeom prst="rect">
            <a:avLst/>
          </a:prstGeom>
          <a:solidFill>
            <a:schemeClr val="tx1"/>
          </a:solidFill>
        </p:spPr>
        <p:txBody>
          <a:bodyPr wrap="square" rtlCol="0">
            <a:spAutoFit/>
          </a:bodyPr>
          <a:lstStyle/>
          <a:p>
            <a:pPr algn="ctr"/>
            <a:r>
              <a:rPr lang="en-US" sz="3200" dirty="0">
                <a:solidFill>
                  <a:schemeClr val="bg1"/>
                </a:solidFill>
              </a:rPr>
              <a:t>Listens</a:t>
            </a:r>
          </a:p>
        </p:txBody>
      </p:sp>
      <p:pic>
        <p:nvPicPr>
          <p:cNvPr id="4" name="Graphic 3" descr="Heart">
            <a:extLst>
              <a:ext uri="{FF2B5EF4-FFF2-40B4-BE49-F238E27FC236}">
                <a16:creationId xmlns:a16="http://schemas.microsoft.com/office/drawing/2014/main" id="{386FA75C-D727-4C24-89A7-72665C9DE69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57749" y="1838325"/>
            <a:ext cx="1590675" cy="1590675"/>
          </a:xfrm>
          <a:prstGeom prst="rect">
            <a:avLst/>
          </a:prstGeom>
        </p:spPr>
      </p:pic>
    </p:spTree>
    <p:extLst>
      <p:ext uri="{BB962C8B-B14F-4D97-AF65-F5344CB8AC3E}">
        <p14:creationId xmlns:p14="http://schemas.microsoft.com/office/powerpoint/2010/main" val="3740486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Authoritarian Parenting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E64F6C1-3C14-47C5-9BAC-EC251902AAA5}"/>
              </a:ext>
            </a:extLst>
          </p:cNvPr>
          <p:cNvSpPr txBox="1"/>
          <p:nvPr/>
        </p:nvSpPr>
        <p:spPr>
          <a:xfrm>
            <a:off x="2371726" y="3113377"/>
            <a:ext cx="2205327" cy="646331"/>
          </a:xfrm>
          <a:prstGeom prst="rect">
            <a:avLst/>
          </a:prstGeom>
          <a:solidFill>
            <a:schemeClr val="tx1"/>
          </a:solidFill>
        </p:spPr>
        <p:txBody>
          <a:bodyPr wrap="square" rtlCol="0">
            <a:spAutoFit/>
          </a:bodyPr>
          <a:lstStyle/>
          <a:p>
            <a:pPr algn="ctr"/>
            <a:r>
              <a:rPr lang="en-US" sz="3600" dirty="0">
                <a:solidFill>
                  <a:schemeClr val="bg1"/>
                </a:solidFill>
              </a:rPr>
              <a:t>Obedience</a:t>
            </a:r>
          </a:p>
        </p:txBody>
      </p:sp>
      <p:sp>
        <p:nvSpPr>
          <p:cNvPr id="2" name="Arrow: Up 1">
            <a:extLst>
              <a:ext uri="{FF2B5EF4-FFF2-40B4-BE49-F238E27FC236}">
                <a16:creationId xmlns:a16="http://schemas.microsoft.com/office/drawing/2014/main" id="{75C8150D-DD2E-498B-AEEE-781725BE9E09}"/>
              </a:ext>
            </a:extLst>
          </p:cNvPr>
          <p:cNvSpPr/>
          <p:nvPr/>
        </p:nvSpPr>
        <p:spPr>
          <a:xfrm>
            <a:off x="1009651" y="2000252"/>
            <a:ext cx="1181100" cy="17594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Forbidden">
            <a:extLst>
              <a:ext uri="{FF2B5EF4-FFF2-40B4-BE49-F238E27FC236}">
                <a16:creationId xmlns:a16="http://schemas.microsoft.com/office/drawing/2014/main" id="{7517CD68-B943-45FE-974C-EA0EABF7E9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638798" y="3078977"/>
            <a:ext cx="1264424" cy="1264424"/>
          </a:xfrm>
          <a:prstGeom prst="rect">
            <a:avLst/>
          </a:prstGeom>
        </p:spPr>
      </p:pic>
      <p:pic>
        <p:nvPicPr>
          <p:cNvPr id="7" name="Graphic 6" descr="No sign">
            <a:extLst>
              <a:ext uri="{FF2B5EF4-FFF2-40B4-BE49-F238E27FC236}">
                <a16:creationId xmlns:a16="http://schemas.microsoft.com/office/drawing/2014/main" id="{F0BD6D11-BEF2-4D93-99B3-884E949081A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99938" y="2446361"/>
            <a:ext cx="1264424" cy="1264424"/>
          </a:xfrm>
          <a:prstGeom prst="rect">
            <a:avLst/>
          </a:prstGeom>
        </p:spPr>
      </p:pic>
      <p:pic>
        <p:nvPicPr>
          <p:cNvPr id="9" name="Graphic 8" descr="Close">
            <a:extLst>
              <a:ext uri="{FF2B5EF4-FFF2-40B4-BE49-F238E27FC236}">
                <a16:creationId xmlns:a16="http://schemas.microsoft.com/office/drawing/2014/main" id="{A04C255E-16EA-4B52-93F9-0451C98012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63787" y="1790567"/>
            <a:ext cx="1264425" cy="1264425"/>
          </a:xfrm>
          <a:prstGeom prst="rect">
            <a:avLst/>
          </a:prstGeom>
        </p:spPr>
      </p:pic>
      <p:pic>
        <p:nvPicPr>
          <p:cNvPr id="11" name="Graphic 10" descr="Heart">
            <a:extLst>
              <a:ext uri="{FF2B5EF4-FFF2-40B4-BE49-F238E27FC236}">
                <a16:creationId xmlns:a16="http://schemas.microsoft.com/office/drawing/2014/main" id="{A0BAE828-8293-4EBD-A97B-0D96FB3D70C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973090" y="2373062"/>
            <a:ext cx="1337723" cy="1337723"/>
          </a:xfrm>
          <a:prstGeom prst="rect">
            <a:avLst/>
          </a:prstGeom>
        </p:spPr>
      </p:pic>
      <p:sp>
        <p:nvSpPr>
          <p:cNvPr id="14" name="Arrow: Up 13">
            <a:extLst>
              <a:ext uri="{FF2B5EF4-FFF2-40B4-BE49-F238E27FC236}">
                <a16:creationId xmlns:a16="http://schemas.microsoft.com/office/drawing/2014/main" id="{82187BC5-FBB7-49C1-9E86-E9A257354C26}"/>
              </a:ext>
            </a:extLst>
          </p:cNvPr>
          <p:cNvSpPr/>
          <p:nvPr/>
        </p:nvSpPr>
        <p:spPr>
          <a:xfrm flipV="1">
            <a:off x="10077451" y="2000252"/>
            <a:ext cx="1181100" cy="1759456"/>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0520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Permissive Parenting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Heart">
            <a:extLst>
              <a:ext uri="{FF2B5EF4-FFF2-40B4-BE49-F238E27FC236}">
                <a16:creationId xmlns:a16="http://schemas.microsoft.com/office/drawing/2014/main" id="{747584DC-5AF5-444E-9138-9C6A8057C5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985148">
            <a:off x="1956819" y="2648240"/>
            <a:ext cx="933990" cy="933990"/>
          </a:xfrm>
          <a:prstGeom prst="rect">
            <a:avLst/>
          </a:prstGeom>
        </p:spPr>
      </p:pic>
      <p:pic>
        <p:nvPicPr>
          <p:cNvPr id="5" name="Graphic 4" descr="Heart">
            <a:extLst>
              <a:ext uri="{FF2B5EF4-FFF2-40B4-BE49-F238E27FC236}">
                <a16:creationId xmlns:a16="http://schemas.microsoft.com/office/drawing/2014/main" id="{8B792B78-3BBF-4253-A3B1-B09BE77EEC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97873">
            <a:off x="3972799" y="2518122"/>
            <a:ext cx="1337723" cy="1337723"/>
          </a:xfrm>
          <a:prstGeom prst="rect">
            <a:avLst/>
          </a:prstGeom>
        </p:spPr>
      </p:pic>
      <p:pic>
        <p:nvPicPr>
          <p:cNvPr id="6" name="Graphic 5" descr="Heart">
            <a:extLst>
              <a:ext uri="{FF2B5EF4-FFF2-40B4-BE49-F238E27FC236}">
                <a16:creationId xmlns:a16="http://schemas.microsoft.com/office/drawing/2014/main" id="{86227624-2D82-4AF5-939D-4E54B515CF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760252">
            <a:off x="2171221" y="3900610"/>
            <a:ext cx="1181484" cy="1181484"/>
          </a:xfrm>
          <a:prstGeom prst="rect">
            <a:avLst/>
          </a:prstGeom>
        </p:spPr>
      </p:pic>
      <p:pic>
        <p:nvPicPr>
          <p:cNvPr id="7" name="Graphic 6" descr="Heart">
            <a:extLst>
              <a:ext uri="{FF2B5EF4-FFF2-40B4-BE49-F238E27FC236}">
                <a16:creationId xmlns:a16="http://schemas.microsoft.com/office/drawing/2014/main" id="{6C026D4E-3371-4F2D-AF19-7AAC0198D1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130556">
            <a:off x="2700239" y="1691743"/>
            <a:ext cx="1585372" cy="1585372"/>
          </a:xfrm>
          <a:prstGeom prst="rect">
            <a:avLst/>
          </a:prstGeom>
        </p:spPr>
      </p:pic>
      <p:pic>
        <p:nvPicPr>
          <p:cNvPr id="8" name="Graphic 7" descr="Heart">
            <a:extLst>
              <a:ext uri="{FF2B5EF4-FFF2-40B4-BE49-F238E27FC236}">
                <a16:creationId xmlns:a16="http://schemas.microsoft.com/office/drawing/2014/main" id="{04F2FB56-2062-45C5-815C-53476F6D5E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363847">
            <a:off x="2955191" y="3105680"/>
            <a:ext cx="1104360" cy="1104360"/>
          </a:xfrm>
          <a:prstGeom prst="rect">
            <a:avLst/>
          </a:prstGeom>
        </p:spPr>
      </p:pic>
      <p:sp>
        <p:nvSpPr>
          <p:cNvPr id="2" name="TextBox 1">
            <a:extLst>
              <a:ext uri="{FF2B5EF4-FFF2-40B4-BE49-F238E27FC236}">
                <a16:creationId xmlns:a16="http://schemas.microsoft.com/office/drawing/2014/main" id="{4560FF42-CC05-49A0-BF97-D86B360D8ED4}"/>
              </a:ext>
            </a:extLst>
          </p:cNvPr>
          <p:cNvSpPr txBox="1"/>
          <p:nvPr/>
        </p:nvSpPr>
        <p:spPr>
          <a:xfrm>
            <a:off x="7992204" y="2373062"/>
            <a:ext cx="2675797" cy="707886"/>
          </a:xfrm>
          <a:prstGeom prst="rect">
            <a:avLst/>
          </a:prstGeom>
          <a:noFill/>
        </p:spPr>
        <p:txBody>
          <a:bodyPr wrap="none" rtlCol="0">
            <a:spAutoFit/>
          </a:bodyPr>
          <a:lstStyle/>
          <a:p>
            <a:r>
              <a:rPr lang="en-US" sz="4000" dirty="0"/>
              <a:t>Punishment</a:t>
            </a:r>
          </a:p>
        </p:txBody>
      </p:sp>
      <p:sp>
        <p:nvSpPr>
          <p:cNvPr id="10" name="TextBox 9">
            <a:extLst>
              <a:ext uri="{FF2B5EF4-FFF2-40B4-BE49-F238E27FC236}">
                <a16:creationId xmlns:a16="http://schemas.microsoft.com/office/drawing/2014/main" id="{85D89817-B333-4128-93AE-2F28E170C129}"/>
              </a:ext>
            </a:extLst>
          </p:cNvPr>
          <p:cNvSpPr txBox="1"/>
          <p:nvPr/>
        </p:nvSpPr>
        <p:spPr>
          <a:xfrm>
            <a:off x="8060363" y="3420751"/>
            <a:ext cx="2539478" cy="707886"/>
          </a:xfrm>
          <a:prstGeom prst="rect">
            <a:avLst/>
          </a:prstGeom>
          <a:noFill/>
        </p:spPr>
        <p:txBody>
          <a:bodyPr wrap="none" rtlCol="0">
            <a:spAutoFit/>
          </a:bodyPr>
          <a:lstStyle/>
          <a:p>
            <a:r>
              <a:rPr lang="en-US" sz="4000" dirty="0"/>
              <a:t>Boundaries</a:t>
            </a:r>
          </a:p>
        </p:txBody>
      </p:sp>
      <p:pic>
        <p:nvPicPr>
          <p:cNvPr id="11" name="Graphic 10" descr="Close">
            <a:extLst>
              <a:ext uri="{FF2B5EF4-FFF2-40B4-BE49-F238E27FC236}">
                <a16:creationId xmlns:a16="http://schemas.microsoft.com/office/drawing/2014/main" id="{18289D12-8662-4A41-A203-7CBFB5CCD9C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41415" y="2272786"/>
            <a:ext cx="908438" cy="908438"/>
          </a:xfrm>
          <a:prstGeom prst="rect">
            <a:avLst/>
          </a:prstGeom>
        </p:spPr>
      </p:pic>
      <p:pic>
        <p:nvPicPr>
          <p:cNvPr id="12" name="Graphic 11" descr="Close">
            <a:extLst>
              <a:ext uri="{FF2B5EF4-FFF2-40B4-BE49-F238E27FC236}">
                <a16:creationId xmlns:a16="http://schemas.microsoft.com/office/drawing/2014/main" id="{CB645BCB-C000-4000-B155-3E8550F845E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41415" y="3320475"/>
            <a:ext cx="908438" cy="908438"/>
          </a:xfrm>
          <a:prstGeom prst="rect">
            <a:avLst/>
          </a:prstGeom>
        </p:spPr>
      </p:pic>
    </p:spTree>
    <p:extLst>
      <p:ext uri="{BB962C8B-B14F-4D97-AF65-F5344CB8AC3E}">
        <p14:creationId xmlns:p14="http://schemas.microsoft.com/office/powerpoint/2010/main" val="3174459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Uninvolved Parenting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Thumbs up sign">
            <a:extLst>
              <a:ext uri="{FF2B5EF4-FFF2-40B4-BE49-F238E27FC236}">
                <a16:creationId xmlns:a16="http://schemas.microsoft.com/office/drawing/2014/main" id="{1B164B8D-DDCA-4E8D-A117-A9DB4109CE0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3393301" y="2291963"/>
            <a:ext cx="2274074" cy="2274074"/>
          </a:xfrm>
          <a:prstGeom prst="rect">
            <a:avLst/>
          </a:prstGeom>
        </p:spPr>
      </p:pic>
      <p:pic>
        <p:nvPicPr>
          <p:cNvPr id="5" name="Graphic 4" descr="Question mark">
            <a:extLst>
              <a:ext uri="{FF2B5EF4-FFF2-40B4-BE49-F238E27FC236}">
                <a16:creationId xmlns:a16="http://schemas.microsoft.com/office/drawing/2014/main" id="{55E6F5C2-09DC-448D-9066-14043B9997D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24627" y="2291963"/>
            <a:ext cx="2274073" cy="2274073"/>
          </a:xfrm>
          <a:prstGeom prst="rect">
            <a:avLst/>
          </a:prstGeom>
        </p:spPr>
      </p:pic>
    </p:spTree>
    <p:extLst>
      <p:ext uri="{BB962C8B-B14F-4D97-AF65-F5344CB8AC3E}">
        <p14:creationId xmlns:p14="http://schemas.microsoft.com/office/powerpoint/2010/main" val="1948254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Prenatal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97F7FDB8-A0E2-4ABF-9479-EC47B167FA3B}"/>
              </a:ext>
            </a:extLst>
          </p:cNvPr>
          <p:cNvGrpSpPr/>
          <p:nvPr/>
        </p:nvGrpSpPr>
        <p:grpSpPr>
          <a:xfrm>
            <a:off x="1881188" y="2176325"/>
            <a:ext cx="2586652" cy="2011680"/>
            <a:chOff x="1149291" y="1338402"/>
            <a:chExt cx="2586652" cy="2011680"/>
          </a:xfrm>
          <a:solidFill>
            <a:srgbClr val="F2E2D2"/>
          </a:solidFill>
        </p:grpSpPr>
        <p:sp>
          <p:nvSpPr>
            <p:cNvPr id="5" name="Rectangle 4">
              <a:extLst>
                <a:ext uri="{FF2B5EF4-FFF2-40B4-BE49-F238E27FC236}">
                  <a16:creationId xmlns:a16="http://schemas.microsoft.com/office/drawing/2014/main" id="{FC166707-C301-480E-9F0E-A6253A726B51}"/>
                </a:ext>
              </a:extLst>
            </p:cNvPr>
            <p:cNvSpPr>
              <a:spLocks noChangeAspect="1"/>
            </p:cNvSpPr>
            <p:nvPr/>
          </p:nvSpPr>
          <p:spPr>
            <a:xfrm>
              <a:off x="1149291" y="1338402"/>
              <a:ext cx="2586652" cy="201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bg1"/>
                </a:solidFill>
              </a:endParaRPr>
            </a:p>
          </p:txBody>
        </p:sp>
        <p:sp>
          <p:nvSpPr>
            <p:cNvPr id="6" name="TextBox 5">
              <a:extLst>
                <a:ext uri="{FF2B5EF4-FFF2-40B4-BE49-F238E27FC236}">
                  <a16:creationId xmlns:a16="http://schemas.microsoft.com/office/drawing/2014/main" id="{8ED321B8-89AF-4D52-827B-7EE703D0E9B4}"/>
                </a:ext>
              </a:extLst>
            </p:cNvPr>
            <p:cNvSpPr txBox="1"/>
            <p:nvPr/>
          </p:nvSpPr>
          <p:spPr>
            <a:xfrm>
              <a:off x="1610360" y="1867187"/>
              <a:ext cx="1664514" cy="954107"/>
            </a:xfrm>
            <a:prstGeom prst="rect">
              <a:avLst/>
            </a:prstGeom>
            <a:grpFill/>
          </p:spPr>
          <p:txBody>
            <a:bodyPr wrap="square" rtlCol="0" anchor="ctr">
              <a:spAutoFit/>
            </a:bodyPr>
            <a:lstStyle/>
            <a:p>
              <a:pPr algn="ctr"/>
              <a:r>
                <a:rPr lang="en-US" sz="2800" dirty="0"/>
                <a:t>Germinal Stage</a:t>
              </a:r>
            </a:p>
          </p:txBody>
        </p:sp>
      </p:grpSp>
      <p:grpSp>
        <p:nvGrpSpPr>
          <p:cNvPr id="7" name="Group 6">
            <a:extLst>
              <a:ext uri="{FF2B5EF4-FFF2-40B4-BE49-F238E27FC236}">
                <a16:creationId xmlns:a16="http://schemas.microsoft.com/office/drawing/2014/main" id="{EBD5A396-508D-4FDE-B166-30E4E9246CDB}"/>
              </a:ext>
            </a:extLst>
          </p:cNvPr>
          <p:cNvGrpSpPr/>
          <p:nvPr/>
        </p:nvGrpSpPr>
        <p:grpSpPr>
          <a:xfrm>
            <a:off x="7724160" y="2176325"/>
            <a:ext cx="2586652" cy="2011680"/>
            <a:chOff x="5914363" y="1332852"/>
            <a:chExt cx="2613746" cy="2032751"/>
          </a:xfrm>
          <a:solidFill>
            <a:srgbClr val="F2E2D2"/>
          </a:solidFill>
        </p:grpSpPr>
        <p:sp>
          <p:nvSpPr>
            <p:cNvPr id="8" name="Rectangle 7">
              <a:extLst>
                <a:ext uri="{FF2B5EF4-FFF2-40B4-BE49-F238E27FC236}">
                  <a16:creationId xmlns:a16="http://schemas.microsoft.com/office/drawing/2014/main" id="{FA487138-AE40-45B5-8B4F-9BAD06ECE1F0}"/>
                </a:ext>
              </a:extLst>
            </p:cNvPr>
            <p:cNvSpPr>
              <a:spLocks noChangeAspect="1"/>
            </p:cNvSpPr>
            <p:nvPr/>
          </p:nvSpPr>
          <p:spPr>
            <a:xfrm>
              <a:off x="5914363" y="1332852"/>
              <a:ext cx="2613746" cy="203275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9" name="TextBox 8">
              <a:extLst>
                <a:ext uri="{FF2B5EF4-FFF2-40B4-BE49-F238E27FC236}">
                  <a16:creationId xmlns:a16="http://schemas.microsoft.com/office/drawing/2014/main" id="{7B4EFDA2-0823-4784-A77B-24B22F861094}"/>
                </a:ext>
              </a:extLst>
            </p:cNvPr>
            <p:cNvSpPr txBox="1"/>
            <p:nvPr/>
          </p:nvSpPr>
          <p:spPr>
            <a:xfrm>
              <a:off x="6388979" y="1872173"/>
              <a:ext cx="1664514" cy="954107"/>
            </a:xfrm>
            <a:prstGeom prst="rect">
              <a:avLst/>
            </a:prstGeom>
            <a:grpFill/>
          </p:spPr>
          <p:txBody>
            <a:bodyPr wrap="square" rtlCol="0" anchor="ctr">
              <a:spAutoFit/>
            </a:bodyPr>
            <a:lstStyle/>
            <a:p>
              <a:pPr algn="ctr"/>
              <a:r>
                <a:rPr lang="en-US" sz="2800" dirty="0"/>
                <a:t>Fetal</a:t>
              </a:r>
            </a:p>
            <a:p>
              <a:pPr algn="ctr"/>
              <a:r>
                <a:rPr lang="en-US" sz="2800" dirty="0"/>
                <a:t>Stage</a:t>
              </a:r>
            </a:p>
          </p:txBody>
        </p:sp>
      </p:grpSp>
      <p:grpSp>
        <p:nvGrpSpPr>
          <p:cNvPr id="10" name="Group 9">
            <a:extLst>
              <a:ext uri="{FF2B5EF4-FFF2-40B4-BE49-F238E27FC236}">
                <a16:creationId xmlns:a16="http://schemas.microsoft.com/office/drawing/2014/main" id="{40928ACB-ADAE-467C-8CA8-D9D58BA54AE8}"/>
              </a:ext>
            </a:extLst>
          </p:cNvPr>
          <p:cNvGrpSpPr/>
          <p:nvPr/>
        </p:nvGrpSpPr>
        <p:grpSpPr>
          <a:xfrm>
            <a:off x="4802674" y="2176325"/>
            <a:ext cx="2586652" cy="2011680"/>
            <a:chOff x="3531827" y="1353924"/>
            <a:chExt cx="2586652" cy="2011680"/>
          </a:xfrm>
          <a:solidFill>
            <a:srgbClr val="F2E2D2"/>
          </a:solidFill>
        </p:grpSpPr>
        <p:sp>
          <p:nvSpPr>
            <p:cNvPr id="11" name="Rectangle 10">
              <a:extLst>
                <a:ext uri="{FF2B5EF4-FFF2-40B4-BE49-F238E27FC236}">
                  <a16:creationId xmlns:a16="http://schemas.microsoft.com/office/drawing/2014/main" id="{F96EC17F-1A20-4A7A-A6A0-4FB32BA54ADB}"/>
                </a:ext>
              </a:extLst>
            </p:cNvPr>
            <p:cNvSpPr>
              <a:spLocks noChangeAspect="1"/>
            </p:cNvSpPr>
            <p:nvPr/>
          </p:nvSpPr>
          <p:spPr>
            <a:xfrm>
              <a:off x="3531827" y="1353924"/>
              <a:ext cx="2586652" cy="201168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solidFill>
                  <a:schemeClr val="tx1"/>
                </a:solidFill>
              </a:endParaRPr>
            </a:p>
          </p:txBody>
        </p:sp>
        <p:sp>
          <p:nvSpPr>
            <p:cNvPr id="12" name="TextBox 11">
              <a:extLst>
                <a:ext uri="{FF2B5EF4-FFF2-40B4-BE49-F238E27FC236}">
                  <a16:creationId xmlns:a16="http://schemas.microsoft.com/office/drawing/2014/main" id="{D71F528F-76D5-4AC7-BE0B-6FC162572F3E}"/>
                </a:ext>
              </a:extLst>
            </p:cNvPr>
            <p:cNvSpPr txBox="1"/>
            <p:nvPr/>
          </p:nvSpPr>
          <p:spPr>
            <a:xfrm>
              <a:off x="3932773" y="1882709"/>
              <a:ext cx="1784760" cy="954107"/>
            </a:xfrm>
            <a:prstGeom prst="rect">
              <a:avLst/>
            </a:prstGeom>
            <a:grpFill/>
          </p:spPr>
          <p:txBody>
            <a:bodyPr wrap="square" rtlCol="0" anchor="ctr">
              <a:spAutoFit/>
            </a:bodyPr>
            <a:lstStyle/>
            <a:p>
              <a:pPr algn="ctr"/>
              <a:r>
                <a:rPr lang="en-US" sz="2800" dirty="0"/>
                <a:t>Embryonic Stage</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Adolescence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A660F05-1B45-42B8-A6B8-BC5AE74CADAF}"/>
              </a:ext>
            </a:extLst>
          </p:cNvPr>
          <p:cNvSpPr txBox="1"/>
          <p:nvPr/>
        </p:nvSpPr>
        <p:spPr>
          <a:xfrm>
            <a:off x="4993336" y="2162175"/>
            <a:ext cx="2205327" cy="584775"/>
          </a:xfrm>
          <a:prstGeom prst="rect">
            <a:avLst/>
          </a:prstGeom>
          <a:solidFill>
            <a:schemeClr val="tx1"/>
          </a:solidFill>
        </p:spPr>
        <p:txBody>
          <a:bodyPr wrap="square" rtlCol="0">
            <a:spAutoFit/>
          </a:bodyPr>
          <a:lstStyle/>
          <a:p>
            <a:pPr algn="ctr"/>
            <a:r>
              <a:rPr lang="en-US" sz="3200" dirty="0">
                <a:solidFill>
                  <a:schemeClr val="bg1"/>
                </a:solidFill>
              </a:rPr>
              <a:t>Puberty</a:t>
            </a:r>
          </a:p>
        </p:txBody>
      </p:sp>
      <p:pic>
        <p:nvPicPr>
          <p:cNvPr id="3" name="Graphic 2" descr="Woman">
            <a:extLst>
              <a:ext uri="{FF2B5EF4-FFF2-40B4-BE49-F238E27FC236}">
                <a16:creationId xmlns:a16="http://schemas.microsoft.com/office/drawing/2014/main" id="{27009DCA-7EB0-495E-A1ED-BCABFDD550D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99326" y="1740676"/>
            <a:ext cx="1516874" cy="1516874"/>
          </a:xfrm>
          <a:prstGeom prst="rect">
            <a:avLst/>
          </a:prstGeom>
        </p:spPr>
      </p:pic>
      <p:pic>
        <p:nvPicPr>
          <p:cNvPr id="6" name="Graphic 5" descr="Man">
            <a:extLst>
              <a:ext uri="{FF2B5EF4-FFF2-40B4-BE49-F238E27FC236}">
                <a16:creationId xmlns:a16="http://schemas.microsoft.com/office/drawing/2014/main" id="{83C0C654-C371-46C6-9ACF-17D0FE961C5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75800" y="1734068"/>
            <a:ext cx="1516874" cy="1516874"/>
          </a:xfrm>
          <a:prstGeom prst="rect">
            <a:avLst/>
          </a:prstGeom>
        </p:spPr>
      </p:pic>
      <p:sp>
        <p:nvSpPr>
          <p:cNvPr id="7" name="Rectangle 6">
            <a:extLst>
              <a:ext uri="{FF2B5EF4-FFF2-40B4-BE49-F238E27FC236}">
                <a16:creationId xmlns:a16="http://schemas.microsoft.com/office/drawing/2014/main" id="{B619AF36-4A45-4F93-9FFF-2C926515DEE1}"/>
              </a:ext>
            </a:extLst>
          </p:cNvPr>
          <p:cNvSpPr/>
          <p:nvPr/>
        </p:nvSpPr>
        <p:spPr>
          <a:xfrm>
            <a:off x="2568041" y="3598707"/>
            <a:ext cx="2179443" cy="523220"/>
          </a:xfrm>
          <a:prstGeom prst="rect">
            <a:avLst/>
          </a:prstGeom>
        </p:spPr>
        <p:txBody>
          <a:bodyPr wrap="none">
            <a:spAutoFit/>
          </a:bodyPr>
          <a:lstStyle/>
          <a:p>
            <a:pPr algn="ctr"/>
            <a:r>
              <a:rPr lang="en-US" sz="2800" dirty="0"/>
              <a:t>Menstruation</a:t>
            </a:r>
          </a:p>
        </p:txBody>
      </p:sp>
      <p:sp>
        <p:nvSpPr>
          <p:cNvPr id="8" name="Rectangle 7">
            <a:extLst>
              <a:ext uri="{FF2B5EF4-FFF2-40B4-BE49-F238E27FC236}">
                <a16:creationId xmlns:a16="http://schemas.microsoft.com/office/drawing/2014/main" id="{B2E631F2-8C53-48FD-B95C-7E1A57CBBD1E}"/>
              </a:ext>
            </a:extLst>
          </p:cNvPr>
          <p:cNvSpPr/>
          <p:nvPr/>
        </p:nvSpPr>
        <p:spPr>
          <a:xfrm>
            <a:off x="7488117" y="3585491"/>
            <a:ext cx="2092239" cy="523220"/>
          </a:xfrm>
          <a:prstGeom prst="rect">
            <a:avLst/>
          </a:prstGeom>
        </p:spPr>
        <p:txBody>
          <a:bodyPr wrap="none">
            <a:spAutoFit/>
          </a:bodyPr>
          <a:lstStyle/>
          <a:p>
            <a:pPr algn="ctr"/>
            <a:r>
              <a:rPr lang="en-US" sz="2800" dirty="0"/>
              <a:t>Viable sperm</a:t>
            </a:r>
          </a:p>
        </p:txBody>
      </p:sp>
      <p:sp>
        <p:nvSpPr>
          <p:cNvPr id="9" name="Rectangle 8">
            <a:extLst>
              <a:ext uri="{FF2B5EF4-FFF2-40B4-BE49-F238E27FC236}">
                <a16:creationId xmlns:a16="http://schemas.microsoft.com/office/drawing/2014/main" id="{6FA79CFF-E696-4682-9D90-E99CBB1E838D}"/>
              </a:ext>
            </a:extLst>
          </p:cNvPr>
          <p:cNvSpPr/>
          <p:nvPr/>
        </p:nvSpPr>
        <p:spPr>
          <a:xfrm>
            <a:off x="4558558" y="4273690"/>
            <a:ext cx="3074881" cy="523220"/>
          </a:xfrm>
          <a:prstGeom prst="rect">
            <a:avLst/>
          </a:prstGeom>
        </p:spPr>
        <p:txBody>
          <a:bodyPr wrap="none">
            <a:spAutoFit/>
          </a:bodyPr>
          <a:lstStyle/>
          <a:p>
            <a:pPr algn="ctr"/>
            <a:r>
              <a:rPr lang="en-US" sz="2800" dirty="0"/>
              <a:t>Pubic and body hair</a:t>
            </a:r>
          </a:p>
        </p:txBody>
      </p:sp>
      <p:sp>
        <p:nvSpPr>
          <p:cNvPr id="10" name="Rectangle 9">
            <a:extLst>
              <a:ext uri="{FF2B5EF4-FFF2-40B4-BE49-F238E27FC236}">
                <a16:creationId xmlns:a16="http://schemas.microsoft.com/office/drawing/2014/main" id="{E00D1CC1-FAD5-4A3A-8EBD-CCF9FC7D7ED8}"/>
              </a:ext>
            </a:extLst>
          </p:cNvPr>
          <p:cNvSpPr/>
          <p:nvPr/>
        </p:nvSpPr>
        <p:spPr>
          <a:xfrm>
            <a:off x="5001660" y="4866324"/>
            <a:ext cx="2188676" cy="523220"/>
          </a:xfrm>
          <a:prstGeom prst="rect">
            <a:avLst/>
          </a:prstGeom>
        </p:spPr>
        <p:txBody>
          <a:bodyPr wrap="none">
            <a:spAutoFit/>
          </a:bodyPr>
          <a:lstStyle/>
          <a:p>
            <a:pPr algn="ctr"/>
            <a:r>
              <a:rPr lang="en-US" sz="2800" dirty="0"/>
              <a:t>Body changes</a:t>
            </a:r>
          </a:p>
        </p:txBody>
      </p:sp>
    </p:spTree>
    <p:extLst>
      <p:ext uri="{BB962C8B-B14F-4D97-AF65-F5344CB8AC3E}">
        <p14:creationId xmlns:p14="http://schemas.microsoft.com/office/powerpoint/2010/main" val="1142440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Adolescent Physical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7D1CAF6C-3BD2-4BFA-8499-F98A57F38587}"/>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2624" y="2067693"/>
            <a:ext cx="5246751" cy="3900049"/>
          </a:xfrm>
          <a:prstGeom prst="rect">
            <a:avLst/>
          </a:prstGeom>
        </p:spPr>
      </p:pic>
    </p:spTree>
    <p:extLst>
      <p:ext uri="{BB962C8B-B14F-4D97-AF65-F5344CB8AC3E}">
        <p14:creationId xmlns:p14="http://schemas.microsoft.com/office/powerpoint/2010/main" val="1445996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Adolescent Cognitive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FC7DCADE-00DC-429F-8CDA-86F0B9AAC9D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31401" y="1600164"/>
            <a:ext cx="1781174" cy="1781174"/>
          </a:xfrm>
          <a:prstGeom prst="rect">
            <a:avLst/>
          </a:prstGeom>
        </p:spPr>
      </p:pic>
      <p:pic>
        <p:nvPicPr>
          <p:cNvPr id="5" name="Graphic 4" descr="User">
            <a:extLst>
              <a:ext uri="{FF2B5EF4-FFF2-40B4-BE49-F238E27FC236}">
                <a16:creationId xmlns:a16="http://schemas.microsoft.com/office/drawing/2014/main" id="{CF9EEE51-1F20-48CA-A236-CED3271135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45450" y="2252626"/>
            <a:ext cx="1781174" cy="1781174"/>
          </a:xfrm>
          <a:prstGeom prst="rect">
            <a:avLst/>
          </a:prstGeom>
        </p:spPr>
      </p:pic>
      <p:pic>
        <p:nvPicPr>
          <p:cNvPr id="7" name="Graphic 6" descr="Question mark">
            <a:extLst>
              <a:ext uri="{FF2B5EF4-FFF2-40B4-BE49-F238E27FC236}">
                <a16:creationId xmlns:a16="http://schemas.microsoft.com/office/drawing/2014/main" id="{E5F1D0B8-ED45-4989-8D08-9C4BBA82C1A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81752" y="2633626"/>
            <a:ext cx="1781174" cy="1781174"/>
          </a:xfrm>
          <a:prstGeom prst="rect">
            <a:avLst/>
          </a:prstGeom>
        </p:spPr>
      </p:pic>
      <p:pic>
        <p:nvPicPr>
          <p:cNvPr id="9" name="Graphic 8" descr="Lightbulb and gear">
            <a:extLst>
              <a:ext uri="{FF2B5EF4-FFF2-40B4-BE49-F238E27FC236}">
                <a16:creationId xmlns:a16="http://schemas.microsoft.com/office/drawing/2014/main" id="{6512ABD9-A8E1-4952-B27C-8A1D76AD029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741516" y="2536828"/>
            <a:ext cx="1781173" cy="1781173"/>
          </a:xfrm>
          <a:prstGeom prst="rect">
            <a:avLst/>
          </a:prstGeom>
        </p:spPr>
      </p:pic>
      <p:pic>
        <p:nvPicPr>
          <p:cNvPr id="11" name="Graphic 10" descr="Female Profile">
            <a:extLst>
              <a:ext uri="{FF2B5EF4-FFF2-40B4-BE49-F238E27FC236}">
                <a16:creationId xmlns:a16="http://schemas.microsoft.com/office/drawing/2014/main" id="{4299EC0A-A85C-41CF-845C-07E6800C596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519449" y="3295575"/>
            <a:ext cx="1781175" cy="1781175"/>
          </a:xfrm>
          <a:prstGeom prst="rect">
            <a:avLst/>
          </a:prstGeom>
        </p:spPr>
      </p:pic>
    </p:spTree>
    <p:extLst>
      <p:ext uri="{BB962C8B-B14F-4D97-AF65-F5344CB8AC3E}">
        <p14:creationId xmlns:p14="http://schemas.microsoft.com/office/powerpoint/2010/main" val="10883700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Adolescent Psychosocial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le profile">
            <a:extLst>
              <a:ext uri="{FF2B5EF4-FFF2-40B4-BE49-F238E27FC236}">
                <a16:creationId xmlns:a16="http://schemas.microsoft.com/office/drawing/2014/main" id="{E3303991-5AC4-4B47-A858-6DA642BEAE8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31401" y="1600164"/>
            <a:ext cx="1781174" cy="1781174"/>
          </a:xfrm>
          <a:prstGeom prst="rect">
            <a:avLst/>
          </a:prstGeom>
        </p:spPr>
      </p:pic>
      <p:pic>
        <p:nvPicPr>
          <p:cNvPr id="5" name="Graphic 4" descr="User">
            <a:extLst>
              <a:ext uri="{FF2B5EF4-FFF2-40B4-BE49-F238E27FC236}">
                <a16:creationId xmlns:a16="http://schemas.microsoft.com/office/drawing/2014/main" id="{A34AD438-D978-45B5-8E47-6CC61EBFFCA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45450" y="2252626"/>
            <a:ext cx="1781174" cy="1781174"/>
          </a:xfrm>
          <a:prstGeom prst="rect">
            <a:avLst/>
          </a:prstGeom>
        </p:spPr>
      </p:pic>
      <p:pic>
        <p:nvPicPr>
          <p:cNvPr id="6" name="Graphic 5" descr="Female Profile">
            <a:extLst>
              <a:ext uri="{FF2B5EF4-FFF2-40B4-BE49-F238E27FC236}">
                <a16:creationId xmlns:a16="http://schemas.microsoft.com/office/drawing/2014/main" id="{1ACB0426-D0DA-46B6-953F-B3D61111D6D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19449" y="3295575"/>
            <a:ext cx="1781175" cy="1781175"/>
          </a:xfrm>
          <a:prstGeom prst="rect">
            <a:avLst/>
          </a:prstGeom>
        </p:spPr>
      </p:pic>
      <p:pic>
        <p:nvPicPr>
          <p:cNvPr id="7" name="Graphic 6" descr="Female Profile">
            <a:extLst>
              <a:ext uri="{FF2B5EF4-FFF2-40B4-BE49-F238E27FC236}">
                <a16:creationId xmlns:a16="http://schemas.microsoft.com/office/drawing/2014/main" id="{860EA77A-3556-45FF-B780-9D9D8ED97A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205412" y="2333550"/>
            <a:ext cx="1781175" cy="1781175"/>
          </a:xfrm>
          <a:prstGeom prst="rect">
            <a:avLst/>
          </a:prstGeom>
        </p:spPr>
      </p:pic>
      <p:sp>
        <p:nvSpPr>
          <p:cNvPr id="2" name="Rectangle 1">
            <a:extLst>
              <a:ext uri="{FF2B5EF4-FFF2-40B4-BE49-F238E27FC236}">
                <a16:creationId xmlns:a16="http://schemas.microsoft.com/office/drawing/2014/main" id="{EE38B60B-959C-431B-ABA1-269D24627D3A}"/>
              </a:ext>
            </a:extLst>
          </p:cNvPr>
          <p:cNvSpPr/>
          <p:nvPr/>
        </p:nvSpPr>
        <p:spPr>
          <a:xfrm rot="21185301">
            <a:off x="6537991" y="4177669"/>
            <a:ext cx="2672526" cy="707886"/>
          </a:xfrm>
          <a:prstGeom prst="rect">
            <a:avLst/>
          </a:prstGeom>
          <a:solidFill>
            <a:schemeClr val="accent1"/>
          </a:solidFill>
        </p:spPr>
        <p:txBody>
          <a:bodyPr wrap="none">
            <a:spAutoFit/>
          </a:bodyPr>
          <a:lstStyle/>
          <a:p>
            <a:r>
              <a:rPr lang="en-US" sz="4000" dirty="0">
                <a:solidFill>
                  <a:schemeClr val="bg1"/>
                </a:solidFill>
              </a:rPr>
              <a:t>Who am I??</a:t>
            </a:r>
          </a:p>
        </p:txBody>
      </p:sp>
    </p:spTree>
    <p:extLst>
      <p:ext uri="{BB962C8B-B14F-4D97-AF65-F5344CB8AC3E}">
        <p14:creationId xmlns:p14="http://schemas.microsoft.com/office/powerpoint/2010/main" val="11080195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Adult Physical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Walk">
            <a:extLst>
              <a:ext uri="{FF2B5EF4-FFF2-40B4-BE49-F238E27FC236}">
                <a16:creationId xmlns:a16="http://schemas.microsoft.com/office/drawing/2014/main" id="{1C7491F3-E788-4892-9950-89935C3C9A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6924" y="2390786"/>
            <a:ext cx="1947862" cy="1947862"/>
          </a:xfrm>
          <a:prstGeom prst="rect">
            <a:avLst/>
          </a:prstGeom>
        </p:spPr>
      </p:pic>
      <p:pic>
        <p:nvPicPr>
          <p:cNvPr id="5" name="Graphic 4" descr="Bar graph with upward trend">
            <a:extLst>
              <a:ext uri="{FF2B5EF4-FFF2-40B4-BE49-F238E27FC236}">
                <a16:creationId xmlns:a16="http://schemas.microsoft.com/office/drawing/2014/main" id="{C47B3C4A-0EBA-4EB5-BF87-5A61A36E75B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22069" y="2390786"/>
            <a:ext cx="1947862" cy="1947862"/>
          </a:xfrm>
          <a:prstGeom prst="rect">
            <a:avLst/>
          </a:prstGeom>
        </p:spPr>
      </p:pic>
      <p:sp>
        <p:nvSpPr>
          <p:cNvPr id="6" name="Arrow: Down 5">
            <a:extLst>
              <a:ext uri="{FF2B5EF4-FFF2-40B4-BE49-F238E27FC236}">
                <a16:creationId xmlns:a16="http://schemas.microsoft.com/office/drawing/2014/main" id="{8BE57FDB-6078-45CC-BCAD-C64BF588FEB4}"/>
              </a:ext>
            </a:extLst>
          </p:cNvPr>
          <p:cNvSpPr/>
          <p:nvPr/>
        </p:nvSpPr>
        <p:spPr>
          <a:xfrm>
            <a:off x="9010651" y="2583651"/>
            <a:ext cx="1114425" cy="169069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cxnSp>
        <p:nvCxnSpPr>
          <p:cNvPr id="8" name="Straight Arrow Connector 7">
            <a:extLst>
              <a:ext uri="{FF2B5EF4-FFF2-40B4-BE49-F238E27FC236}">
                <a16:creationId xmlns:a16="http://schemas.microsoft.com/office/drawing/2014/main" id="{41CE6182-41D3-4282-8D07-0A0469381D77}"/>
              </a:ext>
            </a:extLst>
          </p:cNvPr>
          <p:cNvCxnSpPr/>
          <p:nvPr/>
        </p:nvCxnSpPr>
        <p:spPr>
          <a:xfrm>
            <a:off x="2066924" y="4781550"/>
            <a:ext cx="1828801" cy="0"/>
          </a:xfrm>
          <a:prstGeom prst="straightConnector1">
            <a:avLst/>
          </a:prstGeom>
          <a:ln w="762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AE970D86-CFCF-4DC8-8367-8860083AC4D1}"/>
              </a:ext>
            </a:extLst>
          </p:cNvPr>
          <p:cNvCxnSpPr>
            <a:cxnSpLocks/>
          </p:cNvCxnSpPr>
          <p:nvPr/>
        </p:nvCxnSpPr>
        <p:spPr>
          <a:xfrm flipV="1">
            <a:off x="2000249" y="2314575"/>
            <a:ext cx="0" cy="2181226"/>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26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Adult Cognitive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44E2AF3-4CF9-4DE2-A48D-8150161E1303}"/>
              </a:ext>
            </a:extLst>
          </p:cNvPr>
          <p:cNvSpPr/>
          <p:nvPr/>
        </p:nvSpPr>
        <p:spPr>
          <a:xfrm>
            <a:off x="2346990" y="2105561"/>
            <a:ext cx="2644109" cy="1323439"/>
          </a:xfrm>
          <a:prstGeom prst="rect">
            <a:avLst/>
          </a:prstGeom>
          <a:solidFill>
            <a:schemeClr val="accent1"/>
          </a:solidFill>
        </p:spPr>
        <p:txBody>
          <a:bodyPr wrap="square">
            <a:spAutoFit/>
          </a:bodyPr>
          <a:lstStyle/>
          <a:p>
            <a:pPr algn="ctr"/>
            <a:r>
              <a:rPr lang="en-US" sz="4000" dirty="0">
                <a:solidFill>
                  <a:schemeClr val="bg1"/>
                </a:solidFill>
              </a:rPr>
              <a:t>Crystallized intelligence</a:t>
            </a:r>
          </a:p>
        </p:txBody>
      </p:sp>
      <p:sp>
        <p:nvSpPr>
          <p:cNvPr id="5" name="Rectangle 4">
            <a:extLst>
              <a:ext uri="{FF2B5EF4-FFF2-40B4-BE49-F238E27FC236}">
                <a16:creationId xmlns:a16="http://schemas.microsoft.com/office/drawing/2014/main" id="{32EE5505-37DF-4804-B008-5BE74DA845EE}"/>
              </a:ext>
            </a:extLst>
          </p:cNvPr>
          <p:cNvSpPr/>
          <p:nvPr/>
        </p:nvSpPr>
        <p:spPr>
          <a:xfrm>
            <a:off x="7200901" y="2105561"/>
            <a:ext cx="2644109" cy="1323439"/>
          </a:xfrm>
          <a:prstGeom prst="rect">
            <a:avLst/>
          </a:prstGeom>
          <a:solidFill>
            <a:schemeClr val="accent1"/>
          </a:solidFill>
        </p:spPr>
        <p:txBody>
          <a:bodyPr wrap="square">
            <a:spAutoFit/>
          </a:bodyPr>
          <a:lstStyle/>
          <a:p>
            <a:pPr algn="ctr"/>
            <a:r>
              <a:rPr lang="en-US" sz="4000" dirty="0">
                <a:solidFill>
                  <a:schemeClr val="bg1"/>
                </a:solidFill>
              </a:rPr>
              <a:t>Fluid intelligence</a:t>
            </a:r>
          </a:p>
        </p:txBody>
      </p:sp>
      <p:sp>
        <p:nvSpPr>
          <p:cNvPr id="6" name="Arrow: Down 5">
            <a:extLst>
              <a:ext uri="{FF2B5EF4-FFF2-40B4-BE49-F238E27FC236}">
                <a16:creationId xmlns:a16="http://schemas.microsoft.com/office/drawing/2014/main" id="{569098D9-FB2F-47CC-AC24-A558049FED67}"/>
              </a:ext>
            </a:extLst>
          </p:cNvPr>
          <p:cNvSpPr/>
          <p:nvPr/>
        </p:nvSpPr>
        <p:spPr>
          <a:xfrm>
            <a:off x="7965742" y="3579283"/>
            <a:ext cx="1114425" cy="169069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 name="Arrow: Down 6">
            <a:extLst>
              <a:ext uri="{FF2B5EF4-FFF2-40B4-BE49-F238E27FC236}">
                <a16:creationId xmlns:a16="http://schemas.microsoft.com/office/drawing/2014/main" id="{3E7B1E87-AB27-4351-AF43-D56B4F3AD9F1}"/>
              </a:ext>
            </a:extLst>
          </p:cNvPr>
          <p:cNvSpPr/>
          <p:nvPr/>
        </p:nvSpPr>
        <p:spPr>
          <a:xfrm flipV="1">
            <a:off x="3111831" y="3579281"/>
            <a:ext cx="1114425" cy="169069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441543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Adult Psychosocial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16A7F974-C8E2-466C-BFB9-55E84729B5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95525" y="2219325"/>
            <a:ext cx="2419350" cy="2419350"/>
          </a:xfrm>
          <a:prstGeom prst="rect">
            <a:avLst/>
          </a:prstGeom>
        </p:spPr>
      </p:pic>
      <p:pic>
        <p:nvPicPr>
          <p:cNvPr id="6" name="Graphic 5" descr="Male profile">
            <a:extLst>
              <a:ext uri="{FF2B5EF4-FFF2-40B4-BE49-F238E27FC236}">
                <a16:creationId xmlns:a16="http://schemas.microsoft.com/office/drawing/2014/main" id="{1D77CC85-FA4D-44B9-A1FC-BCC6B053CB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40121" y="1773538"/>
            <a:ext cx="1781174" cy="1781174"/>
          </a:xfrm>
          <a:prstGeom prst="rect">
            <a:avLst/>
          </a:prstGeom>
        </p:spPr>
      </p:pic>
      <p:pic>
        <p:nvPicPr>
          <p:cNvPr id="7" name="Graphic 6" descr="User">
            <a:extLst>
              <a:ext uri="{FF2B5EF4-FFF2-40B4-BE49-F238E27FC236}">
                <a16:creationId xmlns:a16="http://schemas.microsoft.com/office/drawing/2014/main" id="{37912ED3-B0AB-454B-9891-1F3108A08CD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65581" y="2157743"/>
            <a:ext cx="1781174" cy="1781174"/>
          </a:xfrm>
          <a:prstGeom prst="rect">
            <a:avLst/>
          </a:prstGeom>
        </p:spPr>
      </p:pic>
      <p:pic>
        <p:nvPicPr>
          <p:cNvPr id="8" name="Graphic 7" descr="Female Profile">
            <a:extLst>
              <a:ext uri="{FF2B5EF4-FFF2-40B4-BE49-F238E27FC236}">
                <a16:creationId xmlns:a16="http://schemas.microsoft.com/office/drawing/2014/main" id="{6BA79279-4832-4C60-BD6E-19B515EC25B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32958" y="3429000"/>
            <a:ext cx="1781175" cy="1781175"/>
          </a:xfrm>
          <a:prstGeom prst="rect">
            <a:avLst/>
          </a:prstGeom>
        </p:spPr>
      </p:pic>
      <p:pic>
        <p:nvPicPr>
          <p:cNvPr id="9" name="Graphic 8" descr="Female Profile">
            <a:extLst>
              <a:ext uri="{FF2B5EF4-FFF2-40B4-BE49-F238E27FC236}">
                <a16:creationId xmlns:a16="http://schemas.microsoft.com/office/drawing/2014/main" id="{BD3A91A6-6264-48EB-972B-766959B086C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707498" y="2919083"/>
            <a:ext cx="1781175" cy="1781175"/>
          </a:xfrm>
          <a:prstGeom prst="rect">
            <a:avLst/>
          </a:prstGeom>
        </p:spPr>
      </p:pic>
    </p:spTree>
    <p:extLst>
      <p:ext uri="{BB962C8B-B14F-4D97-AF65-F5344CB8AC3E}">
        <p14:creationId xmlns:p14="http://schemas.microsoft.com/office/powerpoint/2010/main" val="19203360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Germinal Stage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Picture 2">
            <a:extLst>
              <a:ext uri="{FF2B5EF4-FFF2-40B4-BE49-F238E27FC236}">
                <a16:creationId xmlns:a16="http://schemas.microsoft.com/office/drawing/2014/main" id="{8E83DB9A-1CEA-4D8E-90B1-AB6A10F942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9796" y="1815378"/>
            <a:ext cx="4772407" cy="3227243"/>
          </a:xfrm>
          <a:prstGeom prst="rect">
            <a:avLst/>
          </a:prstGeom>
        </p:spPr>
      </p:pic>
      <p:sp>
        <p:nvSpPr>
          <p:cNvPr id="5" name="Rectangle 4">
            <a:extLst>
              <a:ext uri="{FF2B5EF4-FFF2-40B4-BE49-F238E27FC236}">
                <a16:creationId xmlns:a16="http://schemas.microsoft.com/office/drawing/2014/main" id="{17650E5F-7541-436A-B9A1-2CDEE15C6717}"/>
              </a:ext>
            </a:extLst>
          </p:cNvPr>
          <p:cNvSpPr/>
          <p:nvPr/>
        </p:nvSpPr>
        <p:spPr>
          <a:xfrm>
            <a:off x="1708163" y="3105833"/>
            <a:ext cx="1431995" cy="646331"/>
          </a:xfrm>
          <a:prstGeom prst="rect">
            <a:avLst/>
          </a:prstGeom>
        </p:spPr>
        <p:txBody>
          <a:bodyPr wrap="none">
            <a:spAutoFit/>
          </a:bodyPr>
          <a:lstStyle/>
          <a:p>
            <a:r>
              <a:rPr lang="en-US" sz="3600" dirty="0"/>
              <a:t>Zygote</a:t>
            </a:r>
          </a:p>
        </p:txBody>
      </p:sp>
      <p:sp>
        <p:nvSpPr>
          <p:cNvPr id="6" name="Rectangle 5">
            <a:extLst>
              <a:ext uri="{FF2B5EF4-FFF2-40B4-BE49-F238E27FC236}">
                <a16:creationId xmlns:a16="http://schemas.microsoft.com/office/drawing/2014/main" id="{03CF2C81-5C90-4762-B2CD-77CEF6DAC670}"/>
              </a:ext>
            </a:extLst>
          </p:cNvPr>
          <p:cNvSpPr/>
          <p:nvPr/>
        </p:nvSpPr>
        <p:spPr>
          <a:xfrm>
            <a:off x="9051841" y="3105832"/>
            <a:ext cx="1545936" cy="646331"/>
          </a:xfrm>
          <a:prstGeom prst="rect">
            <a:avLst/>
          </a:prstGeom>
        </p:spPr>
        <p:txBody>
          <a:bodyPr wrap="none">
            <a:spAutoFit/>
          </a:bodyPr>
          <a:lstStyle/>
          <a:p>
            <a:r>
              <a:rPr lang="en-US" sz="3600" dirty="0"/>
              <a:t>Mitosis</a:t>
            </a:r>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Embryonic Stage</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Rectangle 1">
            <a:extLst>
              <a:ext uri="{FF2B5EF4-FFF2-40B4-BE49-F238E27FC236}">
                <a16:creationId xmlns:a16="http://schemas.microsoft.com/office/drawing/2014/main" id="{EDE87D6E-E201-42F0-939A-C5645A503DEA}"/>
              </a:ext>
            </a:extLst>
          </p:cNvPr>
          <p:cNvSpPr/>
          <p:nvPr/>
        </p:nvSpPr>
        <p:spPr>
          <a:xfrm>
            <a:off x="3936434" y="1767959"/>
            <a:ext cx="4319131" cy="646331"/>
          </a:xfrm>
          <a:prstGeom prst="rect">
            <a:avLst/>
          </a:prstGeom>
        </p:spPr>
        <p:txBody>
          <a:bodyPr wrap="none">
            <a:spAutoFit/>
          </a:bodyPr>
          <a:lstStyle/>
          <a:p>
            <a:r>
              <a:rPr lang="en-US" sz="3600" dirty="0"/>
              <a:t>Formation of placenta</a:t>
            </a:r>
          </a:p>
        </p:txBody>
      </p:sp>
      <p:sp>
        <p:nvSpPr>
          <p:cNvPr id="3" name="TextBox 2">
            <a:extLst>
              <a:ext uri="{FF2B5EF4-FFF2-40B4-BE49-F238E27FC236}">
                <a16:creationId xmlns:a16="http://schemas.microsoft.com/office/drawing/2014/main" id="{9A72AFEB-B427-43E9-A6EB-6929CAAA32D7}"/>
              </a:ext>
            </a:extLst>
          </p:cNvPr>
          <p:cNvSpPr txBox="1"/>
          <p:nvPr/>
        </p:nvSpPr>
        <p:spPr>
          <a:xfrm>
            <a:off x="5174454" y="3281535"/>
            <a:ext cx="1843089" cy="769441"/>
          </a:xfrm>
          <a:prstGeom prst="rect">
            <a:avLst/>
          </a:prstGeom>
          <a:solidFill>
            <a:schemeClr val="tx1"/>
          </a:solidFill>
        </p:spPr>
        <p:txBody>
          <a:bodyPr wrap="square" rtlCol="0">
            <a:spAutoFit/>
          </a:bodyPr>
          <a:lstStyle/>
          <a:p>
            <a:pPr algn="ctr"/>
            <a:r>
              <a:rPr lang="en-US" sz="4400" dirty="0">
                <a:solidFill>
                  <a:schemeClr val="bg1"/>
                </a:solidFill>
              </a:rPr>
              <a:t>Organs</a:t>
            </a:r>
          </a:p>
        </p:txBody>
      </p:sp>
      <p:pic>
        <p:nvPicPr>
          <p:cNvPr id="6" name="Graphic 5" descr="Heart">
            <a:extLst>
              <a:ext uri="{FF2B5EF4-FFF2-40B4-BE49-F238E27FC236}">
                <a16:creationId xmlns:a16="http://schemas.microsoft.com/office/drawing/2014/main" id="{4190911A-67ED-482E-BAE9-5291BD8677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93295" y="2938793"/>
            <a:ext cx="1350153" cy="1350153"/>
          </a:xfrm>
          <a:prstGeom prst="rect">
            <a:avLst/>
          </a:prstGeom>
        </p:spPr>
      </p:pic>
      <p:pic>
        <p:nvPicPr>
          <p:cNvPr id="8" name="Graphic 7" descr="Brain">
            <a:extLst>
              <a:ext uri="{FF2B5EF4-FFF2-40B4-BE49-F238E27FC236}">
                <a16:creationId xmlns:a16="http://schemas.microsoft.com/office/drawing/2014/main" id="{1065CE38-4A29-47EA-BB00-429099BC99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48547" y="2938792"/>
            <a:ext cx="1350153" cy="1350153"/>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Fetal Stage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28B7110D-F146-49A7-8BE3-FAC3C7148B0F}"/>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l="29267" t="24197" r="35252" b="40376"/>
          <a:stretch/>
        </p:blipFill>
        <p:spPr>
          <a:xfrm>
            <a:off x="3130099" y="3044000"/>
            <a:ext cx="1930283" cy="2011680"/>
          </a:xfrm>
          <a:prstGeom prst="rect">
            <a:avLst/>
          </a:prstGeom>
        </p:spPr>
      </p:pic>
      <p:pic>
        <p:nvPicPr>
          <p:cNvPr id="6" name="Picture 5">
            <a:extLst>
              <a:ext uri="{FF2B5EF4-FFF2-40B4-BE49-F238E27FC236}">
                <a16:creationId xmlns:a16="http://schemas.microsoft.com/office/drawing/2014/main" id="{B8F33CE5-AC6D-43C3-AC98-865C2BA6E44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l="64518" t="54096"/>
          <a:stretch/>
        </p:blipFill>
        <p:spPr>
          <a:xfrm>
            <a:off x="7505288" y="2644140"/>
            <a:ext cx="1828311" cy="2468880"/>
          </a:xfrm>
          <a:prstGeom prst="rect">
            <a:avLst/>
          </a:prstGeom>
        </p:spPr>
      </p:pic>
      <p:sp>
        <p:nvSpPr>
          <p:cNvPr id="4" name="Rectangle 3">
            <a:extLst>
              <a:ext uri="{FF2B5EF4-FFF2-40B4-BE49-F238E27FC236}">
                <a16:creationId xmlns:a16="http://schemas.microsoft.com/office/drawing/2014/main" id="{25D4A16C-0925-492A-85F5-D825BEDB126F}"/>
              </a:ext>
            </a:extLst>
          </p:cNvPr>
          <p:cNvSpPr/>
          <p:nvPr/>
        </p:nvSpPr>
        <p:spPr>
          <a:xfrm>
            <a:off x="3373409" y="1798567"/>
            <a:ext cx="1443665" cy="584775"/>
          </a:xfrm>
          <a:prstGeom prst="rect">
            <a:avLst/>
          </a:prstGeom>
        </p:spPr>
        <p:txBody>
          <a:bodyPr wrap="none">
            <a:spAutoFit/>
          </a:bodyPr>
          <a:lstStyle/>
          <a:p>
            <a:r>
              <a:rPr lang="en-US" sz="3200" dirty="0"/>
              <a:t>Growth</a:t>
            </a:r>
          </a:p>
        </p:txBody>
      </p:sp>
      <p:sp>
        <p:nvSpPr>
          <p:cNvPr id="5" name="Rectangle 4">
            <a:extLst>
              <a:ext uri="{FF2B5EF4-FFF2-40B4-BE49-F238E27FC236}">
                <a16:creationId xmlns:a16="http://schemas.microsoft.com/office/drawing/2014/main" id="{46EA9C12-BA8E-4E1D-965D-7156732996E8}"/>
              </a:ext>
            </a:extLst>
          </p:cNvPr>
          <p:cNvSpPr/>
          <p:nvPr/>
        </p:nvSpPr>
        <p:spPr>
          <a:xfrm>
            <a:off x="7374928" y="1798567"/>
            <a:ext cx="2089033" cy="584775"/>
          </a:xfrm>
          <a:prstGeom prst="rect">
            <a:avLst/>
          </a:prstGeom>
        </p:spPr>
        <p:txBody>
          <a:bodyPr wrap="none">
            <a:spAutoFit/>
          </a:bodyPr>
          <a:lstStyle/>
          <a:p>
            <a:r>
              <a:rPr lang="en-US" sz="3200" dirty="0"/>
              <a:t>Fine-tuning</a:t>
            </a:r>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Prenatal Care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Wine">
            <a:extLst>
              <a:ext uri="{FF2B5EF4-FFF2-40B4-BE49-F238E27FC236}">
                <a16:creationId xmlns:a16="http://schemas.microsoft.com/office/drawing/2014/main" id="{CB4CB3D7-CB45-468A-BDEB-5752BED4E9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11112" y="2303882"/>
            <a:ext cx="1145399" cy="1145399"/>
          </a:xfrm>
          <a:prstGeom prst="rect">
            <a:avLst/>
          </a:prstGeom>
        </p:spPr>
      </p:pic>
      <p:pic>
        <p:nvPicPr>
          <p:cNvPr id="5" name="Graphic 4" descr="Beer">
            <a:extLst>
              <a:ext uri="{FF2B5EF4-FFF2-40B4-BE49-F238E27FC236}">
                <a16:creationId xmlns:a16="http://schemas.microsoft.com/office/drawing/2014/main" id="{3599E5F6-FCE2-49FF-AFEF-6948255696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275796" y="2163516"/>
            <a:ext cx="1145400" cy="1145400"/>
          </a:xfrm>
          <a:prstGeom prst="rect">
            <a:avLst/>
          </a:prstGeom>
        </p:spPr>
      </p:pic>
      <p:pic>
        <p:nvPicPr>
          <p:cNvPr id="7" name="Graphic 6" descr="Smoking">
            <a:extLst>
              <a:ext uri="{FF2B5EF4-FFF2-40B4-BE49-F238E27FC236}">
                <a16:creationId xmlns:a16="http://schemas.microsoft.com/office/drawing/2014/main" id="{0A1E51D6-AA6F-4CDC-9851-64AF0C9D86D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888036" y="3016948"/>
            <a:ext cx="1145399" cy="1145399"/>
          </a:xfrm>
          <a:prstGeom prst="rect">
            <a:avLst/>
          </a:prstGeom>
        </p:spPr>
      </p:pic>
      <p:pic>
        <p:nvPicPr>
          <p:cNvPr id="9" name="Graphic 8" descr="Pregnant lady">
            <a:extLst>
              <a:ext uri="{FF2B5EF4-FFF2-40B4-BE49-F238E27FC236}">
                <a16:creationId xmlns:a16="http://schemas.microsoft.com/office/drawing/2014/main" id="{EE36FBE6-AC8C-4B3B-A3E9-938781229FC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24001" y="1802551"/>
            <a:ext cx="2083650" cy="2083650"/>
          </a:xfrm>
          <a:prstGeom prst="rect">
            <a:avLst/>
          </a:prstGeom>
        </p:spPr>
      </p:pic>
      <p:pic>
        <p:nvPicPr>
          <p:cNvPr id="11" name="Graphic 10" descr="Baby">
            <a:extLst>
              <a:ext uri="{FF2B5EF4-FFF2-40B4-BE49-F238E27FC236}">
                <a16:creationId xmlns:a16="http://schemas.microsoft.com/office/drawing/2014/main" id="{2C15B509-D267-4DFF-9587-C4C4970FA2A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522051" y="2385651"/>
            <a:ext cx="914400" cy="914400"/>
          </a:xfrm>
          <a:prstGeom prst="rect">
            <a:avLst/>
          </a:prstGeom>
        </p:spPr>
      </p:pic>
      <p:sp>
        <p:nvSpPr>
          <p:cNvPr id="12" name="TextBox 11">
            <a:extLst>
              <a:ext uri="{FF2B5EF4-FFF2-40B4-BE49-F238E27FC236}">
                <a16:creationId xmlns:a16="http://schemas.microsoft.com/office/drawing/2014/main" id="{F2D1450A-FAB3-4784-8A7D-FB33B9A04172}"/>
              </a:ext>
            </a:extLst>
          </p:cNvPr>
          <p:cNvSpPr txBox="1"/>
          <p:nvPr/>
        </p:nvSpPr>
        <p:spPr>
          <a:xfrm>
            <a:off x="2459410" y="5038724"/>
            <a:ext cx="1986441" cy="584775"/>
          </a:xfrm>
          <a:prstGeom prst="rect">
            <a:avLst/>
          </a:prstGeom>
          <a:solidFill>
            <a:schemeClr val="tx1"/>
          </a:solidFill>
        </p:spPr>
        <p:txBody>
          <a:bodyPr wrap="none" rtlCol="0">
            <a:spAutoFit/>
          </a:bodyPr>
          <a:lstStyle/>
          <a:p>
            <a:r>
              <a:rPr lang="en-US" sz="3200" dirty="0">
                <a:solidFill>
                  <a:schemeClr val="bg1"/>
                </a:solidFill>
              </a:rPr>
              <a:t>small head</a:t>
            </a:r>
          </a:p>
        </p:txBody>
      </p:sp>
      <p:sp>
        <p:nvSpPr>
          <p:cNvPr id="15" name="TextBox 14">
            <a:extLst>
              <a:ext uri="{FF2B5EF4-FFF2-40B4-BE49-F238E27FC236}">
                <a16:creationId xmlns:a16="http://schemas.microsoft.com/office/drawing/2014/main" id="{B3594AD3-E876-4649-AE59-4037EE1BBBE2}"/>
              </a:ext>
            </a:extLst>
          </p:cNvPr>
          <p:cNvSpPr txBox="1"/>
          <p:nvPr/>
        </p:nvSpPr>
        <p:spPr>
          <a:xfrm>
            <a:off x="4757621" y="5038724"/>
            <a:ext cx="2676758" cy="584775"/>
          </a:xfrm>
          <a:prstGeom prst="rect">
            <a:avLst/>
          </a:prstGeom>
          <a:solidFill>
            <a:schemeClr val="tx1"/>
          </a:solidFill>
        </p:spPr>
        <p:txBody>
          <a:bodyPr wrap="none" rtlCol="0">
            <a:spAutoFit/>
          </a:bodyPr>
          <a:lstStyle/>
          <a:p>
            <a:r>
              <a:rPr lang="en-US" sz="3200" dirty="0">
                <a:solidFill>
                  <a:schemeClr val="bg1"/>
                </a:solidFill>
              </a:rPr>
              <a:t>poor judgment</a:t>
            </a:r>
          </a:p>
        </p:txBody>
      </p:sp>
      <p:sp>
        <p:nvSpPr>
          <p:cNvPr id="16" name="TextBox 15">
            <a:extLst>
              <a:ext uri="{FF2B5EF4-FFF2-40B4-BE49-F238E27FC236}">
                <a16:creationId xmlns:a16="http://schemas.microsoft.com/office/drawing/2014/main" id="{526EB141-2E3A-4BFC-8281-9A46BEC82502}"/>
              </a:ext>
            </a:extLst>
          </p:cNvPr>
          <p:cNvSpPr txBox="1"/>
          <p:nvPr/>
        </p:nvSpPr>
        <p:spPr>
          <a:xfrm>
            <a:off x="7746149" y="5015241"/>
            <a:ext cx="1184940" cy="584775"/>
          </a:xfrm>
          <a:prstGeom prst="rect">
            <a:avLst/>
          </a:prstGeom>
          <a:solidFill>
            <a:schemeClr val="tx1"/>
          </a:solidFill>
        </p:spPr>
        <p:txBody>
          <a:bodyPr wrap="none" rtlCol="0">
            <a:spAutoFit/>
          </a:bodyPr>
          <a:lstStyle/>
          <a:p>
            <a:r>
              <a:rPr lang="en-US" sz="3200" dirty="0">
                <a:solidFill>
                  <a:schemeClr val="bg1"/>
                </a:solidFill>
              </a:rPr>
              <a:t>ADHD</a:t>
            </a:r>
          </a:p>
        </p:txBody>
      </p:sp>
      <p:cxnSp>
        <p:nvCxnSpPr>
          <p:cNvPr id="14" name="Straight Arrow Connector 13">
            <a:extLst>
              <a:ext uri="{FF2B5EF4-FFF2-40B4-BE49-F238E27FC236}">
                <a16:creationId xmlns:a16="http://schemas.microsoft.com/office/drawing/2014/main" id="{76AC990A-ADED-4066-92ED-1F7AFD2194B8}"/>
              </a:ext>
            </a:extLst>
          </p:cNvPr>
          <p:cNvCxnSpPr>
            <a:cxnSpLocks/>
            <a:endCxn id="11" idx="1"/>
          </p:cNvCxnSpPr>
          <p:nvPr/>
        </p:nvCxnSpPr>
        <p:spPr>
          <a:xfrm>
            <a:off x="3295650" y="2842851"/>
            <a:ext cx="1226401" cy="0"/>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A378DEA-6AC6-4BB8-B2C5-0E6028C29A4D}"/>
              </a:ext>
            </a:extLst>
          </p:cNvPr>
          <p:cNvSpPr/>
          <p:nvPr/>
        </p:nvSpPr>
        <p:spPr>
          <a:xfrm>
            <a:off x="7575428" y="1545373"/>
            <a:ext cx="1770613" cy="523220"/>
          </a:xfrm>
          <a:prstGeom prst="rect">
            <a:avLst/>
          </a:prstGeom>
        </p:spPr>
        <p:txBody>
          <a:bodyPr wrap="none">
            <a:spAutoFit/>
          </a:bodyPr>
          <a:lstStyle/>
          <a:p>
            <a:r>
              <a:rPr lang="en-US" sz="2800" dirty="0">
                <a:solidFill>
                  <a:srgbClr val="C00000"/>
                </a:solidFill>
              </a:rPr>
              <a:t>Teratogens</a:t>
            </a:r>
          </a:p>
        </p:txBody>
      </p: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Newborns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Female Profile">
            <a:extLst>
              <a:ext uri="{FF2B5EF4-FFF2-40B4-BE49-F238E27FC236}">
                <a16:creationId xmlns:a16="http://schemas.microsoft.com/office/drawing/2014/main" id="{ABAF72D5-F1ED-48FC-BF56-AB1C4F982B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440326" y="2220298"/>
            <a:ext cx="1481471" cy="1481471"/>
          </a:xfrm>
          <a:prstGeom prst="rect">
            <a:avLst/>
          </a:prstGeom>
        </p:spPr>
      </p:pic>
      <p:pic>
        <p:nvPicPr>
          <p:cNvPr id="5" name="Graphic 4" descr="Male profile">
            <a:extLst>
              <a:ext uri="{FF2B5EF4-FFF2-40B4-BE49-F238E27FC236}">
                <a16:creationId xmlns:a16="http://schemas.microsoft.com/office/drawing/2014/main" id="{3D770894-093B-4B0C-A70C-B89E197172C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27293" y="3563423"/>
            <a:ext cx="1481472" cy="1481472"/>
          </a:xfrm>
          <a:prstGeom prst="rect">
            <a:avLst/>
          </a:prstGeom>
        </p:spPr>
      </p:pic>
      <p:pic>
        <p:nvPicPr>
          <p:cNvPr id="8" name="Graphic 7" descr="Female Profile">
            <a:extLst>
              <a:ext uri="{FF2B5EF4-FFF2-40B4-BE49-F238E27FC236}">
                <a16:creationId xmlns:a16="http://schemas.microsoft.com/office/drawing/2014/main" id="{4F2D94EF-2B87-4C5D-AE78-4A8F4492FC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53360" y="3568987"/>
            <a:ext cx="1481470" cy="1481470"/>
          </a:xfrm>
          <a:prstGeom prst="rect">
            <a:avLst/>
          </a:prstGeom>
        </p:spPr>
      </p:pic>
      <p:sp>
        <p:nvSpPr>
          <p:cNvPr id="9" name="TextBox 8">
            <a:extLst>
              <a:ext uri="{FF2B5EF4-FFF2-40B4-BE49-F238E27FC236}">
                <a16:creationId xmlns:a16="http://schemas.microsoft.com/office/drawing/2014/main" id="{6B72FABD-1CD2-4908-A153-6FC3CAE4B545}"/>
              </a:ext>
            </a:extLst>
          </p:cNvPr>
          <p:cNvSpPr txBox="1"/>
          <p:nvPr/>
        </p:nvSpPr>
        <p:spPr>
          <a:xfrm>
            <a:off x="3776518" y="4011772"/>
            <a:ext cx="1469890" cy="584775"/>
          </a:xfrm>
          <a:prstGeom prst="rect">
            <a:avLst/>
          </a:prstGeom>
          <a:solidFill>
            <a:schemeClr val="tx1"/>
          </a:solidFill>
        </p:spPr>
        <p:txBody>
          <a:bodyPr wrap="none" rtlCol="0">
            <a:spAutoFit/>
          </a:bodyPr>
          <a:lstStyle/>
          <a:p>
            <a:r>
              <a:rPr lang="en-US" sz="3200" dirty="0">
                <a:solidFill>
                  <a:schemeClr val="bg1"/>
                </a:solidFill>
              </a:rPr>
              <a:t>reflexes</a:t>
            </a:r>
          </a:p>
        </p:txBody>
      </p:sp>
      <p:sp>
        <p:nvSpPr>
          <p:cNvPr id="10" name="TextBox 9">
            <a:extLst>
              <a:ext uri="{FF2B5EF4-FFF2-40B4-BE49-F238E27FC236}">
                <a16:creationId xmlns:a16="http://schemas.microsoft.com/office/drawing/2014/main" id="{F1D7F1E1-EE5B-41C5-A5A8-C98058103275}"/>
              </a:ext>
            </a:extLst>
          </p:cNvPr>
          <p:cNvSpPr txBox="1"/>
          <p:nvPr/>
        </p:nvSpPr>
        <p:spPr>
          <a:xfrm>
            <a:off x="3876777" y="2945734"/>
            <a:ext cx="1214820" cy="584775"/>
          </a:xfrm>
          <a:prstGeom prst="rect">
            <a:avLst/>
          </a:prstGeom>
          <a:solidFill>
            <a:schemeClr val="tx1"/>
          </a:solidFill>
        </p:spPr>
        <p:txBody>
          <a:bodyPr wrap="none" rtlCol="0">
            <a:spAutoFit/>
          </a:bodyPr>
          <a:lstStyle/>
          <a:p>
            <a:r>
              <a:rPr lang="en-US" sz="3200" dirty="0">
                <a:solidFill>
                  <a:schemeClr val="bg1"/>
                </a:solidFill>
              </a:rPr>
              <a:t>voices</a:t>
            </a:r>
          </a:p>
        </p:txBody>
      </p:sp>
      <p:sp>
        <p:nvSpPr>
          <p:cNvPr id="11" name="TextBox 10">
            <a:extLst>
              <a:ext uri="{FF2B5EF4-FFF2-40B4-BE49-F238E27FC236}">
                <a16:creationId xmlns:a16="http://schemas.microsoft.com/office/drawing/2014/main" id="{DB37BAA0-2FF2-429F-A3FB-38F756792007}"/>
              </a:ext>
            </a:extLst>
          </p:cNvPr>
          <p:cNvSpPr txBox="1"/>
          <p:nvPr/>
        </p:nvSpPr>
        <p:spPr>
          <a:xfrm>
            <a:off x="3876777" y="1927911"/>
            <a:ext cx="1226618" cy="584775"/>
          </a:xfrm>
          <a:prstGeom prst="rect">
            <a:avLst/>
          </a:prstGeom>
          <a:solidFill>
            <a:schemeClr val="tx1"/>
          </a:solidFill>
        </p:spPr>
        <p:txBody>
          <a:bodyPr wrap="none" rtlCol="0">
            <a:spAutoFit/>
          </a:bodyPr>
          <a:lstStyle/>
          <a:p>
            <a:r>
              <a:rPr lang="en-US" sz="3200" dirty="0">
                <a:solidFill>
                  <a:schemeClr val="bg1"/>
                </a:solidFill>
              </a:rPr>
              <a:t>smells</a:t>
            </a:r>
          </a:p>
        </p:txBody>
      </p:sp>
      <p:cxnSp>
        <p:nvCxnSpPr>
          <p:cNvPr id="12" name="Straight Arrow Connector 11">
            <a:extLst>
              <a:ext uri="{FF2B5EF4-FFF2-40B4-BE49-F238E27FC236}">
                <a16:creationId xmlns:a16="http://schemas.microsoft.com/office/drawing/2014/main" id="{7C9DC87C-247A-490F-BC53-8DD8D3AA8977}"/>
              </a:ext>
            </a:extLst>
          </p:cNvPr>
          <p:cNvCxnSpPr>
            <a:cxnSpLocks/>
            <a:stCxn id="10" idx="3"/>
            <a:endCxn id="3" idx="1"/>
          </p:cNvCxnSpPr>
          <p:nvPr/>
        </p:nvCxnSpPr>
        <p:spPr>
          <a:xfrm flipV="1">
            <a:off x="5091597" y="2961034"/>
            <a:ext cx="2348729" cy="2770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37CE1FDE-DAAB-4E21-BC7B-00B23B090551}"/>
              </a:ext>
            </a:extLst>
          </p:cNvPr>
          <p:cNvCxnSpPr>
            <a:cxnSpLocks/>
            <a:stCxn id="9" idx="3"/>
            <a:endCxn id="3" idx="1"/>
          </p:cNvCxnSpPr>
          <p:nvPr/>
        </p:nvCxnSpPr>
        <p:spPr>
          <a:xfrm flipV="1">
            <a:off x="5246408" y="2961034"/>
            <a:ext cx="2193918" cy="1343126"/>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Childhood Physical Growth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rain">
            <a:extLst>
              <a:ext uri="{FF2B5EF4-FFF2-40B4-BE49-F238E27FC236}">
                <a16:creationId xmlns:a16="http://schemas.microsoft.com/office/drawing/2014/main" id="{5EA8BE1E-9671-4BDB-869C-82198FE840A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181810" y="2314575"/>
            <a:ext cx="2014575" cy="2014575"/>
          </a:xfrm>
          <a:prstGeom prst="rect">
            <a:avLst/>
          </a:prstGeom>
        </p:spPr>
      </p:pic>
      <p:pic>
        <p:nvPicPr>
          <p:cNvPr id="5" name="Graphic 4" descr="Baby crawling">
            <a:extLst>
              <a:ext uri="{FF2B5EF4-FFF2-40B4-BE49-F238E27FC236}">
                <a16:creationId xmlns:a16="http://schemas.microsoft.com/office/drawing/2014/main" id="{0E44A549-38B2-463C-AEFF-83412C0D2D5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524001" y="3429000"/>
            <a:ext cx="1014412" cy="1014412"/>
          </a:xfrm>
          <a:prstGeom prst="rect">
            <a:avLst/>
          </a:prstGeom>
        </p:spPr>
      </p:pic>
      <p:pic>
        <p:nvPicPr>
          <p:cNvPr id="7" name="Graphic 6" descr="Walk">
            <a:extLst>
              <a:ext uri="{FF2B5EF4-FFF2-40B4-BE49-F238E27FC236}">
                <a16:creationId xmlns:a16="http://schemas.microsoft.com/office/drawing/2014/main" id="{4921EAAD-2F7F-4254-B724-B8370A0A5D3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52824" y="2314575"/>
            <a:ext cx="2014575" cy="2014575"/>
          </a:xfrm>
          <a:prstGeom prst="rect">
            <a:avLst/>
          </a:prstGeom>
        </p:spPr>
      </p:pic>
      <p:cxnSp>
        <p:nvCxnSpPr>
          <p:cNvPr id="10" name="Straight Arrow Connector 9">
            <a:extLst>
              <a:ext uri="{FF2B5EF4-FFF2-40B4-BE49-F238E27FC236}">
                <a16:creationId xmlns:a16="http://schemas.microsoft.com/office/drawing/2014/main" id="{4A8212E6-25D8-460C-B574-ACFFC508713E}"/>
              </a:ext>
            </a:extLst>
          </p:cNvPr>
          <p:cNvCxnSpPr>
            <a:cxnSpLocks/>
            <a:stCxn id="5" idx="3"/>
            <a:endCxn id="7" idx="1"/>
          </p:cNvCxnSpPr>
          <p:nvPr/>
        </p:nvCxnSpPr>
        <p:spPr>
          <a:xfrm flipV="1">
            <a:off x="2538413" y="3321863"/>
            <a:ext cx="1314411" cy="614343"/>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BA96EC0-BBB3-476F-A7CC-A3C8A6B7C902}"/>
              </a:ext>
            </a:extLst>
          </p:cNvPr>
          <p:cNvSpPr txBox="1"/>
          <p:nvPr/>
        </p:nvSpPr>
        <p:spPr>
          <a:xfrm rot="606866">
            <a:off x="6734879" y="4087117"/>
            <a:ext cx="1284262" cy="523220"/>
          </a:xfrm>
          <a:prstGeom prst="rect">
            <a:avLst/>
          </a:prstGeom>
          <a:noFill/>
        </p:spPr>
        <p:txBody>
          <a:bodyPr wrap="none" rtlCol="0">
            <a:spAutoFit/>
          </a:bodyPr>
          <a:lstStyle/>
          <a:p>
            <a:r>
              <a:rPr lang="en-US" sz="2800" dirty="0"/>
              <a:t>Growth</a:t>
            </a:r>
          </a:p>
        </p:txBody>
      </p:sp>
      <p:sp>
        <p:nvSpPr>
          <p:cNvPr id="14" name="TextBox 13">
            <a:extLst>
              <a:ext uri="{FF2B5EF4-FFF2-40B4-BE49-F238E27FC236}">
                <a16:creationId xmlns:a16="http://schemas.microsoft.com/office/drawing/2014/main" id="{DC300A9F-2A6D-4D5E-9AC6-AC332E21FB06}"/>
              </a:ext>
            </a:extLst>
          </p:cNvPr>
          <p:cNvSpPr txBox="1"/>
          <p:nvPr/>
        </p:nvSpPr>
        <p:spPr>
          <a:xfrm rot="21118363">
            <a:off x="8721521" y="4067540"/>
            <a:ext cx="1313180" cy="523220"/>
          </a:xfrm>
          <a:prstGeom prst="rect">
            <a:avLst/>
          </a:prstGeom>
          <a:noFill/>
        </p:spPr>
        <p:txBody>
          <a:bodyPr wrap="none" rtlCol="0">
            <a:spAutoFit/>
          </a:bodyPr>
          <a:lstStyle/>
          <a:p>
            <a:r>
              <a:rPr lang="en-US" sz="2800" dirty="0"/>
              <a:t>Pruning</a:t>
            </a:r>
          </a:p>
        </p:txBody>
      </p: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Childhood Cognitive Development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Butterfly">
            <a:extLst>
              <a:ext uri="{FF2B5EF4-FFF2-40B4-BE49-F238E27FC236}">
                <a16:creationId xmlns:a16="http://schemas.microsoft.com/office/drawing/2014/main" id="{1CE083FE-C7BD-4F5B-8A6C-5186C65154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86080" y="2003262"/>
            <a:ext cx="1309724" cy="1309724"/>
          </a:xfrm>
          <a:prstGeom prst="rect">
            <a:avLst/>
          </a:prstGeom>
        </p:spPr>
      </p:pic>
      <p:pic>
        <p:nvPicPr>
          <p:cNvPr id="5" name="Graphic 4" descr="Male profile">
            <a:extLst>
              <a:ext uri="{FF2B5EF4-FFF2-40B4-BE49-F238E27FC236}">
                <a16:creationId xmlns:a16="http://schemas.microsoft.com/office/drawing/2014/main" id="{C1DEE73C-A6D7-4EE5-AD76-0182580B903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258030" y="2745384"/>
            <a:ext cx="1678800" cy="1678800"/>
          </a:xfrm>
          <a:prstGeom prst="rect">
            <a:avLst/>
          </a:prstGeom>
        </p:spPr>
      </p:pic>
      <p:pic>
        <p:nvPicPr>
          <p:cNvPr id="7" name="Graphic 6" descr="School girl">
            <a:extLst>
              <a:ext uri="{FF2B5EF4-FFF2-40B4-BE49-F238E27FC236}">
                <a16:creationId xmlns:a16="http://schemas.microsoft.com/office/drawing/2014/main" id="{4DCC46F7-332A-4381-9472-3A8C4F97F78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32263" y="2876334"/>
            <a:ext cx="1547850" cy="1547850"/>
          </a:xfrm>
          <a:prstGeom prst="rect">
            <a:avLst/>
          </a:prstGeom>
        </p:spPr>
      </p:pic>
      <p:pic>
        <p:nvPicPr>
          <p:cNvPr id="9" name="Graphic 8" descr="Rain">
            <a:extLst>
              <a:ext uri="{FF2B5EF4-FFF2-40B4-BE49-F238E27FC236}">
                <a16:creationId xmlns:a16="http://schemas.microsoft.com/office/drawing/2014/main" id="{E198C6AF-ADA0-4899-9E49-FE1A7F58811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064209" y="2658124"/>
            <a:ext cx="1309725" cy="1309725"/>
          </a:xfrm>
          <a:prstGeom prst="rect">
            <a:avLst/>
          </a:prstGeom>
        </p:spPr>
      </p:pic>
      <p:sp>
        <p:nvSpPr>
          <p:cNvPr id="10" name="Thought Bubble: Cloud 9">
            <a:extLst>
              <a:ext uri="{FF2B5EF4-FFF2-40B4-BE49-F238E27FC236}">
                <a16:creationId xmlns:a16="http://schemas.microsoft.com/office/drawing/2014/main" id="{C7669715-96B0-4539-9A67-F23519F63E65}"/>
              </a:ext>
            </a:extLst>
          </p:cNvPr>
          <p:cNvSpPr/>
          <p:nvPr/>
        </p:nvSpPr>
        <p:spPr>
          <a:xfrm>
            <a:off x="9479629" y="1666878"/>
            <a:ext cx="1445545" cy="991246"/>
          </a:xfrm>
          <a:prstGeom prst="cloudCallout">
            <a:avLst>
              <a:gd name="adj1" fmla="val -46875"/>
              <a:gd name="adj2" fmla="val 90485"/>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peech Bubble: Oval 10">
            <a:extLst>
              <a:ext uri="{FF2B5EF4-FFF2-40B4-BE49-F238E27FC236}">
                <a16:creationId xmlns:a16="http://schemas.microsoft.com/office/drawing/2014/main" id="{7F409609-283A-4B78-9292-004D5E76A7BC}"/>
              </a:ext>
            </a:extLst>
          </p:cNvPr>
          <p:cNvSpPr/>
          <p:nvPr/>
        </p:nvSpPr>
        <p:spPr>
          <a:xfrm>
            <a:off x="2704407" y="2051952"/>
            <a:ext cx="1547850" cy="1069848"/>
          </a:xfrm>
          <a:prstGeom prst="wedgeEllipseCallout">
            <a:avLst>
              <a:gd name="adj1" fmla="val -43602"/>
              <a:gd name="adj2" fmla="val 55377"/>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9187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TotalTime>
  <Words>1437</Words>
  <Application>Microsoft Office PowerPoint</Application>
  <PresentationFormat>Widescreen</PresentationFormat>
  <Paragraphs>135</Paragraphs>
  <Slides>27</Slides>
  <Notes>26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30</cp:revision>
  <dcterms:created xsi:type="dcterms:W3CDTF">2017-06-16T13:06:21Z</dcterms:created>
  <dcterms:modified xsi:type="dcterms:W3CDTF">2019-06-11T17:08:40Z</dcterms:modified>
</cp:coreProperties>
</file>