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8"/>
  </p:notesMasterIdLst>
  <p:sldIdLst>
    <p:sldId id="279" r:id="rId3"/>
    <p:sldId id="257" r:id="rId4"/>
    <p:sldId id="258" r:id="rId5"/>
    <p:sldId id="259" r:id="rId6"/>
    <p:sldId id="27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7698" autoAdjust="0"/>
  </p:normalViewPr>
  <p:slideViewPr>
    <p:cSldViewPr snapToGrid="0">
      <p:cViewPr varScale="1">
        <p:scale>
          <a:sx n="100" d="100"/>
          <a:sy n="100" d="100"/>
        </p:scale>
        <p:origin x="26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 life stories end in death. Here, we consider some important factors related to death and dying.</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Culture can influence the attitude towards death. Some cultures embrace death as a natural part of life. Death has also moved from taking place mostly in hospitals to a practice of hospice care.</a:t>
            </a:r>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Hospice care provides pain management and “death with dignity.” Hospices have been shown to help individuals stay in their homes and even improve life expectancy. Hospice care is also beneficial for the family members who receive emotional support and are regularly informed about what is happening with their loved one.</a:t>
            </a:r>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facing impending death, Elizabeth Kubler-Ross theorized there are 5 stages of grief: denial, anger, bargaining, depression, and acceptance. These stages may occur in different orders, or some stages may be skipped all together.</a:t>
            </a:r>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notesSlide" Target="../notesSlides/notesSlide3.xml"/><Relationship Id="rId16" Type="http://schemas.openxmlformats.org/officeDocument/2006/relationships/image" Target="../media/image18.svg"/><Relationship Id="rId1" Type="http://schemas.openxmlformats.org/officeDocument/2006/relationships/slideLayout" Target="../slideLayouts/slideLayout1.xml"/><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 Id="rId5" Type="http://schemas.openxmlformats.org/officeDocument/2006/relationships/image" Target="../media/image22.png"/><Relationship Id="rId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Death and Dying</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Culture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Hospital">
            <a:extLst>
              <a:ext uri="{FF2B5EF4-FFF2-40B4-BE49-F238E27FC236}">
                <a16:creationId xmlns:a16="http://schemas.microsoft.com/office/drawing/2014/main" id="{85CAE78E-B98E-4A99-9BE0-38FF6542FDF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55139" y="2102089"/>
            <a:ext cx="2743200" cy="2743200"/>
          </a:xfrm>
          <a:prstGeom prst="rect">
            <a:avLst/>
          </a:prstGeom>
        </p:spPr>
      </p:pic>
      <p:pic>
        <p:nvPicPr>
          <p:cNvPr id="5" name="Graphic 4" descr="Medical">
            <a:extLst>
              <a:ext uri="{FF2B5EF4-FFF2-40B4-BE49-F238E27FC236}">
                <a16:creationId xmlns:a16="http://schemas.microsoft.com/office/drawing/2014/main" id="{E213F5B6-517C-4E14-9F92-78214B80CB9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81188" y="1902064"/>
            <a:ext cx="1478775" cy="1478775"/>
          </a:xfrm>
          <a:prstGeom prst="rect">
            <a:avLst/>
          </a:prstGeom>
        </p:spPr>
      </p:pic>
      <p:cxnSp>
        <p:nvCxnSpPr>
          <p:cNvPr id="7" name="Straight Arrow Connector 6">
            <a:extLst>
              <a:ext uri="{FF2B5EF4-FFF2-40B4-BE49-F238E27FC236}">
                <a16:creationId xmlns:a16="http://schemas.microsoft.com/office/drawing/2014/main" id="{572496C8-DFE1-4795-8BE1-29E5FC8C11FF}"/>
              </a:ext>
            </a:extLst>
          </p:cNvPr>
          <p:cNvCxnSpPr/>
          <p:nvPr/>
        </p:nvCxnSpPr>
        <p:spPr>
          <a:xfrm>
            <a:off x="5845991" y="3473689"/>
            <a:ext cx="1514473" cy="0"/>
          </a:xfrm>
          <a:prstGeom prst="straightConnector1">
            <a:avLst/>
          </a:prstGeom>
          <a:ln w="127000">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D0E86CA-4DFB-4FC7-B47D-FA6647AE11E4}"/>
              </a:ext>
            </a:extLst>
          </p:cNvPr>
          <p:cNvSpPr txBox="1"/>
          <p:nvPr/>
        </p:nvSpPr>
        <p:spPr>
          <a:xfrm>
            <a:off x="7920037" y="2811969"/>
            <a:ext cx="2390775" cy="1323439"/>
          </a:xfrm>
          <a:prstGeom prst="rect">
            <a:avLst/>
          </a:prstGeom>
          <a:solidFill>
            <a:schemeClr val="accent1"/>
          </a:solidFill>
        </p:spPr>
        <p:txBody>
          <a:bodyPr wrap="square" rtlCol="0">
            <a:spAutoFit/>
          </a:bodyPr>
          <a:lstStyle/>
          <a:p>
            <a:pPr algn="ctr"/>
            <a:r>
              <a:rPr lang="en-US" sz="4000" dirty="0">
                <a:solidFill>
                  <a:schemeClr val="bg1"/>
                </a:solidFill>
              </a:rPr>
              <a:t>Hospice care</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Hospice Care</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Sad face with no fill">
            <a:extLst>
              <a:ext uri="{FF2B5EF4-FFF2-40B4-BE49-F238E27FC236}">
                <a16:creationId xmlns:a16="http://schemas.microsoft.com/office/drawing/2014/main" id="{143609BB-5C8D-4AC9-B189-B310930E1D2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85986" y="1503644"/>
            <a:ext cx="1743075" cy="1743075"/>
          </a:xfrm>
          <a:prstGeom prst="rect">
            <a:avLst/>
          </a:prstGeom>
        </p:spPr>
      </p:pic>
      <p:pic>
        <p:nvPicPr>
          <p:cNvPr id="6" name="Graphic 5" descr="Bar graph with upward trend">
            <a:extLst>
              <a:ext uri="{FF2B5EF4-FFF2-40B4-BE49-F238E27FC236}">
                <a16:creationId xmlns:a16="http://schemas.microsoft.com/office/drawing/2014/main" id="{F4EE65B9-0B98-4B28-995C-117BF1211FE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677277" y="1653644"/>
            <a:ext cx="1743076" cy="1743076"/>
          </a:xfrm>
          <a:prstGeom prst="rect">
            <a:avLst/>
          </a:prstGeom>
        </p:spPr>
      </p:pic>
      <p:pic>
        <p:nvPicPr>
          <p:cNvPr id="8" name="Graphic 7" descr="Suburban scene">
            <a:extLst>
              <a:ext uri="{FF2B5EF4-FFF2-40B4-BE49-F238E27FC236}">
                <a16:creationId xmlns:a16="http://schemas.microsoft.com/office/drawing/2014/main" id="{13ACC6F7-297B-4FFF-9156-6B15E2B3C12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224462" y="1653644"/>
            <a:ext cx="1743076" cy="1743076"/>
          </a:xfrm>
          <a:prstGeom prst="rect">
            <a:avLst/>
          </a:prstGeom>
        </p:spPr>
      </p:pic>
      <p:sp>
        <p:nvSpPr>
          <p:cNvPr id="9" name="Arrow: Down 8">
            <a:extLst>
              <a:ext uri="{FF2B5EF4-FFF2-40B4-BE49-F238E27FC236}">
                <a16:creationId xmlns:a16="http://schemas.microsoft.com/office/drawing/2014/main" id="{792B2AD4-EAE5-4640-9A7D-6209F679E3D5}"/>
              </a:ext>
            </a:extLst>
          </p:cNvPr>
          <p:cNvSpPr/>
          <p:nvPr/>
        </p:nvSpPr>
        <p:spPr>
          <a:xfrm>
            <a:off x="2600323" y="3246719"/>
            <a:ext cx="914400" cy="12477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Graphic 10" descr="Speech">
            <a:extLst>
              <a:ext uri="{FF2B5EF4-FFF2-40B4-BE49-F238E27FC236}">
                <a16:creationId xmlns:a16="http://schemas.microsoft.com/office/drawing/2014/main" id="{C303FB51-D888-4EB0-863A-010654703E4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880579" y="4047069"/>
            <a:ext cx="1157287" cy="1157287"/>
          </a:xfrm>
          <a:prstGeom prst="rect">
            <a:avLst/>
          </a:prstGeom>
        </p:spPr>
      </p:pic>
      <p:pic>
        <p:nvPicPr>
          <p:cNvPr id="13" name="Graphic 12" descr="Male profile">
            <a:extLst>
              <a:ext uri="{FF2B5EF4-FFF2-40B4-BE49-F238E27FC236}">
                <a16:creationId xmlns:a16="http://schemas.microsoft.com/office/drawing/2014/main" id="{F898BF66-501D-4F6D-80B0-D1D463260ED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899484" y="4513174"/>
            <a:ext cx="1382363" cy="1382363"/>
          </a:xfrm>
          <a:prstGeom prst="rect">
            <a:avLst/>
          </a:prstGeom>
        </p:spPr>
      </p:pic>
      <p:pic>
        <p:nvPicPr>
          <p:cNvPr id="15" name="Graphic 14" descr="Female Profile">
            <a:extLst>
              <a:ext uri="{FF2B5EF4-FFF2-40B4-BE49-F238E27FC236}">
                <a16:creationId xmlns:a16="http://schemas.microsoft.com/office/drawing/2014/main" id="{5CA0A35E-9121-4BAE-BAB4-435F48557E8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929061" y="4949678"/>
            <a:ext cx="1382362" cy="1382362"/>
          </a:xfrm>
          <a:prstGeom prst="rect">
            <a:avLst/>
          </a:prstGeom>
        </p:spPr>
      </p:pic>
      <p:pic>
        <p:nvPicPr>
          <p:cNvPr id="17" name="Graphic 16" descr="Doctor">
            <a:extLst>
              <a:ext uri="{FF2B5EF4-FFF2-40B4-BE49-F238E27FC236}">
                <a16:creationId xmlns:a16="http://schemas.microsoft.com/office/drawing/2014/main" id="{6DFF6538-8739-4FA8-925F-4ED1EA30CFFD}"/>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212158" y="4877039"/>
            <a:ext cx="1455001" cy="1455001"/>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Stages of Grief</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5" name="Group 4">
            <a:extLst>
              <a:ext uri="{FF2B5EF4-FFF2-40B4-BE49-F238E27FC236}">
                <a16:creationId xmlns:a16="http://schemas.microsoft.com/office/drawing/2014/main" id="{11FFF761-3878-45EC-A00C-343867863A80}"/>
              </a:ext>
            </a:extLst>
          </p:cNvPr>
          <p:cNvGrpSpPr/>
          <p:nvPr/>
        </p:nvGrpSpPr>
        <p:grpSpPr>
          <a:xfrm>
            <a:off x="2673291" y="1617739"/>
            <a:ext cx="2080340" cy="1617913"/>
            <a:chOff x="1149291" y="1753237"/>
            <a:chExt cx="2080340" cy="1617913"/>
          </a:xfrm>
          <a:solidFill>
            <a:srgbClr val="627981"/>
          </a:solidFill>
        </p:grpSpPr>
        <p:sp>
          <p:nvSpPr>
            <p:cNvPr id="6" name="Rectangle 5">
              <a:extLst>
                <a:ext uri="{FF2B5EF4-FFF2-40B4-BE49-F238E27FC236}">
                  <a16:creationId xmlns:a16="http://schemas.microsoft.com/office/drawing/2014/main" id="{FA03EBE3-B5BB-4B98-8CF5-5299BD99F6C2}"/>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5DD529D-76EB-4E60-ACCE-633719169151}"/>
                </a:ext>
              </a:extLst>
            </p:cNvPr>
            <p:cNvSpPr txBox="1"/>
            <p:nvPr/>
          </p:nvSpPr>
          <p:spPr>
            <a:xfrm>
              <a:off x="1357203" y="2325813"/>
              <a:ext cx="1664514" cy="461665"/>
            </a:xfrm>
            <a:prstGeom prst="rect">
              <a:avLst/>
            </a:prstGeom>
            <a:grpFill/>
          </p:spPr>
          <p:txBody>
            <a:bodyPr wrap="square" rtlCol="0" anchor="ctr">
              <a:spAutoFit/>
            </a:bodyPr>
            <a:lstStyle/>
            <a:p>
              <a:pPr algn="ctr"/>
              <a:r>
                <a:rPr lang="en-US" sz="2400" dirty="0">
                  <a:solidFill>
                    <a:schemeClr val="bg1"/>
                  </a:solidFill>
                </a:rPr>
                <a:t>Denial</a:t>
              </a:r>
            </a:p>
          </p:txBody>
        </p:sp>
      </p:grpSp>
      <p:grpSp>
        <p:nvGrpSpPr>
          <p:cNvPr id="8" name="Group 7">
            <a:extLst>
              <a:ext uri="{FF2B5EF4-FFF2-40B4-BE49-F238E27FC236}">
                <a16:creationId xmlns:a16="http://schemas.microsoft.com/office/drawing/2014/main" id="{D7714721-4EC1-4028-88FB-86E0B98DC521}"/>
              </a:ext>
            </a:extLst>
          </p:cNvPr>
          <p:cNvGrpSpPr/>
          <p:nvPr/>
        </p:nvGrpSpPr>
        <p:grpSpPr>
          <a:xfrm>
            <a:off x="7438363" y="1612192"/>
            <a:ext cx="2080340" cy="1617913"/>
            <a:chOff x="5914363" y="1747690"/>
            <a:chExt cx="2080340" cy="1617913"/>
          </a:xfrm>
          <a:solidFill>
            <a:srgbClr val="627981"/>
          </a:solidFill>
        </p:grpSpPr>
        <p:sp>
          <p:nvSpPr>
            <p:cNvPr id="9" name="Rectangle 8">
              <a:extLst>
                <a:ext uri="{FF2B5EF4-FFF2-40B4-BE49-F238E27FC236}">
                  <a16:creationId xmlns:a16="http://schemas.microsoft.com/office/drawing/2014/main" id="{1877F9EE-98D9-4B0E-872A-E0BCAB9E19D8}"/>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76A1461B-4109-4BDB-A0C5-5C5B6A76204F}"/>
                </a:ext>
              </a:extLst>
            </p:cNvPr>
            <p:cNvSpPr txBox="1"/>
            <p:nvPr/>
          </p:nvSpPr>
          <p:spPr>
            <a:xfrm>
              <a:off x="6122276" y="2320531"/>
              <a:ext cx="1664514" cy="461665"/>
            </a:xfrm>
            <a:prstGeom prst="rect">
              <a:avLst/>
            </a:prstGeom>
            <a:grpFill/>
          </p:spPr>
          <p:txBody>
            <a:bodyPr wrap="square" rtlCol="0" anchor="ctr">
              <a:spAutoFit/>
            </a:bodyPr>
            <a:lstStyle/>
            <a:p>
              <a:pPr algn="ctr"/>
              <a:r>
                <a:rPr lang="en-US" sz="2400" dirty="0">
                  <a:solidFill>
                    <a:schemeClr val="bg1"/>
                  </a:solidFill>
                </a:rPr>
                <a:t>Bargaining</a:t>
              </a:r>
            </a:p>
          </p:txBody>
        </p:sp>
      </p:grpSp>
      <p:grpSp>
        <p:nvGrpSpPr>
          <p:cNvPr id="11" name="Group 10">
            <a:extLst>
              <a:ext uri="{FF2B5EF4-FFF2-40B4-BE49-F238E27FC236}">
                <a16:creationId xmlns:a16="http://schemas.microsoft.com/office/drawing/2014/main" id="{BEFC03E4-1BF7-4783-B1A3-0BED9886BE71}"/>
              </a:ext>
            </a:extLst>
          </p:cNvPr>
          <p:cNvGrpSpPr/>
          <p:nvPr/>
        </p:nvGrpSpPr>
        <p:grpSpPr>
          <a:xfrm>
            <a:off x="3911540" y="3431015"/>
            <a:ext cx="2080340" cy="1617913"/>
            <a:chOff x="1149290" y="3617528"/>
            <a:chExt cx="2080340" cy="1617913"/>
          </a:xfrm>
          <a:solidFill>
            <a:srgbClr val="627981"/>
          </a:solidFill>
        </p:grpSpPr>
        <p:sp>
          <p:nvSpPr>
            <p:cNvPr id="12" name="Rectangle 11">
              <a:extLst>
                <a:ext uri="{FF2B5EF4-FFF2-40B4-BE49-F238E27FC236}">
                  <a16:creationId xmlns:a16="http://schemas.microsoft.com/office/drawing/2014/main" id="{109241E4-4825-48B3-AA2A-BECDB4DBCD9B}"/>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D34801A1-0D1F-46A3-B1EA-A63321DEA2AC}"/>
                </a:ext>
              </a:extLst>
            </p:cNvPr>
            <p:cNvSpPr txBox="1"/>
            <p:nvPr/>
          </p:nvSpPr>
          <p:spPr>
            <a:xfrm>
              <a:off x="1357203" y="4197626"/>
              <a:ext cx="1664514" cy="461665"/>
            </a:xfrm>
            <a:prstGeom prst="rect">
              <a:avLst/>
            </a:prstGeom>
            <a:grpFill/>
          </p:spPr>
          <p:txBody>
            <a:bodyPr wrap="square" rtlCol="0" anchor="ctr">
              <a:spAutoFit/>
            </a:bodyPr>
            <a:lstStyle/>
            <a:p>
              <a:pPr algn="ctr"/>
              <a:r>
                <a:rPr lang="en-US" sz="2400" dirty="0">
                  <a:solidFill>
                    <a:schemeClr val="bg1"/>
                  </a:solidFill>
                </a:rPr>
                <a:t>Depression</a:t>
              </a:r>
            </a:p>
          </p:txBody>
        </p:sp>
      </p:grpSp>
      <p:grpSp>
        <p:nvGrpSpPr>
          <p:cNvPr id="14" name="Group 13">
            <a:extLst>
              <a:ext uri="{FF2B5EF4-FFF2-40B4-BE49-F238E27FC236}">
                <a16:creationId xmlns:a16="http://schemas.microsoft.com/office/drawing/2014/main" id="{0BCD9793-3DDF-408A-B8E6-F6D241BD6433}"/>
              </a:ext>
            </a:extLst>
          </p:cNvPr>
          <p:cNvGrpSpPr/>
          <p:nvPr/>
        </p:nvGrpSpPr>
        <p:grpSpPr>
          <a:xfrm>
            <a:off x="6294077" y="3429000"/>
            <a:ext cx="2080340" cy="1617913"/>
            <a:chOff x="3531827" y="3615513"/>
            <a:chExt cx="2080340" cy="1617913"/>
          </a:xfrm>
          <a:solidFill>
            <a:srgbClr val="627981"/>
          </a:solidFill>
        </p:grpSpPr>
        <p:sp>
          <p:nvSpPr>
            <p:cNvPr id="15" name="Rectangle 14">
              <a:extLst>
                <a:ext uri="{FF2B5EF4-FFF2-40B4-BE49-F238E27FC236}">
                  <a16:creationId xmlns:a16="http://schemas.microsoft.com/office/drawing/2014/main" id="{7FC7F2FB-40D6-4A2A-AD7B-C4CDF18F0DB3}"/>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81F7DFD-A5C3-4560-9675-63582F32EEF2}"/>
                </a:ext>
              </a:extLst>
            </p:cNvPr>
            <p:cNvSpPr txBox="1"/>
            <p:nvPr/>
          </p:nvSpPr>
          <p:spPr>
            <a:xfrm>
              <a:off x="3739740" y="4192344"/>
              <a:ext cx="1664514" cy="461665"/>
            </a:xfrm>
            <a:prstGeom prst="rect">
              <a:avLst/>
            </a:prstGeom>
            <a:grpFill/>
          </p:spPr>
          <p:txBody>
            <a:bodyPr wrap="square" rtlCol="0" anchor="ctr">
              <a:spAutoFit/>
            </a:bodyPr>
            <a:lstStyle/>
            <a:p>
              <a:pPr algn="ctr"/>
              <a:r>
                <a:rPr lang="en-US" sz="2400" dirty="0">
                  <a:solidFill>
                    <a:schemeClr val="bg1"/>
                  </a:solidFill>
                </a:rPr>
                <a:t>Acceptance</a:t>
              </a:r>
            </a:p>
          </p:txBody>
        </p:sp>
      </p:grpSp>
      <p:grpSp>
        <p:nvGrpSpPr>
          <p:cNvPr id="20" name="Group 19">
            <a:extLst>
              <a:ext uri="{FF2B5EF4-FFF2-40B4-BE49-F238E27FC236}">
                <a16:creationId xmlns:a16="http://schemas.microsoft.com/office/drawing/2014/main" id="{2B5F3B0E-5D03-44AB-943A-EACEE48D1E90}"/>
              </a:ext>
            </a:extLst>
          </p:cNvPr>
          <p:cNvGrpSpPr/>
          <p:nvPr/>
        </p:nvGrpSpPr>
        <p:grpSpPr>
          <a:xfrm>
            <a:off x="5055827" y="1612192"/>
            <a:ext cx="2080340" cy="1617913"/>
            <a:chOff x="3531827" y="1747690"/>
            <a:chExt cx="2080340" cy="1617913"/>
          </a:xfrm>
          <a:solidFill>
            <a:srgbClr val="627981"/>
          </a:solidFill>
        </p:grpSpPr>
        <p:sp>
          <p:nvSpPr>
            <p:cNvPr id="21" name="Rectangle 20">
              <a:extLst>
                <a:ext uri="{FF2B5EF4-FFF2-40B4-BE49-F238E27FC236}">
                  <a16:creationId xmlns:a16="http://schemas.microsoft.com/office/drawing/2014/main" id="{2984AE2A-B2BD-4550-BE2A-4C26CB6FE4ED}"/>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EE870E69-372B-4726-8E90-B6C6BACF51BB}"/>
                </a:ext>
              </a:extLst>
            </p:cNvPr>
            <p:cNvSpPr txBox="1"/>
            <p:nvPr/>
          </p:nvSpPr>
          <p:spPr>
            <a:xfrm>
              <a:off x="3739740" y="2320531"/>
              <a:ext cx="1664514" cy="461665"/>
            </a:xfrm>
            <a:prstGeom prst="rect">
              <a:avLst/>
            </a:prstGeom>
            <a:grpFill/>
          </p:spPr>
          <p:txBody>
            <a:bodyPr wrap="square" rtlCol="0" anchor="ctr">
              <a:spAutoFit/>
            </a:bodyPr>
            <a:lstStyle/>
            <a:p>
              <a:pPr algn="ctr"/>
              <a:r>
                <a:rPr lang="en-US" sz="2400" dirty="0">
                  <a:solidFill>
                    <a:schemeClr val="bg1"/>
                  </a:solidFill>
                </a:rPr>
                <a:t>Anger</a:t>
              </a:r>
            </a:p>
          </p:txBody>
        </p:sp>
      </p:grp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180</Words>
  <Application>Microsoft Office PowerPoint</Application>
  <PresentationFormat>Widescreen</PresentationFormat>
  <Paragraphs>21</Paragraphs>
  <Slides>5</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vt:i4>
      </vt:variant>
    </vt:vector>
  </HeadingPairs>
  <TitlesOfParts>
    <vt:vector size="1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Edahl</cp:lastModifiedBy>
  <cp:revision>21</cp:revision>
  <dcterms:created xsi:type="dcterms:W3CDTF">2017-06-16T13:06:21Z</dcterms:created>
  <dcterms:modified xsi:type="dcterms:W3CDTF">2019-06-05T19:12:56Z</dcterms:modified>
</cp:coreProperties>
</file>