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57" r:id="rId4"/>
    <p:sldId id="279" r:id="rId5"/>
    <p:sldId id="280" r:id="rId6"/>
    <p:sldId id="281" r:id="rId7"/>
    <p:sldId id="282" r:id="rId8"/>
    <p:sldId id="283" r:id="rId9"/>
    <p:sldId id="284" r:id="rId10"/>
    <p:sldId id="285" r:id="rId11"/>
    <p:sldId id="286"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33"/>
    <a:srgbClr val="9966FF"/>
    <a:srgbClr val="FF0066"/>
    <a:srgbClr val="FF9933"/>
    <a:srgbClr val="FFCC99"/>
    <a:srgbClr val="FF7C8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251" autoAdjust="0"/>
  </p:normalViewPr>
  <p:slideViewPr>
    <p:cSldViewPr snapToGrid="0">
      <p:cViewPr varScale="1">
        <p:scale>
          <a:sx n="58" d="100"/>
          <a:sy n="58" d="100"/>
        </p:scale>
        <p:origin x="988" y="4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5/28/2019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dirty="0"/>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Why do we do the things we do? In this lesson, we will discuss motivation, or the needs that direct our behaviors.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dirty="0"/>
          </a:p>
        </p:txBody>
      </p:sp>
    </p:spTree>
    <p:extLst>
      <p:ext uri="{BB962C8B-B14F-4D97-AF65-F5344CB8AC3E}">
        <p14:creationId xmlns:p14="http://schemas.microsoft.com/office/powerpoint/2010/main" val="3253087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Finally, </a:t>
            </a:r>
            <a:r>
              <a:rPr lang="en-US" sz="1200" kern="1200">
                <a:solidFill>
                  <a:schemeClr val="tx1"/>
                </a:solidFill>
                <a:effectLst/>
                <a:latin typeface="+mn-lt"/>
                <a:ea typeface="+mn-ea"/>
                <a:cs typeface="+mn-cs"/>
              </a:rPr>
              <a:t>we have </a:t>
            </a:r>
            <a:r>
              <a:rPr lang="en-US" sz="1200" kern="1200" dirty="0">
                <a:solidFill>
                  <a:schemeClr val="tx1"/>
                </a:solidFill>
                <a:effectLst/>
                <a:latin typeface="+mn-lt"/>
                <a:ea typeface="+mn-ea"/>
                <a:cs typeface="+mn-cs"/>
              </a:rPr>
              <a:t>a hierarchy of needs in which physiological needs have to be satisfied before higher needs.  If you are worried about where your next meal will come from, it probably matters less if you have a significant other! Unless, of course, that person can feed you. At the apex of the pyramid is self-actualization needs.  Here, a person strives to achieve one’s potential, whatever that may be.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10</a:t>
            </a:fld>
            <a:endParaRPr lang="en-US" dirty="0"/>
          </a:p>
        </p:txBody>
      </p:sp>
    </p:spTree>
    <p:extLst>
      <p:ext uri="{BB962C8B-B14F-4D97-AF65-F5344CB8AC3E}">
        <p14:creationId xmlns:p14="http://schemas.microsoft.com/office/powerpoint/2010/main" val="24327826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Motivation can be either extrinsic, or from external sources, or intrinsic, from internal sources. Extrinsic motivation may come in the form of praise or reward.  Intrinsic motivation comes from personal desire.  Intrinsically motivated behaviors – behaviors you do because you want to do them – are more personally satisfying.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dirty="0"/>
          </a:p>
        </p:txBody>
      </p:sp>
    </p:spTree>
    <p:extLst>
      <p:ext uri="{BB962C8B-B14F-4D97-AF65-F5344CB8AC3E}">
        <p14:creationId xmlns:p14="http://schemas.microsoft.com/office/powerpoint/2010/main" val="21002755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Sometimes extrinsic reward for something we enjoy can make that activity less enjoyable.  For example, if you love to bake and you open a bakery, you may no longer find baking as fulfilling once you receive a physical reward (money).  However, if your customers provide praise, this verbal reinforcement may reinstate that motivation.</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dirty="0"/>
          </a:p>
        </p:txBody>
      </p:sp>
    </p:spTree>
    <p:extLst>
      <p:ext uri="{BB962C8B-B14F-4D97-AF65-F5344CB8AC3E}">
        <p14:creationId xmlns:p14="http://schemas.microsoft.com/office/powerpoint/2010/main" val="21665022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it comes to the classroom, there are a multitude of ways to improve intrinsic motivation. First, students should feel a sense of belonging and respect.  Evaluative aspects should be de-emphasized and tasks should be challenging but doable.  Finally, students should feel a sense of control over the environment.</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dirty="0"/>
          </a:p>
        </p:txBody>
      </p:sp>
    </p:spTree>
    <p:extLst>
      <p:ext uri="{BB962C8B-B14F-4D97-AF65-F5344CB8AC3E}">
        <p14:creationId xmlns:p14="http://schemas.microsoft.com/office/powerpoint/2010/main" val="19669363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have been a variety of theories of motivation. For instance, William James felt that behavior was driven by instincts. Some of these instincts include protection for offspring, hunting, and an urge to eat sweets. A major criticism of this theory was the degree to which we learn behaviors, rather than behave instinctively.</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dirty="0"/>
          </a:p>
        </p:txBody>
      </p:sp>
    </p:spTree>
    <p:extLst>
      <p:ext uri="{BB962C8B-B14F-4D97-AF65-F5344CB8AC3E}">
        <p14:creationId xmlns:p14="http://schemas.microsoft.com/office/powerpoint/2010/main" val="27920084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theory related to drive reduction, or our need to maintain bodily homeostasis.  Therefore, a thirsty individual would be motivated to find hydration.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dirty="0"/>
          </a:p>
        </p:txBody>
      </p:sp>
    </p:spTree>
    <p:extLst>
      <p:ext uri="{BB962C8B-B14F-4D97-AF65-F5344CB8AC3E}">
        <p14:creationId xmlns:p14="http://schemas.microsoft.com/office/powerpoint/2010/main" val="12851783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also have a need for a certain level of arousal. If we are under aroused, we become bored.  Over aroused – stressed. Hence, we strive for an optimal amount of arousal. This level may vary depending on a variety of factors including task difficulty.  If we are doing a relatively easy task, arousal can be higher; if we are engaged in a difficult task, however, arousal should be lower.  This principle makes up the Yerkes-Dodson law.</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7</a:t>
            </a:fld>
            <a:endParaRPr lang="en-US" dirty="0"/>
          </a:p>
        </p:txBody>
      </p:sp>
    </p:spTree>
    <p:extLst>
      <p:ext uri="{BB962C8B-B14F-4D97-AF65-F5344CB8AC3E}">
        <p14:creationId xmlns:p14="http://schemas.microsoft.com/office/powerpoint/2010/main" val="42689595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Self-efficacy is a person’s belief in his or her own capability to complete a task. Albert Bandura felt that our self-efficacy played into motivation.  Specifically, we are more likely to accept challenges if we feel capable of succeeding.</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8</a:t>
            </a:fld>
            <a:endParaRPr lang="en-US" dirty="0"/>
          </a:p>
        </p:txBody>
      </p:sp>
    </p:spTree>
    <p:extLst>
      <p:ext uri="{BB962C8B-B14F-4D97-AF65-F5344CB8AC3E}">
        <p14:creationId xmlns:p14="http://schemas.microsoft.com/office/powerpoint/2010/main" val="25054602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also have social motives. The need for achievement, for example, refers to our need for accomplishment. Need for affiliation refers to our need for positive interactions with others.  Finally, we seek deep, meaningful relationships to fill a need for intimacy.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9</a:t>
            </a:fld>
            <a:endParaRPr lang="en-US" dirty="0"/>
          </a:p>
        </p:txBody>
      </p:sp>
    </p:spTree>
    <p:extLst>
      <p:ext uri="{BB962C8B-B14F-4D97-AF65-F5344CB8AC3E}">
        <p14:creationId xmlns:p14="http://schemas.microsoft.com/office/powerpoint/2010/main" val="2605079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5/28/2019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5/28/2019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9.jp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hyperlink" Target="https://creativecommons.org/licenses/by/3.0/" TargetMode="External"/><Relationship Id="rId4" Type="http://schemas.openxmlformats.org/officeDocument/2006/relationships/hyperlink" Target="https://courses.lumenlearning.com/suny-hccc-ss-151-1/chapter/motivation/"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image" Target="../media/image50.png"/><Relationship Id="rId1" Type="http://schemas.openxmlformats.org/officeDocument/2006/relationships/slideLayout" Target="../slideLayouts/slideLayout12.xml"/><Relationship Id="rId5" Type="http://schemas.openxmlformats.org/officeDocument/2006/relationships/image" Target="../media/image53.png"/><Relationship Id="rId4" Type="http://schemas.openxmlformats.org/officeDocument/2006/relationships/image" Target="../media/image52.pn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8" Type="http://schemas.openxmlformats.org/officeDocument/2006/relationships/image" Target="../media/image14.svg"/><Relationship Id="rId13" Type="http://schemas.openxmlformats.org/officeDocument/2006/relationships/image" Target="../media/image3.pn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2.svg"/><Relationship Id="rId2" Type="http://schemas.openxmlformats.org/officeDocument/2006/relationships/notesSlide" Target="../notesSlides/notesSlide3.xml"/><Relationship Id="rId16" Type="http://schemas.openxmlformats.org/officeDocument/2006/relationships/image" Target="../media/image6.svg"/><Relationship Id="rId1" Type="http://schemas.openxmlformats.org/officeDocument/2006/relationships/slideLayout" Target="../slideLayouts/slideLayout1.xml"/><Relationship Id="rId6" Type="http://schemas.openxmlformats.org/officeDocument/2006/relationships/image" Target="../media/image12.svg"/><Relationship Id="rId11" Type="http://schemas.openxmlformats.org/officeDocument/2006/relationships/image" Target="../media/image1.png"/><Relationship Id="rId5" Type="http://schemas.openxmlformats.org/officeDocument/2006/relationships/image" Target="../media/image11.png"/><Relationship Id="rId15" Type="http://schemas.openxmlformats.org/officeDocument/2006/relationships/image" Target="../media/image5.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 Id="rId14" Type="http://schemas.openxmlformats.org/officeDocument/2006/relationships/image" Target="../media/image4.svg"/></Relationships>
</file>

<file path=ppt/slides/_rels/slide4.xml.rels><?xml version="1.0" encoding="UTF-8" standalone="yes"?>
<Relationships xmlns="http://schemas.openxmlformats.org/package/2006/relationships"><Relationship Id="rId8" Type="http://schemas.openxmlformats.org/officeDocument/2006/relationships/image" Target="../media/image22.svg"/><Relationship Id="rId13" Type="http://schemas.openxmlformats.org/officeDocument/2006/relationships/image" Target="../media/image27.png"/><Relationship Id="rId3" Type="http://schemas.openxmlformats.org/officeDocument/2006/relationships/image" Target="../media/image17.png"/><Relationship Id="rId7" Type="http://schemas.openxmlformats.org/officeDocument/2006/relationships/image" Target="../media/image21.png"/><Relationship Id="rId12" Type="http://schemas.openxmlformats.org/officeDocument/2006/relationships/image" Target="../media/image26.sv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20.svg"/><Relationship Id="rId11" Type="http://schemas.openxmlformats.org/officeDocument/2006/relationships/image" Target="../media/image25.png"/><Relationship Id="rId5" Type="http://schemas.openxmlformats.org/officeDocument/2006/relationships/image" Target="../media/image19.png"/><Relationship Id="rId10" Type="http://schemas.openxmlformats.org/officeDocument/2006/relationships/image" Target="../media/image24.svg"/><Relationship Id="rId4" Type="http://schemas.openxmlformats.org/officeDocument/2006/relationships/image" Target="../media/image18.svg"/><Relationship Id="rId9" Type="http://schemas.openxmlformats.org/officeDocument/2006/relationships/image" Target="../media/image23.png"/><Relationship Id="rId14" Type="http://schemas.openxmlformats.org/officeDocument/2006/relationships/image" Target="../media/image28.svg"/></Relationships>
</file>

<file path=ppt/slides/_rels/slide5.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15.png"/><Relationship Id="rId3" Type="http://schemas.openxmlformats.org/officeDocument/2006/relationships/image" Target="../media/image25.png"/><Relationship Id="rId7" Type="http://schemas.openxmlformats.org/officeDocument/2006/relationships/image" Target="../media/image9.png"/><Relationship Id="rId12" Type="http://schemas.openxmlformats.org/officeDocument/2006/relationships/image" Target="../media/image14.sv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8.svg"/><Relationship Id="rId11" Type="http://schemas.openxmlformats.org/officeDocument/2006/relationships/image" Target="../media/image13.png"/><Relationship Id="rId5" Type="http://schemas.openxmlformats.org/officeDocument/2006/relationships/image" Target="../media/image27.png"/><Relationship Id="rId10" Type="http://schemas.openxmlformats.org/officeDocument/2006/relationships/image" Target="../media/image12.svg"/><Relationship Id="rId4" Type="http://schemas.openxmlformats.org/officeDocument/2006/relationships/image" Target="../media/image26.svg"/><Relationship Id="rId9" Type="http://schemas.openxmlformats.org/officeDocument/2006/relationships/image" Target="../media/image11.png"/><Relationship Id="rId14" Type="http://schemas.openxmlformats.org/officeDocument/2006/relationships/image" Target="../media/image16.svg"/></Relationships>
</file>

<file path=ppt/slides/_rels/slide6.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32.svg"/><Relationship Id="rId5" Type="http://schemas.openxmlformats.org/officeDocument/2006/relationships/image" Target="../media/image31.png"/><Relationship Id="rId4" Type="http://schemas.openxmlformats.org/officeDocument/2006/relationships/image" Target="../media/image30.svg"/></Relationships>
</file>

<file path=ppt/slides/_rels/slide7.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4.svg"/></Relationships>
</file>

<file path=ppt/slides/_rels/slide8.xml.rels><?xml version="1.0" encoding="UTF-8" standalone="yes"?>
<Relationships xmlns="http://schemas.openxmlformats.org/package/2006/relationships"><Relationship Id="rId8" Type="http://schemas.openxmlformats.org/officeDocument/2006/relationships/image" Target="../media/image40.svg"/><Relationship Id="rId3" Type="http://schemas.openxmlformats.org/officeDocument/2006/relationships/image" Target="../media/image35.png"/><Relationship Id="rId7" Type="http://schemas.openxmlformats.org/officeDocument/2006/relationships/image" Target="../media/image39.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38.svg"/><Relationship Id="rId5" Type="http://schemas.openxmlformats.org/officeDocument/2006/relationships/image" Target="../media/image37.png"/><Relationship Id="rId4" Type="http://schemas.openxmlformats.org/officeDocument/2006/relationships/image" Target="../media/image36.svg"/></Relationships>
</file>

<file path=ppt/slides/_rels/slide9.xml.rels><?xml version="1.0" encoding="UTF-8" standalone="yes"?>
<Relationships xmlns="http://schemas.openxmlformats.org/package/2006/relationships"><Relationship Id="rId8" Type="http://schemas.openxmlformats.org/officeDocument/2006/relationships/image" Target="../media/image46.svg"/><Relationship Id="rId3" Type="http://schemas.openxmlformats.org/officeDocument/2006/relationships/image" Target="../media/image41.png"/><Relationship Id="rId7" Type="http://schemas.openxmlformats.org/officeDocument/2006/relationships/image" Target="../media/image45.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44.svg"/><Relationship Id="rId5" Type="http://schemas.openxmlformats.org/officeDocument/2006/relationships/image" Target="../media/image43.png"/><Relationship Id="rId10" Type="http://schemas.openxmlformats.org/officeDocument/2006/relationships/image" Target="../media/image48.svg"/><Relationship Id="rId4" Type="http://schemas.openxmlformats.org/officeDocument/2006/relationships/image" Target="../media/image42.svg"/><Relationship Id="rId9" Type="http://schemas.openxmlformats.org/officeDocument/2006/relationships/image" Target="../media/image4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Motivation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Hierarchy of Needs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screenshot of a cell phone&#10;&#10;Description automatically generated">
            <a:extLst>
              <a:ext uri="{FF2B5EF4-FFF2-40B4-BE49-F238E27FC236}">
                <a16:creationId xmlns:a16="http://schemas.microsoft.com/office/drawing/2014/main" id="{7CC672F6-38A9-4433-B067-B3E991B9B621}"/>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4388532" y="1673162"/>
            <a:ext cx="3763593" cy="4296833"/>
          </a:xfrm>
          <a:prstGeom prst="rect">
            <a:avLst/>
          </a:prstGeom>
        </p:spPr>
      </p:pic>
      <p:sp>
        <p:nvSpPr>
          <p:cNvPr id="6" name="TextBox 5">
            <a:extLst>
              <a:ext uri="{FF2B5EF4-FFF2-40B4-BE49-F238E27FC236}">
                <a16:creationId xmlns:a16="http://schemas.microsoft.com/office/drawing/2014/main" id="{F08EADF5-7156-43FA-9DEC-8D12D0CEF4B6}"/>
              </a:ext>
            </a:extLst>
          </p:cNvPr>
          <p:cNvSpPr txBox="1"/>
          <p:nvPr/>
        </p:nvSpPr>
        <p:spPr>
          <a:xfrm>
            <a:off x="4388532" y="5908193"/>
            <a:ext cx="3666961" cy="230832"/>
          </a:xfrm>
          <a:prstGeom prst="rect">
            <a:avLst/>
          </a:prstGeom>
          <a:noFill/>
        </p:spPr>
        <p:txBody>
          <a:bodyPr wrap="square" rtlCol="0">
            <a:spAutoFit/>
          </a:bodyPr>
          <a:lstStyle/>
          <a:p>
            <a:r>
              <a:rPr lang="en-US" sz="900" dirty="0">
                <a:hlinkClick r:id="rId4" tooltip="https://courses.lumenlearning.com/suny-hccc-ss-151-1/chapter/motivation/"/>
              </a:rPr>
              <a:t>This Photo</a:t>
            </a:r>
            <a:r>
              <a:rPr lang="en-US" sz="900" dirty="0"/>
              <a:t> by Unknown Author is licensed under </a:t>
            </a:r>
            <a:r>
              <a:rPr lang="en-US" sz="900" dirty="0">
                <a:hlinkClick r:id="rId5" tooltip="https://creativecommons.org/licenses/by/3.0/"/>
              </a:rPr>
              <a:t>CC BY</a:t>
            </a:r>
            <a:endParaRPr lang="en-US" sz="900" dirty="0"/>
          </a:p>
        </p:txBody>
      </p:sp>
      <p:sp>
        <p:nvSpPr>
          <p:cNvPr id="9" name="Arrow: Up 8">
            <a:extLst>
              <a:ext uri="{FF2B5EF4-FFF2-40B4-BE49-F238E27FC236}">
                <a16:creationId xmlns:a16="http://schemas.microsoft.com/office/drawing/2014/main" id="{A359BE87-53A2-4EB2-AFE2-50EA6A483955}"/>
              </a:ext>
            </a:extLst>
          </p:cNvPr>
          <p:cNvSpPr/>
          <p:nvPr/>
        </p:nvSpPr>
        <p:spPr>
          <a:xfrm rot="16963869">
            <a:off x="8462492" y="1573323"/>
            <a:ext cx="369651" cy="3070998"/>
          </a:xfrm>
          <a:prstGeom prst="upArrow">
            <a:avLst>
              <a:gd name="adj1" fmla="val 46079"/>
              <a:gd name="adj2" fmla="val 18946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65866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raphic 8" descr="Dollar">
            <a:extLst>
              <a:ext uri="{FF2B5EF4-FFF2-40B4-BE49-F238E27FC236}">
                <a16:creationId xmlns:a16="http://schemas.microsoft.com/office/drawing/2014/main" id="{E8432C56-7ADC-4DA9-9E9A-3A4D63F375D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91519" y="3271800"/>
            <a:ext cx="1696662" cy="1696662"/>
          </a:xfrm>
          <a:prstGeom prst="rect">
            <a:avLst/>
          </a:prstGeom>
        </p:spPr>
      </p:pic>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Intrinsic vs. Extrinsic</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Thumbs up sign">
            <a:extLst>
              <a:ext uri="{FF2B5EF4-FFF2-40B4-BE49-F238E27FC236}">
                <a16:creationId xmlns:a16="http://schemas.microsoft.com/office/drawing/2014/main" id="{03D4A208-3A4D-449C-9D38-4ED4338A25B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516777" y="3259776"/>
            <a:ext cx="1696662" cy="1696662"/>
          </a:xfrm>
          <a:prstGeom prst="rect">
            <a:avLst/>
          </a:prstGeom>
        </p:spPr>
      </p:pic>
      <p:pic>
        <p:nvPicPr>
          <p:cNvPr id="7" name="Graphic 6" descr="Money">
            <a:extLst>
              <a:ext uri="{FF2B5EF4-FFF2-40B4-BE49-F238E27FC236}">
                <a16:creationId xmlns:a16="http://schemas.microsoft.com/office/drawing/2014/main" id="{BCBE76BB-14CC-4694-99DD-F0DEA6B8F83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213439" y="3271800"/>
            <a:ext cx="1452822" cy="1452822"/>
          </a:xfrm>
          <a:prstGeom prst="rect">
            <a:avLst/>
          </a:prstGeom>
        </p:spPr>
      </p:pic>
      <p:pic>
        <p:nvPicPr>
          <p:cNvPr id="11" name="Graphic 10" descr="Female Profile">
            <a:extLst>
              <a:ext uri="{FF2B5EF4-FFF2-40B4-BE49-F238E27FC236}">
                <a16:creationId xmlns:a16="http://schemas.microsoft.com/office/drawing/2014/main" id="{9E9D65C3-A7D7-4675-A346-82F397AAD84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482172" y="3271800"/>
            <a:ext cx="1696662" cy="1696662"/>
          </a:xfrm>
          <a:prstGeom prst="rect">
            <a:avLst/>
          </a:prstGeom>
        </p:spPr>
      </p:pic>
      <p:sp>
        <p:nvSpPr>
          <p:cNvPr id="12" name="TextBox 11">
            <a:extLst>
              <a:ext uri="{FF2B5EF4-FFF2-40B4-BE49-F238E27FC236}">
                <a16:creationId xmlns:a16="http://schemas.microsoft.com/office/drawing/2014/main" id="{7F3D72F1-644D-4BEF-88D0-069FB3C0E1C2}"/>
              </a:ext>
            </a:extLst>
          </p:cNvPr>
          <p:cNvSpPr txBox="1"/>
          <p:nvPr/>
        </p:nvSpPr>
        <p:spPr>
          <a:xfrm>
            <a:off x="2516777" y="2168434"/>
            <a:ext cx="3218708" cy="646331"/>
          </a:xfrm>
          <a:prstGeom prst="rect">
            <a:avLst/>
          </a:prstGeom>
          <a:noFill/>
        </p:spPr>
        <p:txBody>
          <a:bodyPr wrap="square" rtlCol="0">
            <a:spAutoFit/>
          </a:bodyPr>
          <a:lstStyle/>
          <a:p>
            <a:pPr algn="ctr"/>
            <a:r>
              <a:rPr lang="en-US" sz="3600" b="1" dirty="0">
                <a:solidFill>
                  <a:schemeClr val="accent1">
                    <a:lumMod val="50000"/>
                  </a:schemeClr>
                </a:solidFill>
                <a:highlight>
                  <a:srgbClr val="FFFF00"/>
                </a:highlight>
              </a:rPr>
              <a:t>Extrinsic</a:t>
            </a:r>
            <a:endParaRPr lang="en-US" sz="2000" b="1" dirty="0">
              <a:solidFill>
                <a:schemeClr val="accent1">
                  <a:lumMod val="50000"/>
                </a:schemeClr>
              </a:solidFill>
              <a:highlight>
                <a:srgbClr val="FFFF00"/>
              </a:highlight>
            </a:endParaRPr>
          </a:p>
        </p:txBody>
      </p:sp>
      <p:sp>
        <p:nvSpPr>
          <p:cNvPr id="15" name="TextBox 14">
            <a:extLst>
              <a:ext uri="{FF2B5EF4-FFF2-40B4-BE49-F238E27FC236}">
                <a16:creationId xmlns:a16="http://schemas.microsoft.com/office/drawing/2014/main" id="{EF9B8787-2860-4924-AAD5-E2DD3706E031}"/>
              </a:ext>
            </a:extLst>
          </p:cNvPr>
          <p:cNvSpPr txBox="1"/>
          <p:nvPr/>
        </p:nvSpPr>
        <p:spPr>
          <a:xfrm>
            <a:off x="6721149" y="2168434"/>
            <a:ext cx="3218708" cy="646331"/>
          </a:xfrm>
          <a:prstGeom prst="rect">
            <a:avLst/>
          </a:prstGeom>
          <a:noFill/>
        </p:spPr>
        <p:txBody>
          <a:bodyPr wrap="square" rtlCol="0">
            <a:spAutoFit/>
          </a:bodyPr>
          <a:lstStyle/>
          <a:p>
            <a:pPr algn="ctr"/>
            <a:r>
              <a:rPr lang="en-US" sz="3600" b="1" dirty="0">
                <a:solidFill>
                  <a:schemeClr val="accent1">
                    <a:lumMod val="50000"/>
                  </a:schemeClr>
                </a:solidFill>
                <a:highlight>
                  <a:srgbClr val="FFFF00"/>
                </a:highlight>
              </a:rPr>
              <a:t>Intrinsic</a:t>
            </a:r>
            <a:endParaRPr lang="en-US" sz="2000" b="1" dirty="0">
              <a:solidFill>
                <a:schemeClr val="accent1">
                  <a:lumMod val="50000"/>
                </a:schemeClr>
              </a:solidFill>
              <a:highlight>
                <a:srgbClr val="FFFF00"/>
              </a:highlight>
            </a:endParaRP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Intrinsic vs. Extrinsic</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Cupcake">
            <a:extLst>
              <a:ext uri="{FF2B5EF4-FFF2-40B4-BE49-F238E27FC236}">
                <a16:creationId xmlns:a16="http://schemas.microsoft.com/office/drawing/2014/main" id="{FA788396-D0AE-4761-943E-5E4F0B9B3FD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75906" y="2729915"/>
            <a:ext cx="1391770" cy="1391770"/>
          </a:xfrm>
          <a:prstGeom prst="rect">
            <a:avLst/>
          </a:prstGeom>
        </p:spPr>
      </p:pic>
      <p:pic>
        <p:nvPicPr>
          <p:cNvPr id="7" name="Graphic 6" descr="Donut">
            <a:extLst>
              <a:ext uri="{FF2B5EF4-FFF2-40B4-BE49-F238E27FC236}">
                <a16:creationId xmlns:a16="http://schemas.microsoft.com/office/drawing/2014/main" id="{750D68BA-D923-481B-91B3-05E5EBA37CF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70624" y="1474968"/>
            <a:ext cx="1391770" cy="1391770"/>
          </a:xfrm>
          <a:prstGeom prst="rect">
            <a:avLst/>
          </a:prstGeom>
        </p:spPr>
      </p:pic>
      <p:pic>
        <p:nvPicPr>
          <p:cNvPr id="9" name="Graphic 8" descr="Cake slice">
            <a:extLst>
              <a:ext uri="{FF2B5EF4-FFF2-40B4-BE49-F238E27FC236}">
                <a16:creationId xmlns:a16="http://schemas.microsoft.com/office/drawing/2014/main" id="{50646342-E96C-431D-8D46-CDFD524C9BD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881188" y="1539837"/>
            <a:ext cx="1391770" cy="1391770"/>
          </a:xfrm>
          <a:prstGeom prst="rect">
            <a:avLst/>
          </a:prstGeom>
        </p:spPr>
      </p:pic>
      <p:pic>
        <p:nvPicPr>
          <p:cNvPr id="11" name="Graphic 10" descr="Pie">
            <a:extLst>
              <a:ext uri="{FF2B5EF4-FFF2-40B4-BE49-F238E27FC236}">
                <a16:creationId xmlns:a16="http://schemas.microsoft.com/office/drawing/2014/main" id="{06B9D554-5ED1-45B2-8360-D3C55F1C210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919042" y="2729915"/>
            <a:ext cx="1391770" cy="1391770"/>
          </a:xfrm>
          <a:prstGeom prst="rect">
            <a:avLst/>
          </a:prstGeom>
        </p:spPr>
      </p:pic>
      <p:pic>
        <p:nvPicPr>
          <p:cNvPr id="14" name="Graphic 13" descr="Dollar">
            <a:extLst>
              <a:ext uri="{FF2B5EF4-FFF2-40B4-BE49-F238E27FC236}">
                <a16:creationId xmlns:a16="http://schemas.microsoft.com/office/drawing/2014/main" id="{A18D049C-18B7-49E3-9E33-C670A50772C3}"/>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670908" y="4656621"/>
            <a:ext cx="1696662" cy="1696662"/>
          </a:xfrm>
          <a:prstGeom prst="rect">
            <a:avLst/>
          </a:prstGeom>
        </p:spPr>
      </p:pic>
      <p:pic>
        <p:nvPicPr>
          <p:cNvPr id="15" name="Graphic 14" descr="Thumbs up sign">
            <a:extLst>
              <a:ext uri="{FF2B5EF4-FFF2-40B4-BE49-F238E27FC236}">
                <a16:creationId xmlns:a16="http://schemas.microsoft.com/office/drawing/2014/main" id="{A979B844-3386-4AA2-B879-B0B1D0C58B8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824431" y="4656621"/>
            <a:ext cx="1696662" cy="1696662"/>
          </a:xfrm>
          <a:prstGeom prst="rect">
            <a:avLst/>
          </a:prstGeom>
        </p:spPr>
      </p:pic>
      <p:pic>
        <p:nvPicPr>
          <p:cNvPr id="16" name="Graphic 15" descr="Money">
            <a:extLst>
              <a:ext uri="{FF2B5EF4-FFF2-40B4-BE49-F238E27FC236}">
                <a16:creationId xmlns:a16="http://schemas.microsoft.com/office/drawing/2014/main" id="{09CC39FB-D7B0-495C-8A37-28BC6CFA3AB5}"/>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6792828" y="4656621"/>
            <a:ext cx="1452822" cy="1452822"/>
          </a:xfrm>
          <a:prstGeom prst="rect">
            <a:avLst/>
          </a:prstGeom>
        </p:spPr>
      </p:pic>
    </p:spTree>
    <p:extLst>
      <p:ext uri="{BB962C8B-B14F-4D97-AF65-F5344CB8AC3E}">
        <p14:creationId xmlns:p14="http://schemas.microsoft.com/office/powerpoint/2010/main" val="1760551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Intrinsic Motivation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Oval 2">
            <a:extLst>
              <a:ext uri="{FF2B5EF4-FFF2-40B4-BE49-F238E27FC236}">
                <a16:creationId xmlns:a16="http://schemas.microsoft.com/office/drawing/2014/main" id="{B0CEA4DF-4AB4-4EF0-880A-136FEFAF7FEB}"/>
              </a:ext>
            </a:extLst>
          </p:cNvPr>
          <p:cNvSpPr/>
          <p:nvPr/>
        </p:nvSpPr>
        <p:spPr>
          <a:xfrm>
            <a:off x="1416997" y="2237362"/>
            <a:ext cx="2198451" cy="1994164"/>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46025536-BE06-44DE-AC0C-D1202044204C}"/>
              </a:ext>
            </a:extLst>
          </p:cNvPr>
          <p:cNvSpPr txBox="1"/>
          <p:nvPr/>
        </p:nvSpPr>
        <p:spPr>
          <a:xfrm>
            <a:off x="1626142" y="2842662"/>
            <a:ext cx="1780162" cy="523220"/>
          </a:xfrm>
          <a:prstGeom prst="rect">
            <a:avLst/>
          </a:prstGeom>
          <a:noFill/>
        </p:spPr>
        <p:txBody>
          <a:bodyPr wrap="square" rtlCol="0">
            <a:spAutoFit/>
          </a:bodyPr>
          <a:lstStyle/>
          <a:p>
            <a:pPr algn="ctr"/>
            <a:r>
              <a:rPr lang="en-US" sz="2800" dirty="0"/>
              <a:t>Belonging</a:t>
            </a:r>
          </a:p>
        </p:txBody>
      </p:sp>
      <p:sp>
        <p:nvSpPr>
          <p:cNvPr id="8" name="Oval 7">
            <a:extLst>
              <a:ext uri="{FF2B5EF4-FFF2-40B4-BE49-F238E27FC236}">
                <a16:creationId xmlns:a16="http://schemas.microsoft.com/office/drawing/2014/main" id="{F9306A8D-AA56-4FDF-9E85-0690B1B78E9F}"/>
              </a:ext>
            </a:extLst>
          </p:cNvPr>
          <p:cNvSpPr/>
          <p:nvPr/>
        </p:nvSpPr>
        <p:spPr>
          <a:xfrm>
            <a:off x="3767848" y="2237362"/>
            <a:ext cx="2198451" cy="1994164"/>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5BF7DD50-0440-464B-8C2C-7ACDFD87E267}"/>
              </a:ext>
            </a:extLst>
          </p:cNvPr>
          <p:cNvSpPr txBox="1"/>
          <p:nvPr/>
        </p:nvSpPr>
        <p:spPr>
          <a:xfrm>
            <a:off x="3976993" y="2842662"/>
            <a:ext cx="1780162" cy="523220"/>
          </a:xfrm>
          <a:prstGeom prst="rect">
            <a:avLst/>
          </a:prstGeom>
          <a:noFill/>
        </p:spPr>
        <p:txBody>
          <a:bodyPr wrap="square" rtlCol="0">
            <a:spAutoFit/>
          </a:bodyPr>
          <a:lstStyle/>
          <a:p>
            <a:pPr algn="ctr"/>
            <a:r>
              <a:rPr lang="en-US" sz="2800" dirty="0"/>
              <a:t>Evaluation</a:t>
            </a:r>
          </a:p>
        </p:txBody>
      </p:sp>
      <p:sp>
        <p:nvSpPr>
          <p:cNvPr id="10" name="Oval 9">
            <a:extLst>
              <a:ext uri="{FF2B5EF4-FFF2-40B4-BE49-F238E27FC236}">
                <a16:creationId xmlns:a16="http://schemas.microsoft.com/office/drawing/2014/main" id="{D61ABDDF-62E6-49AE-9715-79DCFF6DF139}"/>
              </a:ext>
            </a:extLst>
          </p:cNvPr>
          <p:cNvSpPr/>
          <p:nvPr/>
        </p:nvSpPr>
        <p:spPr>
          <a:xfrm>
            <a:off x="6118699" y="2237362"/>
            <a:ext cx="2198451" cy="1994164"/>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8311C74D-9784-48AB-83DF-D9EE7415D163}"/>
              </a:ext>
            </a:extLst>
          </p:cNvPr>
          <p:cNvSpPr txBox="1"/>
          <p:nvPr/>
        </p:nvSpPr>
        <p:spPr>
          <a:xfrm>
            <a:off x="6327844" y="2842662"/>
            <a:ext cx="1780162" cy="523220"/>
          </a:xfrm>
          <a:prstGeom prst="rect">
            <a:avLst/>
          </a:prstGeom>
          <a:noFill/>
        </p:spPr>
        <p:txBody>
          <a:bodyPr wrap="square" rtlCol="0">
            <a:spAutoFit/>
          </a:bodyPr>
          <a:lstStyle/>
          <a:p>
            <a:pPr algn="ctr"/>
            <a:r>
              <a:rPr lang="en-US" sz="2800" dirty="0"/>
              <a:t>Challenge</a:t>
            </a:r>
          </a:p>
        </p:txBody>
      </p:sp>
      <p:sp>
        <p:nvSpPr>
          <p:cNvPr id="12" name="Oval 11">
            <a:extLst>
              <a:ext uri="{FF2B5EF4-FFF2-40B4-BE49-F238E27FC236}">
                <a16:creationId xmlns:a16="http://schemas.microsoft.com/office/drawing/2014/main" id="{8C1F1EA0-2434-4E17-AE5B-DA75571095DD}"/>
              </a:ext>
            </a:extLst>
          </p:cNvPr>
          <p:cNvSpPr/>
          <p:nvPr/>
        </p:nvSpPr>
        <p:spPr>
          <a:xfrm>
            <a:off x="8469550" y="2237362"/>
            <a:ext cx="2198451" cy="1994164"/>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a:extLst>
              <a:ext uri="{FF2B5EF4-FFF2-40B4-BE49-F238E27FC236}">
                <a16:creationId xmlns:a16="http://schemas.microsoft.com/office/drawing/2014/main" id="{BE230A98-F4AF-4930-A9F0-6FD24E9BF480}"/>
              </a:ext>
            </a:extLst>
          </p:cNvPr>
          <p:cNvSpPr txBox="1"/>
          <p:nvPr/>
        </p:nvSpPr>
        <p:spPr>
          <a:xfrm>
            <a:off x="8678695" y="2842662"/>
            <a:ext cx="1780162" cy="523220"/>
          </a:xfrm>
          <a:prstGeom prst="rect">
            <a:avLst/>
          </a:prstGeom>
          <a:noFill/>
        </p:spPr>
        <p:txBody>
          <a:bodyPr wrap="square" rtlCol="0">
            <a:spAutoFit/>
          </a:bodyPr>
          <a:lstStyle/>
          <a:p>
            <a:pPr algn="ctr"/>
            <a:r>
              <a:rPr lang="en-US" sz="2800" dirty="0"/>
              <a:t>Control</a:t>
            </a:r>
          </a:p>
        </p:txBody>
      </p:sp>
      <p:pic>
        <p:nvPicPr>
          <p:cNvPr id="7" name="Graphic 6" descr="Home">
            <a:extLst>
              <a:ext uri="{FF2B5EF4-FFF2-40B4-BE49-F238E27FC236}">
                <a16:creationId xmlns:a16="http://schemas.microsoft.com/office/drawing/2014/main" id="{3541D106-F17E-4B88-813F-2CB3A9F3879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217924" y="4231526"/>
            <a:ext cx="2517837" cy="2517837"/>
          </a:xfrm>
          <a:prstGeom prst="rect">
            <a:avLst/>
          </a:prstGeom>
        </p:spPr>
      </p:pic>
      <p:pic>
        <p:nvPicPr>
          <p:cNvPr id="15" name="Graphic 14" descr="Man">
            <a:extLst>
              <a:ext uri="{FF2B5EF4-FFF2-40B4-BE49-F238E27FC236}">
                <a16:creationId xmlns:a16="http://schemas.microsoft.com/office/drawing/2014/main" id="{D3434995-0B0E-4D5C-9C92-CC37CB8B7AD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435972" y="5085705"/>
            <a:ext cx="1308369" cy="1308369"/>
          </a:xfrm>
          <a:prstGeom prst="rect">
            <a:avLst/>
          </a:prstGeom>
        </p:spPr>
      </p:pic>
      <p:pic>
        <p:nvPicPr>
          <p:cNvPr id="17" name="Graphic 16" descr="Woman">
            <a:extLst>
              <a:ext uri="{FF2B5EF4-FFF2-40B4-BE49-F238E27FC236}">
                <a16:creationId xmlns:a16="http://schemas.microsoft.com/office/drawing/2014/main" id="{5EB58268-5564-4727-87FC-64380A3BE7B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167738" y="5294563"/>
            <a:ext cx="1308369" cy="1308369"/>
          </a:xfrm>
          <a:prstGeom prst="rect">
            <a:avLst/>
          </a:prstGeom>
        </p:spPr>
      </p:pic>
      <p:pic>
        <p:nvPicPr>
          <p:cNvPr id="20" name="Graphic 19" descr="Man">
            <a:extLst>
              <a:ext uri="{FF2B5EF4-FFF2-40B4-BE49-F238E27FC236}">
                <a16:creationId xmlns:a16="http://schemas.microsoft.com/office/drawing/2014/main" id="{933DCC5B-F49E-4188-9F21-76050FCB3CD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113570" y="5085705"/>
            <a:ext cx="1308369" cy="1308369"/>
          </a:xfrm>
          <a:prstGeom prst="rect">
            <a:avLst/>
          </a:prstGeom>
        </p:spPr>
      </p:pic>
      <p:pic>
        <p:nvPicPr>
          <p:cNvPr id="21" name="Graphic 20" descr="Man">
            <a:extLst>
              <a:ext uri="{FF2B5EF4-FFF2-40B4-BE49-F238E27FC236}">
                <a16:creationId xmlns:a16="http://schemas.microsoft.com/office/drawing/2014/main" id="{F1A9B26E-BAF0-43A2-B8CE-98F9343084D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774771" y="4995954"/>
            <a:ext cx="1308369" cy="1308369"/>
          </a:xfrm>
          <a:prstGeom prst="rect">
            <a:avLst/>
          </a:prstGeom>
        </p:spPr>
      </p:pic>
      <p:pic>
        <p:nvPicPr>
          <p:cNvPr id="22" name="Graphic 21" descr="Woman">
            <a:extLst>
              <a:ext uri="{FF2B5EF4-FFF2-40B4-BE49-F238E27FC236}">
                <a16:creationId xmlns:a16="http://schemas.microsoft.com/office/drawing/2014/main" id="{7A4EB8CA-C61B-4775-85D6-D7EC26A3687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4428956" y="5211186"/>
            <a:ext cx="1308369" cy="1308369"/>
          </a:xfrm>
          <a:prstGeom prst="rect">
            <a:avLst/>
          </a:prstGeom>
        </p:spPr>
      </p:pic>
      <p:sp>
        <p:nvSpPr>
          <p:cNvPr id="18" name="Arrow: Down 17">
            <a:extLst>
              <a:ext uri="{FF2B5EF4-FFF2-40B4-BE49-F238E27FC236}">
                <a16:creationId xmlns:a16="http://schemas.microsoft.com/office/drawing/2014/main" id="{D0BE16DC-5F10-4AF2-9E25-20457E783CD4}"/>
              </a:ext>
            </a:extLst>
          </p:cNvPr>
          <p:cNvSpPr/>
          <p:nvPr/>
        </p:nvSpPr>
        <p:spPr>
          <a:xfrm>
            <a:off x="4591424" y="2365820"/>
            <a:ext cx="551298" cy="52322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88840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Instinct Theory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Man">
            <a:extLst>
              <a:ext uri="{FF2B5EF4-FFF2-40B4-BE49-F238E27FC236}">
                <a16:creationId xmlns:a16="http://schemas.microsoft.com/office/drawing/2014/main" id="{142A2084-F96F-403B-BE51-FAF45F2806B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01566" y="2220852"/>
            <a:ext cx="2108032" cy="2108032"/>
          </a:xfrm>
          <a:prstGeom prst="rect">
            <a:avLst/>
          </a:prstGeom>
        </p:spPr>
      </p:pic>
      <p:pic>
        <p:nvPicPr>
          <p:cNvPr id="7" name="Graphic 6" descr="Woman">
            <a:extLst>
              <a:ext uri="{FF2B5EF4-FFF2-40B4-BE49-F238E27FC236}">
                <a16:creationId xmlns:a16="http://schemas.microsoft.com/office/drawing/2014/main" id="{8AC5C45D-9ADF-4C61-8D47-CFE71ED18C9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655751" y="2436084"/>
            <a:ext cx="2108032" cy="2108032"/>
          </a:xfrm>
          <a:prstGeom prst="rect">
            <a:avLst/>
          </a:prstGeom>
        </p:spPr>
      </p:pic>
      <p:pic>
        <p:nvPicPr>
          <p:cNvPr id="8" name="Graphic 7" descr="Man">
            <a:extLst>
              <a:ext uri="{FF2B5EF4-FFF2-40B4-BE49-F238E27FC236}">
                <a16:creationId xmlns:a16="http://schemas.microsoft.com/office/drawing/2014/main" id="{59F52088-1C26-4114-A86C-C7CB8F07306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609537" y="3316054"/>
            <a:ext cx="1230584" cy="1230584"/>
          </a:xfrm>
          <a:prstGeom prst="rect">
            <a:avLst/>
          </a:prstGeom>
        </p:spPr>
      </p:pic>
      <p:pic>
        <p:nvPicPr>
          <p:cNvPr id="9" name="Graphic 8" descr="Woman">
            <a:extLst>
              <a:ext uri="{FF2B5EF4-FFF2-40B4-BE49-F238E27FC236}">
                <a16:creationId xmlns:a16="http://schemas.microsoft.com/office/drawing/2014/main" id="{5A826D28-B4A8-4D02-BE96-4B551048A25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25228" y="3313532"/>
            <a:ext cx="1230584" cy="1230584"/>
          </a:xfrm>
          <a:prstGeom prst="rect">
            <a:avLst/>
          </a:prstGeom>
        </p:spPr>
      </p:pic>
      <p:pic>
        <p:nvPicPr>
          <p:cNvPr id="10" name="Graphic 9" descr="Cupcake">
            <a:extLst>
              <a:ext uri="{FF2B5EF4-FFF2-40B4-BE49-F238E27FC236}">
                <a16:creationId xmlns:a16="http://schemas.microsoft.com/office/drawing/2014/main" id="{B9DFA74D-ECFA-4E12-992C-EE4D13F4995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036449" y="4544116"/>
            <a:ext cx="1391770" cy="1391770"/>
          </a:xfrm>
          <a:prstGeom prst="rect">
            <a:avLst/>
          </a:prstGeom>
        </p:spPr>
      </p:pic>
      <p:pic>
        <p:nvPicPr>
          <p:cNvPr id="11" name="Graphic 10" descr="Donut">
            <a:extLst>
              <a:ext uri="{FF2B5EF4-FFF2-40B4-BE49-F238E27FC236}">
                <a16:creationId xmlns:a16="http://schemas.microsoft.com/office/drawing/2014/main" id="{F0346A2A-1523-4CA9-8188-6F43E72330B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388139" y="1417104"/>
            <a:ext cx="1391770" cy="1391770"/>
          </a:xfrm>
          <a:prstGeom prst="rect">
            <a:avLst/>
          </a:prstGeom>
        </p:spPr>
      </p:pic>
      <p:pic>
        <p:nvPicPr>
          <p:cNvPr id="12" name="Graphic 11" descr="Cake slice">
            <a:extLst>
              <a:ext uri="{FF2B5EF4-FFF2-40B4-BE49-F238E27FC236}">
                <a16:creationId xmlns:a16="http://schemas.microsoft.com/office/drawing/2014/main" id="{961750D4-BFDA-4365-8E7A-140182026DBB}"/>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883248" y="2971157"/>
            <a:ext cx="1391770" cy="1391770"/>
          </a:xfrm>
          <a:prstGeom prst="rect">
            <a:avLst/>
          </a:prstGeom>
        </p:spPr>
      </p:pic>
      <p:pic>
        <p:nvPicPr>
          <p:cNvPr id="13" name="Graphic 12" descr="Pie">
            <a:extLst>
              <a:ext uri="{FF2B5EF4-FFF2-40B4-BE49-F238E27FC236}">
                <a16:creationId xmlns:a16="http://schemas.microsoft.com/office/drawing/2014/main" id="{7476D2FD-1107-40D8-BBB8-D093B88E2867}"/>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8459770" y="3938826"/>
            <a:ext cx="1391770" cy="1391770"/>
          </a:xfrm>
          <a:prstGeom prst="rect">
            <a:avLst/>
          </a:prstGeom>
        </p:spPr>
      </p:pic>
    </p:spTree>
    <p:extLst>
      <p:ext uri="{BB962C8B-B14F-4D97-AF65-F5344CB8AC3E}">
        <p14:creationId xmlns:p14="http://schemas.microsoft.com/office/powerpoint/2010/main" val="1186879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Drive Theory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E57284AF-BE24-4D7B-9DE4-92C49E1817FD}"/>
              </a:ext>
            </a:extLst>
          </p:cNvPr>
          <p:cNvSpPr txBox="1"/>
          <p:nvPr/>
        </p:nvSpPr>
        <p:spPr>
          <a:xfrm>
            <a:off x="4476345" y="1383374"/>
            <a:ext cx="3239310" cy="707886"/>
          </a:xfrm>
          <a:prstGeom prst="rect">
            <a:avLst/>
          </a:prstGeom>
          <a:noFill/>
        </p:spPr>
        <p:txBody>
          <a:bodyPr wrap="square" rtlCol="0">
            <a:spAutoFit/>
          </a:bodyPr>
          <a:lstStyle/>
          <a:p>
            <a:pPr algn="ctr"/>
            <a:r>
              <a:rPr lang="en-US" sz="4000" dirty="0">
                <a:solidFill>
                  <a:schemeClr val="accent1">
                    <a:lumMod val="50000"/>
                  </a:schemeClr>
                </a:solidFill>
                <a:highlight>
                  <a:srgbClr val="FFFF00"/>
                </a:highlight>
              </a:rPr>
              <a:t>Homeostasis</a:t>
            </a:r>
          </a:p>
        </p:txBody>
      </p:sp>
      <p:pic>
        <p:nvPicPr>
          <p:cNvPr id="6" name="Graphic 5" descr="Bottle">
            <a:extLst>
              <a:ext uri="{FF2B5EF4-FFF2-40B4-BE49-F238E27FC236}">
                <a16:creationId xmlns:a16="http://schemas.microsoft.com/office/drawing/2014/main" id="{5445D0A2-ECC4-4BDC-9CCD-2282204301A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54706" y="2188486"/>
            <a:ext cx="4482587" cy="4482587"/>
          </a:xfrm>
          <a:prstGeom prst="rect">
            <a:avLst/>
          </a:prstGeom>
        </p:spPr>
      </p:pic>
      <p:pic>
        <p:nvPicPr>
          <p:cNvPr id="8" name="Graphic 7" descr="Water">
            <a:extLst>
              <a:ext uri="{FF2B5EF4-FFF2-40B4-BE49-F238E27FC236}">
                <a16:creationId xmlns:a16="http://schemas.microsoft.com/office/drawing/2014/main" id="{7760CF61-8A5C-401C-81F8-C04C136587E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638799" y="4560226"/>
            <a:ext cx="914400" cy="914400"/>
          </a:xfrm>
          <a:prstGeom prst="rect">
            <a:avLst/>
          </a:prstGeom>
        </p:spPr>
      </p:pic>
    </p:spTree>
    <p:extLst>
      <p:ext uri="{BB962C8B-B14F-4D97-AF65-F5344CB8AC3E}">
        <p14:creationId xmlns:p14="http://schemas.microsoft.com/office/powerpoint/2010/main" val="2928176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Arousal Theory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Minus Sign 2">
            <a:extLst>
              <a:ext uri="{FF2B5EF4-FFF2-40B4-BE49-F238E27FC236}">
                <a16:creationId xmlns:a16="http://schemas.microsoft.com/office/drawing/2014/main" id="{0CCEF92C-163F-4835-A4B7-DBB01A0A5BE9}"/>
              </a:ext>
            </a:extLst>
          </p:cNvPr>
          <p:cNvSpPr/>
          <p:nvPr/>
        </p:nvSpPr>
        <p:spPr>
          <a:xfrm>
            <a:off x="1177555" y="2658883"/>
            <a:ext cx="9490446" cy="651648"/>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Graphic 5" descr="Stars">
            <a:extLst>
              <a:ext uri="{FF2B5EF4-FFF2-40B4-BE49-F238E27FC236}">
                <a16:creationId xmlns:a16="http://schemas.microsoft.com/office/drawing/2014/main" id="{8993F3C4-4D29-406A-8A61-B5237D7DC54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1523999" y="2024962"/>
            <a:ext cx="1267839" cy="1267839"/>
          </a:xfrm>
          <a:prstGeom prst="rect">
            <a:avLst/>
          </a:prstGeom>
        </p:spPr>
      </p:pic>
      <p:pic>
        <p:nvPicPr>
          <p:cNvPr id="9" name="Graphic 8" descr="Stars">
            <a:extLst>
              <a:ext uri="{FF2B5EF4-FFF2-40B4-BE49-F238E27FC236}">
                <a16:creationId xmlns:a16="http://schemas.microsoft.com/office/drawing/2014/main" id="{62330899-45BC-4296-B36E-D5D0322E82B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042974" y="2024963"/>
            <a:ext cx="1267839" cy="1267839"/>
          </a:xfrm>
          <a:prstGeom prst="rect">
            <a:avLst/>
          </a:prstGeom>
        </p:spPr>
      </p:pic>
      <p:sp>
        <p:nvSpPr>
          <p:cNvPr id="7" name="Arrow: Up 6">
            <a:extLst>
              <a:ext uri="{FF2B5EF4-FFF2-40B4-BE49-F238E27FC236}">
                <a16:creationId xmlns:a16="http://schemas.microsoft.com/office/drawing/2014/main" id="{654CDBEA-8F3A-49A3-9B65-24EFB9D677EA}"/>
              </a:ext>
            </a:extLst>
          </p:cNvPr>
          <p:cNvSpPr/>
          <p:nvPr/>
        </p:nvSpPr>
        <p:spPr>
          <a:xfrm>
            <a:off x="5911174" y="3219856"/>
            <a:ext cx="369651" cy="2023581"/>
          </a:xfrm>
          <a:prstGeom prst="upArrow">
            <a:avLst>
              <a:gd name="adj1" fmla="val 46079"/>
              <a:gd name="adj2" fmla="val 1225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240459D0-2539-4514-928C-57C45ABB8E4B}"/>
              </a:ext>
            </a:extLst>
          </p:cNvPr>
          <p:cNvSpPr txBox="1"/>
          <p:nvPr/>
        </p:nvSpPr>
        <p:spPr>
          <a:xfrm>
            <a:off x="4889769" y="5361267"/>
            <a:ext cx="2412460" cy="461665"/>
          </a:xfrm>
          <a:prstGeom prst="rect">
            <a:avLst/>
          </a:prstGeom>
          <a:noFill/>
        </p:spPr>
        <p:txBody>
          <a:bodyPr wrap="square" rtlCol="0">
            <a:spAutoFit/>
          </a:bodyPr>
          <a:lstStyle/>
          <a:p>
            <a:pPr algn="ctr"/>
            <a:r>
              <a:rPr lang="en-US" sz="2400" b="1" dirty="0">
                <a:highlight>
                  <a:srgbClr val="FFFF00"/>
                </a:highlight>
              </a:rPr>
              <a:t>Optimal Level</a:t>
            </a:r>
          </a:p>
        </p:txBody>
      </p:sp>
      <p:sp>
        <p:nvSpPr>
          <p:cNvPr id="12" name="TextBox 11">
            <a:extLst>
              <a:ext uri="{FF2B5EF4-FFF2-40B4-BE49-F238E27FC236}">
                <a16:creationId xmlns:a16="http://schemas.microsoft.com/office/drawing/2014/main" id="{6F1FBF69-AF0F-451E-8BDD-C0DAFEF9AC39}"/>
              </a:ext>
            </a:extLst>
          </p:cNvPr>
          <p:cNvSpPr txBox="1"/>
          <p:nvPr/>
        </p:nvSpPr>
        <p:spPr>
          <a:xfrm>
            <a:off x="1394551" y="5361268"/>
            <a:ext cx="2412460" cy="461665"/>
          </a:xfrm>
          <a:prstGeom prst="rect">
            <a:avLst/>
          </a:prstGeom>
          <a:noFill/>
        </p:spPr>
        <p:txBody>
          <a:bodyPr wrap="square" rtlCol="0">
            <a:spAutoFit/>
          </a:bodyPr>
          <a:lstStyle/>
          <a:p>
            <a:pPr algn="ctr"/>
            <a:r>
              <a:rPr lang="en-US" sz="2400" b="1" dirty="0">
                <a:highlight>
                  <a:srgbClr val="FFFF00"/>
                </a:highlight>
              </a:rPr>
              <a:t>Bored</a:t>
            </a:r>
          </a:p>
        </p:txBody>
      </p:sp>
      <p:sp>
        <p:nvSpPr>
          <p:cNvPr id="13" name="TextBox 12">
            <a:extLst>
              <a:ext uri="{FF2B5EF4-FFF2-40B4-BE49-F238E27FC236}">
                <a16:creationId xmlns:a16="http://schemas.microsoft.com/office/drawing/2014/main" id="{09131D7D-3AD1-4181-BDFB-CB312333F827}"/>
              </a:ext>
            </a:extLst>
          </p:cNvPr>
          <p:cNvSpPr txBox="1"/>
          <p:nvPr/>
        </p:nvSpPr>
        <p:spPr>
          <a:xfrm>
            <a:off x="8009105" y="5361267"/>
            <a:ext cx="2412460" cy="461665"/>
          </a:xfrm>
          <a:prstGeom prst="rect">
            <a:avLst/>
          </a:prstGeom>
          <a:noFill/>
        </p:spPr>
        <p:txBody>
          <a:bodyPr wrap="square" rtlCol="0">
            <a:spAutoFit/>
          </a:bodyPr>
          <a:lstStyle/>
          <a:p>
            <a:pPr algn="ctr"/>
            <a:r>
              <a:rPr lang="en-US" sz="2400" b="1" dirty="0">
                <a:highlight>
                  <a:srgbClr val="FFFF00"/>
                </a:highlight>
              </a:rPr>
              <a:t>Stressed</a:t>
            </a:r>
          </a:p>
        </p:txBody>
      </p:sp>
      <p:sp>
        <p:nvSpPr>
          <p:cNvPr id="14" name="Arrow: Up 13">
            <a:extLst>
              <a:ext uri="{FF2B5EF4-FFF2-40B4-BE49-F238E27FC236}">
                <a16:creationId xmlns:a16="http://schemas.microsoft.com/office/drawing/2014/main" id="{D640B04C-B0ED-4650-82C6-7213EDB98439}"/>
              </a:ext>
            </a:extLst>
          </p:cNvPr>
          <p:cNvSpPr/>
          <p:nvPr/>
        </p:nvSpPr>
        <p:spPr>
          <a:xfrm>
            <a:off x="9030510" y="3219855"/>
            <a:ext cx="369651" cy="2023581"/>
          </a:xfrm>
          <a:prstGeom prst="upArrow">
            <a:avLst>
              <a:gd name="adj1" fmla="val 46079"/>
              <a:gd name="adj2" fmla="val 1225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Arrow: Up 14">
            <a:extLst>
              <a:ext uri="{FF2B5EF4-FFF2-40B4-BE49-F238E27FC236}">
                <a16:creationId xmlns:a16="http://schemas.microsoft.com/office/drawing/2014/main" id="{E57D00DF-BBBA-4EF8-A953-C145A0140AFF}"/>
              </a:ext>
            </a:extLst>
          </p:cNvPr>
          <p:cNvSpPr/>
          <p:nvPr/>
        </p:nvSpPr>
        <p:spPr>
          <a:xfrm>
            <a:off x="2415956" y="3219856"/>
            <a:ext cx="369651" cy="2023581"/>
          </a:xfrm>
          <a:prstGeom prst="upArrow">
            <a:avLst>
              <a:gd name="adj1" fmla="val 46079"/>
              <a:gd name="adj2" fmla="val 1225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933343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Self-Efficacy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Smiling face with no fill">
            <a:extLst>
              <a:ext uri="{FF2B5EF4-FFF2-40B4-BE49-F238E27FC236}">
                <a16:creationId xmlns:a16="http://schemas.microsoft.com/office/drawing/2014/main" id="{5601C5EB-74D9-4C9B-83E9-9C7DE94096B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94181" y="4299084"/>
            <a:ext cx="1347345" cy="1347345"/>
          </a:xfrm>
          <a:prstGeom prst="rect">
            <a:avLst/>
          </a:prstGeom>
        </p:spPr>
      </p:pic>
      <p:pic>
        <p:nvPicPr>
          <p:cNvPr id="7" name="Graphic 6" descr="Female Profile">
            <a:extLst>
              <a:ext uri="{FF2B5EF4-FFF2-40B4-BE49-F238E27FC236}">
                <a16:creationId xmlns:a16="http://schemas.microsoft.com/office/drawing/2014/main" id="{723610FC-65CF-44DF-BFB6-9FC49B3A2B6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535132" y="2788005"/>
            <a:ext cx="3121736" cy="3121736"/>
          </a:xfrm>
          <a:prstGeom prst="rect">
            <a:avLst/>
          </a:prstGeom>
        </p:spPr>
      </p:pic>
      <p:pic>
        <p:nvPicPr>
          <p:cNvPr id="9" name="Graphic 8" descr="Thumbs up sign">
            <a:extLst>
              <a:ext uri="{FF2B5EF4-FFF2-40B4-BE49-F238E27FC236}">
                <a16:creationId xmlns:a16="http://schemas.microsoft.com/office/drawing/2014/main" id="{D6F63E46-D4CA-40FB-973A-44A8CD32136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336588" y="2328453"/>
            <a:ext cx="1347345" cy="1347345"/>
          </a:xfrm>
          <a:prstGeom prst="rect">
            <a:avLst/>
          </a:prstGeom>
        </p:spPr>
      </p:pic>
    </p:spTree>
    <p:extLst>
      <p:ext uri="{BB962C8B-B14F-4D97-AF65-F5344CB8AC3E}">
        <p14:creationId xmlns:p14="http://schemas.microsoft.com/office/powerpoint/2010/main" val="452166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Motives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E81EEF7A-D740-43A6-897B-9BC27EB09E62}"/>
              </a:ext>
            </a:extLst>
          </p:cNvPr>
          <p:cNvSpPr txBox="1"/>
          <p:nvPr/>
        </p:nvSpPr>
        <p:spPr>
          <a:xfrm>
            <a:off x="1543457" y="1700793"/>
            <a:ext cx="2753760" cy="1077218"/>
          </a:xfrm>
          <a:prstGeom prst="rect">
            <a:avLst/>
          </a:prstGeom>
          <a:noFill/>
        </p:spPr>
        <p:txBody>
          <a:bodyPr wrap="square" rtlCol="0">
            <a:spAutoFit/>
          </a:bodyPr>
          <a:lstStyle/>
          <a:p>
            <a:pPr algn="ctr"/>
            <a:r>
              <a:rPr lang="en-US" sz="3200" dirty="0"/>
              <a:t>Need for Achievement</a:t>
            </a:r>
          </a:p>
        </p:txBody>
      </p:sp>
      <p:sp>
        <p:nvSpPr>
          <p:cNvPr id="7" name="TextBox 6">
            <a:extLst>
              <a:ext uri="{FF2B5EF4-FFF2-40B4-BE49-F238E27FC236}">
                <a16:creationId xmlns:a16="http://schemas.microsoft.com/office/drawing/2014/main" id="{B2DA106E-6033-4FB9-8EF7-6EACAA38BCD5}"/>
              </a:ext>
            </a:extLst>
          </p:cNvPr>
          <p:cNvSpPr txBox="1"/>
          <p:nvPr/>
        </p:nvSpPr>
        <p:spPr>
          <a:xfrm>
            <a:off x="7894785" y="1700793"/>
            <a:ext cx="2213048" cy="1077218"/>
          </a:xfrm>
          <a:prstGeom prst="rect">
            <a:avLst/>
          </a:prstGeom>
          <a:noFill/>
        </p:spPr>
        <p:txBody>
          <a:bodyPr wrap="square" rtlCol="0">
            <a:spAutoFit/>
          </a:bodyPr>
          <a:lstStyle/>
          <a:p>
            <a:pPr algn="ctr"/>
            <a:r>
              <a:rPr lang="en-US" sz="3200" dirty="0"/>
              <a:t>Need for Intimacy</a:t>
            </a:r>
          </a:p>
        </p:txBody>
      </p:sp>
      <p:sp>
        <p:nvSpPr>
          <p:cNvPr id="8" name="TextBox 7">
            <a:extLst>
              <a:ext uri="{FF2B5EF4-FFF2-40B4-BE49-F238E27FC236}">
                <a16:creationId xmlns:a16="http://schemas.microsoft.com/office/drawing/2014/main" id="{C2668FF6-7F19-4EE5-9948-09872718BD5F}"/>
              </a:ext>
            </a:extLst>
          </p:cNvPr>
          <p:cNvSpPr txBox="1"/>
          <p:nvPr/>
        </p:nvSpPr>
        <p:spPr>
          <a:xfrm>
            <a:off x="5090080" y="1700793"/>
            <a:ext cx="2358706" cy="1077218"/>
          </a:xfrm>
          <a:prstGeom prst="rect">
            <a:avLst/>
          </a:prstGeom>
          <a:noFill/>
        </p:spPr>
        <p:txBody>
          <a:bodyPr wrap="square" rtlCol="0">
            <a:spAutoFit/>
          </a:bodyPr>
          <a:lstStyle/>
          <a:p>
            <a:pPr algn="ctr"/>
            <a:r>
              <a:rPr lang="en-US" sz="3200" dirty="0"/>
              <a:t>Need for Affiliation</a:t>
            </a:r>
          </a:p>
        </p:txBody>
      </p:sp>
      <p:pic>
        <p:nvPicPr>
          <p:cNvPr id="6" name="Graphic 5" descr="Ribbon">
            <a:extLst>
              <a:ext uri="{FF2B5EF4-FFF2-40B4-BE49-F238E27FC236}">
                <a16:creationId xmlns:a16="http://schemas.microsoft.com/office/drawing/2014/main" id="{D6C1F32F-22BD-492E-8C23-909372EF1CB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955000">
            <a:off x="2675898" y="4137710"/>
            <a:ext cx="1555583" cy="1555583"/>
          </a:xfrm>
          <a:prstGeom prst="rect">
            <a:avLst/>
          </a:prstGeom>
        </p:spPr>
      </p:pic>
      <p:pic>
        <p:nvPicPr>
          <p:cNvPr id="10" name="Graphic 9" descr="Trophy">
            <a:extLst>
              <a:ext uri="{FF2B5EF4-FFF2-40B4-BE49-F238E27FC236}">
                <a16:creationId xmlns:a16="http://schemas.microsoft.com/office/drawing/2014/main" id="{0E530216-FD7E-4E4B-A005-E6315B916D3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21222419">
            <a:off x="1624026" y="2984342"/>
            <a:ext cx="1555583" cy="1555583"/>
          </a:xfrm>
          <a:prstGeom prst="rect">
            <a:avLst/>
          </a:prstGeom>
        </p:spPr>
      </p:pic>
      <p:pic>
        <p:nvPicPr>
          <p:cNvPr id="12" name="Graphic 11" descr="Group of men">
            <a:extLst>
              <a:ext uri="{FF2B5EF4-FFF2-40B4-BE49-F238E27FC236}">
                <a16:creationId xmlns:a16="http://schemas.microsoft.com/office/drawing/2014/main" id="{87EA5F43-154C-4595-B208-29C0F054B92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491641" y="3762133"/>
            <a:ext cx="1555583" cy="1555583"/>
          </a:xfrm>
          <a:prstGeom prst="rect">
            <a:avLst/>
          </a:prstGeom>
        </p:spPr>
      </p:pic>
      <p:pic>
        <p:nvPicPr>
          <p:cNvPr id="14" name="Graphic 13" descr="Man and woman">
            <a:extLst>
              <a:ext uri="{FF2B5EF4-FFF2-40B4-BE49-F238E27FC236}">
                <a16:creationId xmlns:a16="http://schemas.microsoft.com/office/drawing/2014/main" id="{DA6FF00D-1775-451B-A829-7C3692034E9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360515" y="3758236"/>
            <a:ext cx="1555583" cy="1555583"/>
          </a:xfrm>
          <a:prstGeom prst="rect">
            <a:avLst/>
          </a:prstGeom>
        </p:spPr>
      </p:pic>
    </p:spTree>
    <p:extLst>
      <p:ext uri="{BB962C8B-B14F-4D97-AF65-F5344CB8AC3E}">
        <p14:creationId xmlns:p14="http://schemas.microsoft.com/office/powerpoint/2010/main" val="11613931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TotalTime>
  <Words>633</Words>
  <Application>Microsoft Office PowerPoint</Application>
  <PresentationFormat>Widescreen</PresentationFormat>
  <Paragraphs>55</Paragraphs>
  <Slides>11</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12</cp:revision>
  <dcterms:created xsi:type="dcterms:W3CDTF">2017-06-16T13:06:21Z</dcterms:created>
  <dcterms:modified xsi:type="dcterms:W3CDTF">2019-05-28T19:36:39Z</dcterms:modified>
</cp:coreProperties>
</file>