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79" r:id="rId5"/>
    <p:sldId id="280" r:id="rId6"/>
    <p:sldId id="281" r:id="rId7"/>
    <p:sldId id="282" r:id="rId8"/>
    <p:sldId id="28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3300"/>
    <a:srgbClr val="FFCC66"/>
    <a:srgbClr val="FFFFCC"/>
    <a:srgbClr val="FF9900"/>
    <a:srgbClr val="AF6F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026" autoAdjust="0"/>
  </p:normalViewPr>
  <p:slideViewPr>
    <p:cSldViewPr snapToGrid="0">
      <p:cViewPr varScale="1">
        <p:scale>
          <a:sx n="52" d="100"/>
          <a:sy n="52" d="100"/>
        </p:scale>
        <p:origin x="1228"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we will explore hunger and eating behaviors.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a variety of physiological mechanisms that serve as the basis of hunger. An empty stomach or a drop in glucose can cause a variety of signals to the brain that induce eating behavior.  Similarly, upon eating, signals are sent again to provide feelings of satiation, or fullness. One such signal is the hormone leptin, which is a satiety signal.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1909101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body weight can be affected by a variety of factors. Our activity level versus the number of calories we consume are big factors.  In addition, our metabolism – or how much energy we need in a given period of time – can play a role. People with high metabolisms burn more calories than those with low metabolisms.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111216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set-point theory argues that metabolism naturally slows down when someone diets and exercises. This effect happens to help the person maintain his or her weight. If true, this theory would make it more difficult for individuals to lose weight.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912272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Nearly two in three adults and one in six children are classified as either overweight or obese. Being in these categories increases risk for diabetes, sleep apnea, cancer, infertility, and arthritis.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919425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individuals suffer from eating disorders in which they are fearful of gaining weight and, therefore, engage in behaviors to reduce their weight.  Those suffering from bulimia nervosa engage in binge eating behavior that is followed by an attempt to compensate for the food consumed. They may vomit or exercise to excess.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3720167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Binge </a:t>
            </a:r>
            <a:r>
              <a:rPr lang="en-US" sz="1200" kern="1200">
                <a:solidFill>
                  <a:schemeClr val="tx1"/>
                </a:solidFill>
                <a:effectLst/>
                <a:latin typeface="+mn-lt"/>
                <a:ea typeface="+mn-ea"/>
                <a:cs typeface="+mn-cs"/>
              </a:rPr>
              <a:t>eating disorder </a:t>
            </a:r>
            <a:r>
              <a:rPr lang="en-US" sz="1200" kern="1200" dirty="0">
                <a:solidFill>
                  <a:schemeClr val="tx1"/>
                </a:solidFill>
                <a:effectLst/>
                <a:latin typeface="+mn-lt"/>
                <a:ea typeface="+mn-ea"/>
                <a:cs typeface="+mn-cs"/>
              </a:rPr>
              <a:t>includes binge eating but without the compensatory behavior afterwards. Finally, anorexia nervosa is characterized by food restriction.  Individuals with anorexia often have a distorted body image, feeling they are overweight when they truly are not.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1481827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18" Type="http://schemas.openxmlformats.org/officeDocument/2006/relationships/image" Target="../media/image2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17" Type="http://schemas.openxmlformats.org/officeDocument/2006/relationships/image" Target="../media/image21.png"/><Relationship Id="rId2" Type="http://schemas.openxmlformats.org/officeDocument/2006/relationships/notesSlide" Target="../notesSlides/notesSlide5.xml"/><Relationship Id="rId16" Type="http://schemas.openxmlformats.org/officeDocument/2006/relationships/image" Target="../media/image20.svg"/><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slides/_rels/slide6.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image" Target="../media/image33.pn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notesSlide" Target="../notesSlides/notesSlide6.xml"/><Relationship Id="rId16" Type="http://schemas.openxmlformats.org/officeDocument/2006/relationships/image" Target="../media/image36.svg"/><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5" Type="http://schemas.openxmlformats.org/officeDocument/2006/relationships/image" Target="../media/image3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 Id="rId14" Type="http://schemas.openxmlformats.org/officeDocument/2006/relationships/image" Target="../media/image34.svg"/></Relationships>
</file>

<file path=ppt/slides/_rels/slide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slides/_rels/slide8.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12.xml"/><Relationship Id="rId5" Type="http://schemas.openxmlformats.org/officeDocument/2006/relationships/image" Target="../media/image40.png"/><Relationship Id="rId4" Type="http://schemas.openxmlformats.org/officeDocument/2006/relationships/image" Target="../media/image3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Hunger and Eating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Physiological Mechanisms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327635CB-74E3-426A-BD74-3C6011BEDF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6363" y="2971800"/>
            <a:ext cx="3699273" cy="3699273"/>
          </a:xfrm>
          <a:prstGeom prst="rect">
            <a:avLst/>
          </a:prstGeom>
        </p:spPr>
      </p:pic>
      <p:sp>
        <p:nvSpPr>
          <p:cNvPr id="6" name="Arrow: Down 5">
            <a:extLst>
              <a:ext uri="{FF2B5EF4-FFF2-40B4-BE49-F238E27FC236}">
                <a16:creationId xmlns:a16="http://schemas.microsoft.com/office/drawing/2014/main" id="{EFA19040-22AF-470E-8A3E-078F658A6F2F}"/>
              </a:ext>
            </a:extLst>
          </p:cNvPr>
          <p:cNvSpPr/>
          <p:nvPr/>
        </p:nvSpPr>
        <p:spPr>
          <a:xfrm rot="18173596">
            <a:off x="4047345" y="2145568"/>
            <a:ext cx="398033" cy="1904092"/>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 name="Arrow: Down 8">
            <a:extLst>
              <a:ext uri="{FF2B5EF4-FFF2-40B4-BE49-F238E27FC236}">
                <a16:creationId xmlns:a16="http://schemas.microsoft.com/office/drawing/2014/main" id="{58451C8E-942C-44EE-ADC2-0390BFD8D8DF}"/>
              </a:ext>
            </a:extLst>
          </p:cNvPr>
          <p:cNvSpPr/>
          <p:nvPr/>
        </p:nvSpPr>
        <p:spPr>
          <a:xfrm rot="2854753">
            <a:off x="7958459" y="2250561"/>
            <a:ext cx="398033" cy="1904092"/>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 name="Arrow: Down 9">
            <a:extLst>
              <a:ext uri="{FF2B5EF4-FFF2-40B4-BE49-F238E27FC236}">
                <a16:creationId xmlns:a16="http://schemas.microsoft.com/office/drawing/2014/main" id="{11363541-B0E2-4A12-A0DF-3861C928146D}"/>
              </a:ext>
            </a:extLst>
          </p:cNvPr>
          <p:cNvSpPr/>
          <p:nvPr/>
        </p:nvSpPr>
        <p:spPr>
          <a:xfrm>
            <a:off x="7699200" y="1603769"/>
            <a:ext cx="625222" cy="996438"/>
          </a:xfrm>
          <a:prstGeom prst="down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17ECC13C-8F02-4B23-8BD5-67827CF965BD}"/>
              </a:ext>
            </a:extLst>
          </p:cNvPr>
          <p:cNvSpPr txBox="1"/>
          <p:nvPr/>
        </p:nvSpPr>
        <p:spPr>
          <a:xfrm>
            <a:off x="7611429" y="1809601"/>
            <a:ext cx="3056572" cy="584775"/>
          </a:xfrm>
          <a:prstGeom prst="rect">
            <a:avLst/>
          </a:prstGeom>
          <a:noFill/>
        </p:spPr>
        <p:txBody>
          <a:bodyPr wrap="square" rtlCol="0">
            <a:spAutoFit/>
          </a:bodyPr>
          <a:lstStyle/>
          <a:p>
            <a:pPr algn="ctr"/>
            <a:r>
              <a:rPr lang="en-US" sz="3200" b="1" dirty="0">
                <a:solidFill>
                  <a:schemeClr val="accent6">
                    <a:lumMod val="50000"/>
                  </a:schemeClr>
                </a:solidFill>
              </a:rPr>
              <a:t>Glucose</a:t>
            </a:r>
          </a:p>
        </p:txBody>
      </p:sp>
      <p:sp>
        <p:nvSpPr>
          <p:cNvPr id="12" name="TextBox 11">
            <a:extLst>
              <a:ext uri="{FF2B5EF4-FFF2-40B4-BE49-F238E27FC236}">
                <a16:creationId xmlns:a16="http://schemas.microsoft.com/office/drawing/2014/main" id="{3094DB21-4CE7-4C95-BB71-50BBE640AA58}"/>
              </a:ext>
            </a:extLst>
          </p:cNvPr>
          <p:cNvSpPr txBox="1"/>
          <p:nvPr/>
        </p:nvSpPr>
        <p:spPr>
          <a:xfrm>
            <a:off x="1881188" y="1863052"/>
            <a:ext cx="3056572" cy="584775"/>
          </a:xfrm>
          <a:prstGeom prst="rect">
            <a:avLst/>
          </a:prstGeom>
          <a:noFill/>
        </p:spPr>
        <p:txBody>
          <a:bodyPr wrap="square" rtlCol="0">
            <a:spAutoFit/>
          </a:bodyPr>
          <a:lstStyle/>
          <a:p>
            <a:pPr algn="ctr"/>
            <a:r>
              <a:rPr lang="en-US" sz="3200" b="1" dirty="0">
                <a:solidFill>
                  <a:schemeClr val="accent5">
                    <a:lumMod val="50000"/>
                  </a:schemeClr>
                </a:solidFill>
              </a:rPr>
              <a:t>Empty Stomach</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Metabolism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Down 5">
            <a:extLst>
              <a:ext uri="{FF2B5EF4-FFF2-40B4-BE49-F238E27FC236}">
                <a16:creationId xmlns:a16="http://schemas.microsoft.com/office/drawing/2014/main" id="{40D812C4-876B-4A2E-A1F3-D52A5167064D}"/>
              </a:ext>
            </a:extLst>
          </p:cNvPr>
          <p:cNvSpPr/>
          <p:nvPr/>
        </p:nvSpPr>
        <p:spPr>
          <a:xfrm rot="10800000">
            <a:off x="4446915" y="4074492"/>
            <a:ext cx="1079042" cy="1954749"/>
          </a:xfrm>
          <a:prstGeom prst="downArrow">
            <a:avLst>
              <a:gd name="adj1" fmla="val 50000"/>
              <a:gd name="adj2" fmla="val 64954"/>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8B23F23-67AC-48F2-932C-87F5C5A77585}"/>
              </a:ext>
            </a:extLst>
          </p:cNvPr>
          <p:cNvSpPr txBox="1"/>
          <p:nvPr/>
        </p:nvSpPr>
        <p:spPr>
          <a:xfrm>
            <a:off x="1524001" y="2506967"/>
            <a:ext cx="2902772" cy="646331"/>
          </a:xfrm>
          <a:prstGeom prst="rect">
            <a:avLst/>
          </a:prstGeom>
          <a:noFill/>
        </p:spPr>
        <p:txBody>
          <a:bodyPr wrap="square" rtlCol="0">
            <a:spAutoFit/>
          </a:bodyPr>
          <a:lstStyle/>
          <a:p>
            <a:pPr algn="ctr"/>
            <a:r>
              <a:rPr lang="en-US" sz="3600" b="1" dirty="0">
                <a:solidFill>
                  <a:srgbClr val="C00000"/>
                </a:solidFill>
              </a:rPr>
              <a:t>Calories In</a:t>
            </a:r>
          </a:p>
        </p:txBody>
      </p:sp>
      <p:sp>
        <p:nvSpPr>
          <p:cNvPr id="8" name="TextBox 7">
            <a:extLst>
              <a:ext uri="{FF2B5EF4-FFF2-40B4-BE49-F238E27FC236}">
                <a16:creationId xmlns:a16="http://schemas.microsoft.com/office/drawing/2014/main" id="{6F0AA6EB-B707-4713-B1DD-FEEAF46E7185}"/>
              </a:ext>
            </a:extLst>
          </p:cNvPr>
          <p:cNvSpPr txBox="1"/>
          <p:nvPr/>
        </p:nvSpPr>
        <p:spPr>
          <a:xfrm>
            <a:off x="7765227" y="2535262"/>
            <a:ext cx="2902772" cy="646331"/>
          </a:xfrm>
          <a:prstGeom prst="rect">
            <a:avLst/>
          </a:prstGeom>
          <a:noFill/>
        </p:spPr>
        <p:txBody>
          <a:bodyPr wrap="square" rtlCol="0">
            <a:spAutoFit/>
          </a:bodyPr>
          <a:lstStyle/>
          <a:p>
            <a:pPr algn="ctr"/>
            <a:r>
              <a:rPr lang="en-US" sz="3600" b="1" dirty="0">
                <a:solidFill>
                  <a:schemeClr val="accent5">
                    <a:lumMod val="50000"/>
                  </a:schemeClr>
                </a:solidFill>
              </a:rPr>
              <a:t>Calories Out</a:t>
            </a:r>
          </a:p>
        </p:txBody>
      </p:sp>
      <p:sp>
        <p:nvSpPr>
          <p:cNvPr id="9" name="Arrow: Down 8">
            <a:extLst>
              <a:ext uri="{FF2B5EF4-FFF2-40B4-BE49-F238E27FC236}">
                <a16:creationId xmlns:a16="http://schemas.microsoft.com/office/drawing/2014/main" id="{9C99D2BA-9566-48FA-99D9-F9EEB52F526C}"/>
              </a:ext>
            </a:extLst>
          </p:cNvPr>
          <p:cNvSpPr/>
          <p:nvPr/>
        </p:nvSpPr>
        <p:spPr>
          <a:xfrm>
            <a:off x="6666045" y="4097059"/>
            <a:ext cx="1022969" cy="1932182"/>
          </a:xfrm>
          <a:prstGeom prst="downArrow">
            <a:avLst>
              <a:gd name="adj1" fmla="val 50000"/>
              <a:gd name="adj2" fmla="val 62619"/>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row: Down 9">
            <a:extLst>
              <a:ext uri="{FF2B5EF4-FFF2-40B4-BE49-F238E27FC236}">
                <a16:creationId xmlns:a16="http://schemas.microsoft.com/office/drawing/2014/main" id="{BF4B9EB2-1778-401D-A0E6-91D397DA8B75}"/>
              </a:ext>
            </a:extLst>
          </p:cNvPr>
          <p:cNvSpPr/>
          <p:nvPr/>
        </p:nvSpPr>
        <p:spPr>
          <a:xfrm rot="16200000">
            <a:off x="5860667" y="1209342"/>
            <a:ext cx="470665" cy="3298169"/>
          </a:xfrm>
          <a:prstGeom prst="downArrow">
            <a:avLst>
              <a:gd name="adj1" fmla="val 50000"/>
              <a:gd name="adj2" fmla="val 100284"/>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88338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Set Point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Down 5">
            <a:extLst>
              <a:ext uri="{FF2B5EF4-FFF2-40B4-BE49-F238E27FC236}">
                <a16:creationId xmlns:a16="http://schemas.microsoft.com/office/drawing/2014/main" id="{CBC9EF44-6C22-4341-BDDC-95A7E2CCD50D}"/>
              </a:ext>
            </a:extLst>
          </p:cNvPr>
          <p:cNvSpPr/>
          <p:nvPr/>
        </p:nvSpPr>
        <p:spPr>
          <a:xfrm>
            <a:off x="4447791" y="2462909"/>
            <a:ext cx="1022969" cy="1932182"/>
          </a:xfrm>
          <a:prstGeom prst="downArrow">
            <a:avLst>
              <a:gd name="adj1" fmla="val 50000"/>
              <a:gd name="adj2" fmla="val 62619"/>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E48E4163-8224-49C0-82E3-76BBF9E9FC98}"/>
              </a:ext>
            </a:extLst>
          </p:cNvPr>
          <p:cNvSpPr txBox="1"/>
          <p:nvPr/>
        </p:nvSpPr>
        <p:spPr>
          <a:xfrm>
            <a:off x="1678193" y="2796873"/>
            <a:ext cx="3281083" cy="707886"/>
          </a:xfrm>
          <a:prstGeom prst="rect">
            <a:avLst/>
          </a:prstGeom>
          <a:noFill/>
        </p:spPr>
        <p:txBody>
          <a:bodyPr wrap="square" rtlCol="0">
            <a:spAutoFit/>
          </a:bodyPr>
          <a:lstStyle/>
          <a:p>
            <a:pPr algn="ctr"/>
            <a:r>
              <a:rPr lang="en-US" sz="4000" b="1" dirty="0"/>
              <a:t>Metabolism</a:t>
            </a:r>
            <a:endParaRPr lang="en-US" b="1" dirty="0"/>
          </a:p>
        </p:txBody>
      </p:sp>
      <p:pic>
        <p:nvPicPr>
          <p:cNvPr id="7" name="Graphic 6" descr="Fruit bowl">
            <a:extLst>
              <a:ext uri="{FF2B5EF4-FFF2-40B4-BE49-F238E27FC236}">
                <a16:creationId xmlns:a16="http://schemas.microsoft.com/office/drawing/2014/main" id="{9FF7F327-FF4C-4217-AE3D-73E6509D77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75436">
            <a:off x="8085015" y="2479696"/>
            <a:ext cx="1499009" cy="1499009"/>
          </a:xfrm>
          <a:prstGeom prst="rect">
            <a:avLst/>
          </a:prstGeom>
        </p:spPr>
      </p:pic>
      <p:pic>
        <p:nvPicPr>
          <p:cNvPr id="9" name="Graphic 8" descr="Cycling">
            <a:extLst>
              <a:ext uri="{FF2B5EF4-FFF2-40B4-BE49-F238E27FC236}">
                <a16:creationId xmlns:a16="http://schemas.microsoft.com/office/drawing/2014/main" id="{8AC09538-F25F-4580-AF0B-46D4A688CD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646558">
            <a:off x="5267591" y="3537519"/>
            <a:ext cx="2617418" cy="2617418"/>
          </a:xfrm>
          <a:prstGeom prst="rect">
            <a:avLst/>
          </a:prstGeom>
        </p:spPr>
      </p:pic>
    </p:spTree>
    <p:extLst>
      <p:ext uri="{BB962C8B-B14F-4D97-AF65-F5344CB8AC3E}">
        <p14:creationId xmlns:p14="http://schemas.microsoft.com/office/powerpoint/2010/main" val="283021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9C5B90D8-15C5-472D-BBD6-0EA6F74730E1}"/>
              </a:ext>
            </a:extLst>
          </p:cNvPr>
          <p:cNvSpPr/>
          <p:nvPr/>
        </p:nvSpPr>
        <p:spPr>
          <a:xfrm>
            <a:off x="8033870" y="1780848"/>
            <a:ext cx="1148836" cy="162178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8" name="Rectangle 7">
            <a:extLst>
              <a:ext uri="{FF2B5EF4-FFF2-40B4-BE49-F238E27FC236}">
                <a16:creationId xmlns:a16="http://schemas.microsoft.com/office/drawing/2014/main" id="{64B9C363-83A8-4428-B063-A9772C342E84}"/>
              </a:ext>
            </a:extLst>
          </p:cNvPr>
          <p:cNvSpPr/>
          <p:nvPr/>
        </p:nvSpPr>
        <p:spPr>
          <a:xfrm>
            <a:off x="1775012" y="3604394"/>
            <a:ext cx="3236273" cy="274261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Obesity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9063C177-EC4A-4BA8-979C-4C40472B66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71575" y="1203652"/>
            <a:ext cx="2400742" cy="2400742"/>
          </a:xfrm>
          <a:prstGeom prst="rect">
            <a:avLst/>
          </a:prstGeom>
        </p:spPr>
      </p:pic>
      <p:pic>
        <p:nvPicPr>
          <p:cNvPr id="7" name="Graphic 6" descr="Woman">
            <a:extLst>
              <a:ext uri="{FF2B5EF4-FFF2-40B4-BE49-F238E27FC236}">
                <a16:creationId xmlns:a16="http://schemas.microsoft.com/office/drawing/2014/main" id="{6E6B86AD-C1E8-47F1-B3C2-D204B11182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98826" y="3754913"/>
            <a:ext cx="2400742" cy="2400742"/>
          </a:xfrm>
          <a:prstGeom prst="rect">
            <a:avLst/>
          </a:prstGeom>
        </p:spPr>
      </p:pic>
      <p:pic>
        <p:nvPicPr>
          <p:cNvPr id="10" name="Graphic 9" descr="Woman">
            <a:extLst>
              <a:ext uri="{FF2B5EF4-FFF2-40B4-BE49-F238E27FC236}">
                <a16:creationId xmlns:a16="http://schemas.microsoft.com/office/drawing/2014/main" id="{6ADB3555-CDD7-4B74-9D1D-99B9E68939E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18063" y="3754913"/>
            <a:ext cx="2400742" cy="2400742"/>
          </a:xfrm>
          <a:prstGeom prst="rect">
            <a:avLst/>
          </a:prstGeom>
        </p:spPr>
      </p:pic>
      <p:pic>
        <p:nvPicPr>
          <p:cNvPr id="11" name="Graphic 10" descr="Man">
            <a:extLst>
              <a:ext uri="{FF2B5EF4-FFF2-40B4-BE49-F238E27FC236}">
                <a16:creationId xmlns:a16="http://schemas.microsoft.com/office/drawing/2014/main" id="{42DAB9FE-261E-4B73-8AC5-E305BE3E757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875697" y="3429000"/>
            <a:ext cx="1248979" cy="1248979"/>
          </a:xfrm>
          <a:prstGeom prst="rect">
            <a:avLst/>
          </a:prstGeom>
        </p:spPr>
      </p:pic>
      <p:pic>
        <p:nvPicPr>
          <p:cNvPr id="12" name="Graphic 11" descr="Man">
            <a:extLst>
              <a:ext uri="{FF2B5EF4-FFF2-40B4-BE49-F238E27FC236}">
                <a16:creationId xmlns:a16="http://schemas.microsoft.com/office/drawing/2014/main" id="{3949F1D3-DEF8-43A2-A752-1DDC2728C1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59309" y="4749991"/>
            <a:ext cx="1248979" cy="1248979"/>
          </a:xfrm>
          <a:prstGeom prst="rect">
            <a:avLst/>
          </a:prstGeom>
        </p:spPr>
      </p:pic>
      <p:pic>
        <p:nvPicPr>
          <p:cNvPr id="13" name="Graphic 12" descr="Man">
            <a:extLst>
              <a:ext uri="{FF2B5EF4-FFF2-40B4-BE49-F238E27FC236}">
                <a16:creationId xmlns:a16="http://schemas.microsoft.com/office/drawing/2014/main" id="{0CB111F6-FBCE-4406-991F-51D99F30E2E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417846" y="3322750"/>
            <a:ext cx="1248979" cy="1248979"/>
          </a:xfrm>
          <a:prstGeom prst="rect">
            <a:avLst/>
          </a:prstGeom>
        </p:spPr>
      </p:pic>
      <p:pic>
        <p:nvPicPr>
          <p:cNvPr id="14" name="Graphic 13" descr="Woman">
            <a:extLst>
              <a:ext uri="{FF2B5EF4-FFF2-40B4-BE49-F238E27FC236}">
                <a16:creationId xmlns:a16="http://schemas.microsoft.com/office/drawing/2014/main" id="{8C0D1E40-6A75-4B13-9E26-A3C25956F9A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793357" y="4906676"/>
            <a:ext cx="1248979" cy="1248979"/>
          </a:xfrm>
          <a:prstGeom prst="rect">
            <a:avLst/>
          </a:prstGeom>
        </p:spPr>
      </p:pic>
      <p:pic>
        <p:nvPicPr>
          <p:cNvPr id="15" name="Graphic 14" descr="Woman">
            <a:extLst>
              <a:ext uri="{FF2B5EF4-FFF2-40B4-BE49-F238E27FC236}">
                <a16:creationId xmlns:a16="http://schemas.microsoft.com/office/drawing/2014/main" id="{8152CB1D-14AB-4EDB-B993-A1E0058B580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983799" y="1983175"/>
            <a:ext cx="1248979" cy="1248979"/>
          </a:xfrm>
          <a:prstGeom prst="rect">
            <a:avLst/>
          </a:prstGeom>
        </p:spPr>
      </p:pic>
      <p:pic>
        <p:nvPicPr>
          <p:cNvPr id="16" name="Graphic 15" descr="Woman">
            <a:extLst>
              <a:ext uri="{FF2B5EF4-FFF2-40B4-BE49-F238E27FC236}">
                <a16:creationId xmlns:a16="http://schemas.microsoft.com/office/drawing/2014/main" id="{6D291A40-0210-4D94-B20D-CD7FB652B21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683217" y="3052104"/>
            <a:ext cx="1248979" cy="1248979"/>
          </a:xfrm>
          <a:prstGeom prst="rect">
            <a:avLst/>
          </a:prstGeom>
        </p:spPr>
      </p:pic>
    </p:spTree>
    <p:extLst>
      <p:ext uri="{BB962C8B-B14F-4D97-AF65-F5344CB8AC3E}">
        <p14:creationId xmlns:p14="http://schemas.microsoft.com/office/powerpoint/2010/main" val="1574282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Eating Disorders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FAE66CB-A002-4040-9484-4A9B50BE06B7}"/>
              </a:ext>
            </a:extLst>
          </p:cNvPr>
          <p:cNvSpPr txBox="1"/>
          <p:nvPr/>
        </p:nvSpPr>
        <p:spPr>
          <a:xfrm>
            <a:off x="4454734" y="1787872"/>
            <a:ext cx="3302598" cy="584775"/>
          </a:xfrm>
          <a:prstGeom prst="rect">
            <a:avLst/>
          </a:prstGeom>
          <a:noFill/>
        </p:spPr>
        <p:txBody>
          <a:bodyPr wrap="square" rtlCol="0">
            <a:spAutoFit/>
          </a:bodyPr>
          <a:lstStyle/>
          <a:p>
            <a:pPr algn="ctr"/>
            <a:r>
              <a:rPr lang="en-US" sz="3200" b="1" dirty="0"/>
              <a:t>Bulimia Nervosa</a:t>
            </a:r>
          </a:p>
        </p:txBody>
      </p:sp>
      <p:pic>
        <p:nvPicPr>
          <p:cNvPr id="6" name="Graphic 5" descr="Whole pizza">
            <a:extLst>
              <a:ext uri="{FF2B5EF4-FFF2-40B4-BE49-F238E27FC236}">
                <a16:creationId xmlns:a16="http://schemas.microsoft.com/office/drawing/2014/main" id="{E0C32BEA-DCFF-4DE4-BB79-4E296B380C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568438" y="2618113"/>
            <a:ext cx="1772592" cy="1772592"/>
          </a:xfrm>
          <a:prstGeom prst="rect">
            <a:avLst/>
          </a:prstGeom>
        </p:spPr>
      </p:pic>
      <p:pic>
        <p:nvPicPr>
          <p:cNvPr id="8" name="Graphic 7" descr="Popcorn">
            <a:extLst>
              <a:ext uri="{FF2B5EF4-FFF2-40B4-BE49-F238E27FC236}">
                <a16:creationId xmlns:a16="http://schemas.microsoft.com/office/drawing/2014/main" id="{354864AD-BBAB-4EAC-8B5E-29B93BFEF4C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4992786" y="5085408"/>
            <a:ext cx="1772592" cy="1772592"/>
          </a:xfrm>
          <a:prstGeom prst="rect">
            <a:avLst/>
          </a:prstGeom>
        </p:spPr>
      </p:pic>
      <p:pic>
        <p:nvPicPr>
          <p:cNvPr id="10" name="Graphic 9" descr="Taco">
            <a:extLst>
              <a:ext uri="{FF2B5EF4-FFF2-40B4-BE49-F238E27FC236}">
                <a16:creationId xmlns:a16="http://schemas.microsoft.com/office/drawing/2014/main" id="{E6436FEF-717A-4896-85D2-82F376CF894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847851" y="3504409"/>
            <a:ext cx="1772592" cy="1772592"/>
          </a:xfrm>
          <a:prstGeom prst="rect">
            <a:avLst/>
          </a:prstGeom>
        </p:spPr>
      </p:pic>
      <p:pic>
        <p:nvPicPr>
          <p:cNvPr id="12" name="Graphic 11" descr="Pie">
            <a:extLst>
              <a:ext uri="{FF2B5EF4-FFF2-40B4-BE49-F238E27FC236}">
                <a16:creationId xmlns:a16="http://schemas.microsoft.com/office/drawing/2014/main" id="{AB749B92-367A-4F59-99FA-E92AFDA5D73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1720722" y="1382569"/>
            <a:ext cx="1772592" cy="1772592"/>
          </a:xfrm>
          <a:prstGeom prst="rect">
            <a:avLst/>
          </a:prstGeom>
        </p:spPr>
      </p:pic>
      <p:pic>
        <p:nvPicPr>
          <p:cNvPr id="14" name="Graphic 13" descr="Burger and drink">
            <a:extLst>
              <a:ext uri="{FF2B5EF4-FFF2-40B4-BE49-F238E27FC236}">
                <a16:creationId xmlns:a16="http://schemas.microsoft.com/office/drawing/2014/main" id="{A35A0D08-F3D0-4CBB-AA38-93F454E4AAE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2857917" y="4199112"/>
            <a:ext cx="1772592" cy="1772592"/>
          </a:xfrm>
          <a:prstGeom prst="rect">
            <a:avLst/>
          </a:prstGeom>
        </p:spPr>
      </p:pic>
      <p:pic>
        <p:nvPicPr>
          <p:cNvPr id="16" name="Graphic 15" descr="Run">
            <a:extLst>
              <a:ext uri="{FF2B5EF4-FFF2-40B4-BE49-F238E27FC236}">
                <a16:creationId xmlns:a16="http://schemas.microsoft.com/office/drawing/2014/main" id="{03D001DE-5BA7-4AF1-9AC4-33E99DD8BEF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flipH="1">
            <a:off x="8964536" y="2019343"/>
            <a:ext cx="1772592" cy="1772592"/>
          </a:xfrm>
          <a:prstGeom prst="rect">
            <a:avLst/>
          </a:prstGeom>
        </p:spPr>
      </p:pic>
      <p:pic>
        <p:nvPicPr>
          <p:cNvPr id="18" name="Graphic 17" descr="Cycling">
            <a:extLst>
              <a:ext uri="{FF2B5EF4-FFF2-40B4-BE49-F238E27FC236}">
                <a16:creationId xmlns:a16="http://schemas.microsoft.com/office/drawing/2014/main" id="{EEE120F0-2C7D-4049-BAC7-3ABEF02094B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rot="654672" flipH="1">
            <a:off x="7152784" y="3161075"/>
            <a:ext cx="1772592" cy="1772592"/>
          </a:xfrm>
          <a:prstGeom prst="rect">
            <a:avLst/>
          </a:prstGeom>
        </p:spPr>
      </p:pic>
    </p:spTree>
    <p:extLst>
      <p:ext uri="{BB962C8B-B14F-4D97-AF65-F5344CB8AC3E}">
        <p14:creationId xmlns:p14="http://schemas.microsoft.com/office/powerpoint/2010/main" val="608603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Eating Disorders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hole pizza">
            <a:extLst>
              <a:ext uri="{FF2B5EF4-FFF2-40B4-BE49-F238E27FC236}">
                <a16:creationId xmlns:a16="http://schemas.microsoft.com/office/drawing/2014/main" id="{F1168847-FC5E-4D2A-A35C-850DE0A7C2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4062991" y="2351346"/>
            <a:ext cx="1314017" cy="1314017"/>
          </a:xfrm>
          <a:prstGeom prst="rect">
            <a:avLst/>
          </a:prstGeom>
        </p:spPr>
      </p:pic>
      <p:pic>
        <p:nvPicPr>
          <p:cNvPr id="7" name="Graphic 6" descr="Popcorn">
            <a:extLst>
              <a:ext uri="{FF2B5EF4-FFF2-40B4-BE49-F238E27FC236}">
                <a16:creationId xmlns:a16="http://schemas.microsoft.com/office/drawing/2014/main" id="{FF13D032-2F7C-4C2C-93D1-06F39854644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4347298" y="4803058"/>
            <a:ext cx="1314017" cy="1314017"/>
          </a:xfrm>
          <a:prstGeom prst="rect">
            <a:avLst/>
          </a:prstGeom>
        </p:spPr>
      </p:pic>
      <p:pic>
        <p:nvPicPr>
          <p:cNvPr id="8" name="Graphic 7" descr="Taco">
            <a:extLst>
              <a:ext uri="{FF2B5EF4-FFF2-40B4-BE49-F238E27FC236}">
                <a16:creationId xmlns:a16="http://schemas.microsoft.com/office/drawing/2014/main" id="{B636ED62-E212-4C64-8F23-AFFC5FB7089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2180118" y="2731470"/>
            <a:ext cx="1314017" cy="1314017"/>
          </a:xfrm>
          <a:prstGeom prst="rect">
            <a:avLst/>
          </a:prstGeom>
        </p:spPr>
      </p:pic>
      <p:pic>
        <p:nvPicPr>
          <p:cNvPr id="9" name="Graphic 8" descr="Pie">
            <a:extLst>
              <a:ext uri="{FF2B5EF4-FFF2-40B4-BE49-F238E27FC236}">
                <a16:creationId xmlns:a16="http://schemas.microsoft.com/office/drawing/2014/main" id="{17779BB5-E687-414B-905D-BDA103A57AB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4098872" y="3665363"/>
            <a:ext cx="1314017" cy="1314017"/>
          </a:xfrm>
          <a:prstGeom prst="rect">
            <a:avLst/>
          </a:prstGeom>
        </p:spPr>
      </p:pic>
      <p:pic>
        <p:nvPicPr>
          <p:cNvPr id="10" name="Graphic 9" descr="Burger and drink">
            <a:extLst>
              <a:ext uri="{FF2B5EF4-FFF2-40B4-BE49-F238E27FC236}">
                <a16:creationId xmlns:a16="http://schemas.microsoft.com/office/drawing/2014/main" id="{C2FEB2AB-6DCE-4A49-9559-C1DA063884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2607541" y="4795279"/>
            <a:ext cx="1314017" cy="1314017"/>
          </a:xfrm>
          <a:prstGeom prst="rect">
            <a:avLst/>
          </a:prstGeom>
        </p:spPr>
      </p:pic>
      <p:pic>
        <p:nvPicPr>
          <p:cNvPr id="16" name="Graphic 15" descr="Whole pizza">
            <a:extLst>
              <a:ext uri="{FF2B5EF4-FFF2-40B4-BE49-F238E27FC236}">
                <a16:creationId xmlns:a16="http://schemas.microsoft.com/office/drawing/2014/main" id="{2DCEA58E-D3C9-4B57-80AD-256EB072EC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8413560" y="2351346"/>
            <a:ext cx="1314017" cy="1314017"/>
          </a:xfrm>
          <a:prstGeom prst="rect">
            <a:avLst/>
          </a:prstGeom>
        </p:spPr>
      </p:pic>
      <p:pic>
        <p:nvPicPr>
          <p:cNvPr id="17" name="Graphic 16" descr="Popcorn">
            <a:extLst>
              <a:ext uri="{FF2B5EF4-FFF2-40B4-BE49-F238E27FC236}">
                <a16:creationId xmlns:a16="http://schemas.microsoft.com/office/drawing/2014/main" id="{CCE9BA18-B00E-42AE-ADFD-9F51CD7AF81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8697867" y="4803058"/>
            <a:ext cx="1314017" cy="1314017"/>
          </a:xfrm>
          <a:prstGeom prst="rect">
            <a:avLst/>
          </a:prstGeom>
        </p:spPr>
      </p:pic>
      <p:pic>
        <p:nvPicPr>
          <p:cNvPr id="18" name="Graphic 17" descr="Taco">
            <a:extLst>
              <a:ext uri="{FF2B5EF4-FFF2-40B4-BE49-F238E27FC236}">
                <a16:creationId xmlns:a16="http://schemas.microsoft.com/office/drawing/2014/main" id="{9DF9E64A-CB84-4EB1-9AAA-D60E1FC8F1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6530687" y="2731470"/>
            <a:ext cx="1314017" cy="1314017"/>
          </a:xfrm>
          <a:prstGeom prst="rect">
            <a:avLst/>
          </a:prstGeom>
        </p:spPr>
      </p:pic>
      <p:pic>
        <p:nvPicPr>
          <p:cNvPr id="19" name="Graphic 18" descr="Pie">
            <a:extLst>
              <a:ext uri="{FF2B5EF4-FFF2-40B4-BE49-F238E27FC236}">
                <a16:creationId xmlns:a16="http://schemas.microsoft.com/office/drawing/2014/main" id="{2030F50C-8183-4F2E-93A8-8DB6C00FA88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8449441" y="3665363"/>
            <a:ext cx="1314017" cy="1314017"/>
          </a:xfrm>
          <a:prstGeom prst="rect">
            <a:avLst/>
          </a:prstGeom>
        </p:spPr>
      </p:pic>
      <p:pic>
        <p:nvPicPr>
          <p:cNvPr id="20" name="Graphic 19" descr="Burger and drink">
            <a:extLst>
              <a:ext uri="{FF2B5EF4-FFF2-40B4-BE49-F238E27FC236}">
                <a16:creationId xmlns:a16="http://schemas.microsoft.com/office/drawing/2014/main" id="{34B0BCD7-7623-4F7F-85DA-73BAF74860B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6958110" y="4795279"/>
            <a:ext cx="1314017" cy="1314017"/>
          </a:xfrm>
          <a:prstGeom prst="rect">
            <a:avLst/>
          </a:prstGeom>
        </p:spPr>
      </p:pic>
      <p:sp>
        <p:nvSpPr>
          <p:cNvPr id="3" name="TextBox 2">
            <a:extLst>
              <a:ext uri="{FF2B5EF4-FFF2-40B4-BE49-F238E27FC236}">
                <a16:creationId xmlns:a16="http://schemas.microsoft.com/office/drawing/2014/main" id="{0A8B862E-80DC-40A4-BCE6-F842DB5A0FE7}"/>
              </a:ext>
            </a:extLst>
          </p:cNvPr>
          <p:cNvSpPr txBox="1"/>
          <p:nvPr/>
        </p:nvSpPr>
        <p:spPr>
          <a:xfrm>
            <a:off x="2483727" y="1478264"/>
            <a:ext cx="2872292" cy="646331"/>
          </a:xfrm>
          <a:prstGeom prst="rect">
            <a:avLst/>
          </a:prstGeom>
          <a:noFill/>
        </p:spPr>
        <p:txBody>
          <a:bodyPr wrap="square" rtlCol="0">
            <a:spAutoFit/>
          </a:bodyPr>
          <a:lstStyle/>
          <a:p>
            <a:pPr algn="ctr"/>
            <a:r>
              <a:rPr lang="en-US" sz="3600" b="1" dirty="0"/>
              <a:t>Binge-Eating</a:t>
            </a:r>
          </a:p>
        </p:txBody>
      </p:sp>
      <p:sp>
        <p:nvSpPr>
          <p:cNvPr id="22" name="TextBox 21">
            <a:extLst>
              <a:ext uri="{FF2B5EF4-FFF2-40B4-BE49-F238E27FC236}">
                <a16:creationId xmlns:a16="http://schemas.microsoft.com/office/drawing/2014/main" id="{67397578-C1D9-4E73-B79E-347422542F16}"/>
              </a:ext>
            </a:extLst>
          </p:cNvPr>
          <p:cNvSpPr txBox="1"/>
          <p:nvPr/>
        </p:nvSpPr>
        <p:spPr>
          <a:xfrm>
            <a:off x="6530687" y="1482730"/>
            <a:ext cx="3666960" cy="646331"/>
          </a:xfrm>
          <a:prstGeom prst="rect">
            <a:avLst/>
          </a:prstGeom>
          <a:noFill/>
        </p:spPr>
        <p:txBody>
          <a:bodyPr wrap="square" rtlCol="0">
            <a:spAutoFit/>
          </a:bodyPr>
          <a:lstStyle/>
          <a:p>
            <a:pPr algn="ctr"/>
            <a:r>
              <a:rPr lang="en-US" sz="3600" b="1" dirty="0"/>
              <a:t>Anorexia Nervosa</a:t>
            </a:r>
          </a:p>
        </p:txBody>
      </p:sp>
      <p:sp>
        <p:nvSpPr>
          <p:cNvPr id="5" name="Multiplication Sign 4">
            <a:extLst>
              <a:ext uri="{FF2B5EF4-FFF2-40B4-BE49-F238E27FC236}">
                <a16:creationId xmlns:a16="http://schemas.microsoft.com/office/drawing/2014/main" id="{3F251D15-5B2B-47A9-850B-6695C702D185}"/>
              </a:ext>
            </a:extLst>
          </p:cNvPr>
          <p:cNvSpPr/>
          <p:nvPr/>
        </p:nvSpPr>
        <p:spPr>
          <a:xfrm>
            <a:off x="6216831" y="2124595"/>
            <a:ext cx="4110592" cy="4332403"/>
          </a:xfrm>
          <a:prstGeom prst="mathMultiply">
            <a:avLst>
              <a:gd name="adj1" fmla="val 1055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29742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375</Words>
  <Application>Microsoft Office PowerPoint</Application>
  <PresentationFormat>Widescreen</PresentationFormat>
  <Paragraphs>37</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11</cp:revision>
  <dcterms:created xsi:type="dcterms:W3CDTF">2017-06-16T13:06:21Z</dcterms:created>
  <dcterms:modified xsi:type="dcterms:W3CDTF">2019-05-28T19:42:17Z</dcterms:modified>
</cp:coreProperties>
</file>