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7" r:id="rId4"/>
    <p:sldId id="279" r:id="rId5"/>
    <p:sldId id="280" r:id="rId6"/>
    <p:sldId id="281" r:id="rId7"/>
    <p:sldId id="282" r:id="rId8"/>
    <p:sldId id="283" r:id="rId9"/>
    <p:sldId id="284" r:id="rId10"/>
    <p:sldId id="285"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0964" autoAdjust="0"/>
  </p:normalViewPr>
  <p:slideViewPr>
    <p:cSldViewPr snapToGrid="0">
      <p:cViewPr varScale="1">
        <p:scale>
          <a:sx n="54" d="100"/>
          <a:sy n="54" d="100"/>
        </p:scale>
        <p:origin x="1148" y="4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lesson provides an overview of human sexual behavior.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3025592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variety of physiological mechanisms that regular sexual behavior.  Research on rats has shown that the ability to engage in reproductive behavior is dictated by the hypothalamus.  In contrast, the amygdala and the nucleus accumbens affect reproductive motivation.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598434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Of interest to human sexuality was the work of Alfred Kinsey in the late 1940s. He initiated a large scale survey on sexual behaviors.  The results were published and were quite sensational. Although some people were enthralled by seeing human sexuality, a previously taboo topic, brought to light, many others were offended.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2571312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of Kinsey’s findings included that women are interested in sex just as men are.  In fact, both men and women reported engaging in masturbation. In addition, homosexual acts were relatively common, not a rarity as was once thought. These findings were suddenly new to the general public.</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408734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More ground-breaking research came through Williams Masters and Virginia Johnson who observed nearly 700 people engaging in sexual acts.  They recorded physiological responses such as blood pressure, vaginal lubrication, and erection swelling.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766342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Based on their observations, they determined that men and women go through four cycles of response: excitement, plateau when orgasm is imminent, orgasm, and resolution.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2884319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Sexual orientation refers to emotional and erotic attraction towards another individual. Although many people find the opposite sex attractive, it is by no means the </a:t>
            </a:r>
            <a:r>
              <a:rPr lang="en-US" sz="1200" kern="1200">
                <a:solidFill>
                  <a:schemeClr val="tx1"/>
                </a:solidFill>
                <a:effectLst/>
                <a:latin typeface="+mn-lt"/>
                <a:ea typeface="+mn-ea"/>
                <a:cs typeface="+mn-cs"/>
              </a:rPr>
              <a:t>only attraction </a:t>
            </a:r>
            <a:r>
              <a:rPr lang="en-US" sz="1200" kern="1200" dirty="0">
                <a:solidFill>
                  <a:schemeClr val="tx1"/>
                </a:solidFill>
                <a:effectLst/>
                <a:latin typeface="+mn-lt"/>
                <a:ea typeface="+mn-ea"/>
                <a:cs typeface="+mn-cs"/>
              </a:rPr>
              <a:t>that exists. Research has consistently shown that individuals who are homosexual were not raised to be homosexuals – there is no relationship between socialization, familial experiences, and homosexuality.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781318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fact, much of the research suggests a biological component of homosexuality. For example, there are differences in the brains of heterosexual versus homosexual individuals. Given that this aspect of an individual is likely something he or she is born with, gay conversion therapy, prayer, and will power will not change this core aspect.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41990882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Gender identity is another important topic within sexual behavior. Gender identity refers to one’s sense of being male or female. Gender dysphoria occurs when an individual does not identify with his or her birth sex. Some individuals who feel this way choose to undergo hormone therapy to move their bodies towards the opposite sex. Some may opt for surgery; others may not.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United States, there is a two-gender culture.  However, it is important to note that many cultures and countries are accepting of additional gender variants.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1213354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6.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8.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Sexual Behavior</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Physiological Mechanisms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57052A48-FF07-45D0-9910-63A915FC97F5}"/>
              </a:ext>
            </a:extLst>
          </p:cNvPr>
          <p:cNvSpPr txBox="1"/>
          <p:nvPr/>
        </p:nvSpPr>
        <p:spPr>
          <a:xfrm>
            <a:off x="6614160" y="2627596"/>
            <a:ext cx="3587932" cy="584775"/>
          </a:xfrm>
          <a:prstGeom prst="rect">
            <a:avLst/>
          </a:prstGeom>
          <a:noFill/>
        </p:spPr>
        <p:txBody>
          <a:bodyPr wrap="square" rtlCol="0">
            <a:spAutoFit/>
          </a:bodyPr>
          <a:lstStyle/>
          <a:p>
            <a:pPr algn="ctr"/>
            <a:r>
              <a:rPr lang="en-US" sz="3200" dirty="0">
                <a:highlight>
                  <a:srgbClr val="00FFFF"/>
                </a:highlight>
              </a:rPr>
              <a:t>Hypothalamus</a:t>
            </a:r>
          </a:p>
        </p:txBody>
      </p:sp>
      <p:sp>
        <p:nvSpPr>
          <p:cNvPr id="7" name="TextBox 6">
            <a:extLst>
              <a:ext uri="{FF2B5EF4-FFF2-40B4-BE49-F238E27FC236}">
                <a16:creationId xmlns:a16="http://schemas.microsoft.com/office/drawing/2014/main" id="{0309E007-FCD7-4B96-8063-410DCBF0705B}"/>
              </a:ext>
            </a:extLst>
          </p:cNvPr>
          <p:cNvSpPr txBox="1"/>
          <p:nvPr/>
        </p:nvSpPr>
        <p:spPr>
          <a:xfrm>
            <a:off x="6849292" y="5163593"/>
            <a:ext cx="3587932" cy="584775"/>
          </a:xfrm>
          <a:prstGeom prst="rect">
            <a:avLst/>
          </a:prstGeom>
          <a:noFill/>
        </p:spPr>
        <p:txBody>
          <a:bodyPr wrap="square" rtlCol="0">
            <a:spAutoFit/>
          </a:bodyPr>
          <a:lstStyle/>
          <a:p>
            <a:pPr algn="ctr"/>
            <a:r>
              <a:rPr lang="en-US" sz="3200" dirty="0">
                <a:highlight>
                  <a:srgbClr val="00FFFF"/>
                </a:highlight>
              </a:rPr>
              <a:t>Nucleus Accumbens</a:t>
            </a:r>
          </a:p>
        </p:txBody>
      </p:sp>
      <p:sp>
        <p:nvSpPr>
          <p:cNvPr id="8" name="TextBox 7">
            <a:extLst>
              <a:ext uri="{FF2B5EF4-FFF2-40B4-BE49-F238E27FC236}">
                <a16:creationId xmlns:a16="http://schemas.microsoft.com/office/drawing/2014/main" id="{6069E906-0DFB-4630-8404-BBCD3CE1D1A3}"/>
              </a:ext>
            </a:extLst>
          </p:cNvPr>
          <p:cNvSpPr txBox="1"/>
          <p:nvPr/>
        </p:nvSpPr>
        <p:spPr>
          <a:xfrm>
            <a:off x="6849292" y="4394464"/>
            <a:ext cx="3587932" cy="584775"/>
          </a:xfrm>
          <a:prstGeom prst="rect">
            <a:avLst/>
          </a:prstGeom>
          <a:noFill/>
        </p:spPr>
        <p:txBody>
          <a:bodyPr wrap="square" rtlCol="0">
            <a:spAutoFit/>
          </a:bodyPr>
          <a:lstStyle/>
          <a:p>
            <a:pPr algn="ctr"/>
            <a:r>
              <a:rPr lang="en-US" sz="3200" dirty="0">
                <a:highlight>
                  <a:srgbClr val="00FFFF"/>
                </a:highlight>
              </a:rPr>
              <a:t>Amygdala</a:t>
            </a:r>
          </a:p>
        </p:txBody>
      </p:sp>
      <p:pic>
        <p:nvPicPr>
          <p:cNvPr id="6" name="Graphic 5" descr="Rat">
            <a:extLst>
              <a:ext uri="{FF2B5EF4-FFF2-40B4-BE49-F238E27FC236}">
                <a16:creationId xmlns:a16="http://schemas.microsoft.com/office/drawing/2014/main" id="{4B208AA9-C1A3-4198-AA6C-E20B6A4ABAA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90058" y="1886726"/>
            <a:ext cx="3487783" cy="3487783"/>
          </a:xfrm>
          <a:prstGeom prst="rect">
            <a:avLst/>
          </a:prstGeom>
        </p:spPr>
      </p:pic>
      <p:pic>
        <p:nvPicPr>
          <p:cNvPr id="10" name="Graphic 9" descr="Line arrow: Counter-clockwise curve">
            <a:extLst>
              <a:ext uri="{FF2B5EF4-FFF2-40B4-BE49-F238E27FC236}">
                <a16:creationId xmlns:a16="http://schemas.microsoft.com/office/drawing/2014/main" id="{2D208CEB-63E5-4F29-BE8E-2C0EFCFC67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6472099">
            <a:off x="4614887" y="1552337"/>
            <a:ext cx="2417030" cy="2417030"/>
          </a:xfrm>
          <a:prstGeom prst="rect">
            <a:avLst/>
          </a:prstGeom>
        </p:spPr>
      </p:pic>
      <p:pic>
        <p:nvPicPr>
          <p:cNvPr id="14" name="Graphic 13" descr="Line arrow: Counter-clockwise curve">
            <a:extLst>
              <a:ext uri="{FF2B5EF4-FFF2-40B4-BE49-F238E27FC236}">
                <a16:creationId xmlns:a16="http://schemas.microsoft.com/office/drawing/2014/main" id="{5F95149A-BA70-4D57-931F-36D3CFEFB97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6472099" flipH="1">
            <a:off x="4923469" y="3516721"/>
            <a:ext cx="2296721" cy="2417030"/>
          </a:xfrm>
          <a:prstGeom prst="rect">
            <a:avLst/>
          </a:prstGeom>
        </p:spPr>
      </p:pic>
      <p:sp>
        <p:nvSpPr>
          <p:cNvPr id="11" name="TextBox 10">
            <a:extLst>
              <a:ext uri="{FF2B5EF4-FFF2-40B4-BE49-F238E27FC236}">
                <a16:creationId xmlns:a16="http://schemas.microsoft.com/office/drawing/2014/main" id="{0079ED59-3223-494F-8B42-657D8FA9296E}"/>
              </a:ext>
            </a:extLst>
          </p:cNvPr>
          <p:cNvSpPr txBox="1"/>
          <p:nvPr/>
        </p:nvSpPr>
        <p:spPr>
          <a:xfrm rot="20784967">
            <a:off x="4965577" y="1890063"/>
            <a:ext cx="1397726" cy="400110"/>
          </a:xfrm>
          <a:prstGeom prst="rect">
            <a:avLst/>
          </a:prstGeom>
          <a:noFill/>
        </p:spPr>
        <p:txBody>
          <a:bodyPr wrap="square" rtlCol="0">
            <a:spAutoFit/>
          </a:bodyPr>
          <a:lstStyle/>
          <a:p>
            <a:pPr algn="ctr"/>
            <a:r>
              <a:rPr lang="en-US" sz="2000" dirty="0"/>
              <a:t>ability</a:t>
            </a:r>
          </a:p>
        </p:txBody>
      </p:sp>
      <p:sp>
        <p:nvSpPr>
          <p:cNvPr id="16" name="TextBox 15">
            <a:extLst>
              <a:ext uri="{FF2B5EF4-FFF2-40B4-BE49-F238E27FC236}">
                <a16:creationId xmlns:a16="http://schemas.microsoft.com/office/drawing/2014/main" id="{DF2F67B8-7CC4-4173-BD2D-31AD79409D81}"/>
              </a:ext>
            </a:extLst>
          </p:cNvPr>
          <p:cNvSpPr txBox="1"/>
          <p:nvPr/>
        </p:nvSpPr>
        <p:spPr>
          <a:xfrm rot="1416694">
            <a:off x="4959760" y="5112534"/>
            <a:ext cx="1397726" cy="400110"/>
          </a:xfrm>
          <a:prstGeom prst="rect">
            <a:avLst/>
          </a:prstGeom>
          <a:noFill/>
        </p:spPr>
        <p:txBody>
          <a:bodyPr wrap="square" rtlCol="0">
            <a:spAutoFit/>
          </a:bodyPr>
          <a:lstStyle/>
          <a:p>
            <a:pPr algn="ctr"/>
            <a:r>
              <a:rPr lang="en-US" sz="2000" dirty="0"/>
              <a:t>motivation</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Alfred Kinsey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miling face with no fill">
            <a:extLst>
              <a:ext uri="{FF2B5EF4-FFF2-40B4-BE49-F238E27FC236}">
                <a16:creationId xmlns:a16="http://schemas.microsoft.com/office/drawing/2014/main" id="{BCA762D2-CD28-4FBD-B0FD-66727DDAC00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38254" y="2503155"/>
            <a:ext cx="2715491" cy="2715491"/>
          </a:xfrm>
          <a:prstGeom prst="rect">
            <a:avLst/>
          </a:prstGeom>
        </p:spPr>
      </p:pic>
      <p:pic>
        <p:nvPicPr>
          <p:cNvPr id="7" name="Graphic 6" descr="Sad face with no fill">
            <a:extLst>
              <a:ext uri="{FF2B5EF4-FFF2-40B4-BE49-F238E27FC236}">
                <a16:creationId xmlns:a16="http://schemas.microsoft.com/office/drawing/2014/main" id="{9DC88144-5915-49E7-A051-39BC8F037F3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95322" y="2503154"/>
            <a:ext cx="2715491" cy="2715491"/>
          </a:xfrm>
          <a:prstGeom prst="rect">
            <a:avLst/>
          </a:prstGeom>
        </p:spPr>
      </p:pic>
      <p:pic>
        <p:nvPicPr>
          <p:cNvPr id="9" name="Graphic 8" descr="Document">
            <a:extLst>
              <a:ext uri="{FF2B5EF4-FFF2-40B4-BE49-F238E27FC236}">
                <a16:creationId xmlns:a16="http://schemas.microsoft.com/office/drawing/2014/main" id="{AD79E147-1352-4ED0-AE62-6BCA0252228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81186" y="2503153"/>
            <a:ext cx="2715491" cy="2715491"/>
          </a:xfrm>
          <a:prstGeom prst="rect">
            <a:avLst/>
          </a:prstGeom>
        </p:spPr>
      </p:pic>
    </p:spTree>
    <p:extLst>
      <p:ext uri="{BB962C8B-B14F-4D97-AF65-F5344CB8AC3E}">
        <p14:creationId xmlns:p14="http://schemas.microsoft.com/office/powerpoint/2010/main" val="1367624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Alfred Kinsey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a:extLst>
              <a:ext uri="{FF2B5EF4-FFF2-40B4-BE49-F238E27FC236}">
                <a16:creationId xmlns:a16="http://schemas.microsoft.com/office/drawing/2014/main" id="{C9A4FB1E-3B9B-4387-AC31-22E195633B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39101" y="3962258"/>
            <a:ext cx="2187949" cy="2187949"/>
          </a:xfrm>
          <a:prstGeom prst="rect">
            <a:avLst/>
          </a:prstGeom>
        </p:spPr>
      </p:pic>
      <p:pic>
        <p:nvPicPr>
          <p:cNvPr id="7" name="Graphic 6" descr="Woman">
            <a:extLst>
              <a:ext uri="{FF2B5EF4-FFF2-40B4-BE49-F238E27FC236}">
                <a16:creationId xmlns:a16="http://schemas.microsoft.com/office/drawing/2014/main" id="{FD9F7F06-046A-49CF-9521-BBFE1A8A762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39100" y="1427137"/>
            <a:ext cx="2187949" cy="2187949"/>
          </a:xfrm>
          <a:prstGeom prst="rect">
            <a:avLst/>
          </a:prstGeom>
        </p:spPr>
      </p:pic>
      <p:pic>
        <p:nvPicPr>
          <p:cNvPr id="10" name="Graphic 9" descr="Woman">
            <a:extLst>
              <a:ext uri="{FF2B5EF4-FFF2-40B4-BE49-F238E27FC236}">
                <a16:creationId xmlns:a16="http://schemas.microsoft.com/office/drawing/2014/main" id="{BB342F69-ECEA-4E0F-A030-C726B20944C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80051" y="1431260"/>
            <a:ext cx="2187949" cy="2187949"/>
          </a:xfrm>
          <a:prstGeom prst="rect">
            <a:avLst/>
          </a:prstGeom>
        </p:spPr>
      </p:pic>
      <p:pic>
        <p:nvPicPr>
          <p:cNvPr id="11" name="Graphic 10" descr="Man">
            <a:extLst>
              <a:ext uri="{FF2B5EF4-FFF2-40B4-BE49-F238E27FC236}">
                <a16:creationId xmlns:a16="http://schemas.microsoft.com/office/drawing/2014/main" id="{80301F68-6A0A-41F0-A483-174700F9ECA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80052" y="3962258"/>
            <a:ext cx="2187949" cy="2187949"/>
          </a:xfrm>
          <a:prstGeom prst="rect">
            <a:avLst/>
          </a:prstGeom>
        </p:spPr>
      </p:pic>
      <p:pic>
        <p:nvPicPr>
          <p:cNvPr id="12" name="Graphic 11" descr="Man">
            <a:extLst>
              <a:ext uri="{FF2B5EF4-FFF2-40B4-BE49-F238E27FC236}">
                <a16:creationId xmlns:a16="http://schemas.microsoft.com/office/drawing/2014/main" id="{C5645AFE-1A86-4112-9FE7-3B8BA3D9B65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20873" y="2541800"/>
            <a:ext cx="2187949" cy="2187949"/>
          </a:xfrm>
          <a:prstGeom prst="rect">
            <a:avLst/>
          </a:prstGeom>
        </p:spPr>
      </p:pic>
      <p:pic>
        <p:nvPicPr>
          <p:cNvPr id="13" name="Graphic 12" descr="Woman">
            <a:extLst>
              <a:ext uri="{FF2B5EF4-FFF2-40B4-BE49-F238E27FC236}">
                <a16:creationId xmlns:a16="http://schemas.microsoft.com/office/drawing/2014/main" id="{133FDD6D-76C8-4CAF-9312-1005FB73D30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26897" y="2550083"/>
            <a:ext cx="2187949" cy="2187949"/>
          </a:xfrm>
          <a:prstGeom prst="rect">
            <a:avLst/>
          </a:prstGeom>
        </p:spPr>
      </p:pic>
      <p:pic>
        <p:nvPicPr>
          <p:cNvPr id="14" name="Graphic 13" descr="Woman">
            <a:extLst>
              <a:ext uri="{FF2B5EF4-FFF2-40B4-BE49-F238E27FC236}">
                <a16:creationId xmlns:a16="http://schemas.microsoft.com/office/drawing/2014/main" id="{7DA1CDCE-C8B0-497C-B57F-F23CD2B0941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2294" y="2109569"/>
            <a:ext cx="3300606" cy="3300606"/>
          </a:xfrm>
          <a:prstGeom prst="rect">
            <a:avLst/>
          </a:prstGeom>
        </p:spPr>
      </p:pic>
      <p:sp>
        <p:nvSpPr>
          <p:cNvPr id="8" name="TextBox 7">
            <a:extLst>
              <a:ext uri="{FF2B5EF4-FFF2-40B4-BE49-F238E27FC236}">
                <a16:creationId xmlns:a16="http://schemas.microsoft.com/office/drawing/2014/main" id="{796AF3E4-8027-4E0D-90A5-ED01E73B8700}"/>
              </a:ext>
            </a:extLst>
          </p:cNvPr>
          <p:cNvSpPr txBox="1"/>
          <p:nvPr/>
        </p:nvSpPr>
        <p:spPr>
          <a:xfrm>
            <a:off x="4581054" y="4702289"/>
            <a:ext cx="3029891" cy="707886"/>
          </a:xfrm>
          <a:prstGeom prst="rect">
            <a:avLst/>
          </a:prstGeom>
          <a:noFill/>
        </p:spPr>
        <p:txBody>
          <a:bodyPr wrap="square" rtlCol="0">
            <a:spAutoFit/>
          </a:bodyPr>
          <a:lstStyle/>
          <a:p>
            <a:pPr algn="ctr"/>
            <a:r>
              <a:rPr lang="en-US" sz="4000" dirty="0">
                <a:solidFill>
                  <a:schemeClr val="accent1">
                    <a:lumMod val="50000"/>
                  </a:schemeClr>
                </a:solidFill>
              </a:rPr>
              <a:t>Masturbation</a:t>
            </a:r>
            <a:endParaRPr lang="en-US" sz="2000" dirty="0">
              <a:solidFill>
                <a:schemeClr val="accent1">
                  <a:lumMod val="50000"/>
                </a:schemeClr>
              </a:solidFill>
            </a:endParaRPr>
          </a:p>
        </p:txBody>
      </p:sp>
    </p:spTree>
    <p:extLst>
      <p:ext uri="{BB962C8B-B14F-4D97-AF65-F5344CB8AC3E}">
        <p14:creationId xmlns:p14="http://schemas.microsoft.com/office/powerpoint/2010/main" val="2730895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B51EDCF-6A44-4BA5-971B-41937912EA4F}"/>
              </a:ext>
            </a:extLst>
          </p:cNvPr>
          <p:cNvSpPr/>
          <p:nvPr/>
        </p:nvSpPr>
        <p:spPr>
          <a:xfrm>
            <a:off x="7185313" y="2669818"/>
            <a:ext cx="2660073" cy="1494363"/>
          </a:xfrm>
          <a:prstGeom prst="rect">
            <a:avLst/>
          </a:prstGeom>
          <a:solidFill>
            <a:schemeClr val="accent1">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sp>
        <p:nvSpPr>
          <p:cNvPr id="5" name="Rectangle 4">
            <a:extLst>
              <a:ext uri="{FF2B5EF4-FFF2-40B4-BE49-F238E27FC236}">
                <a16:creationId xmlns:a16="http://schemas.microsoft.com/office/drawing/2014/main" id="{A0E4CF0F-5349-463A-AFC5-66ED30589F4C}"/>
              </a:ext>
            </a:extLst>
          </p:cNvPr>
          <p:cNvSpPr/>
          <p:nvPr/>
        </p:nvSpPr>
        <p:spPr>
          <a:xfrm>
            <a:off x="4078431" y="2669818"/>
            <a:ext cx="2660073" cy="1494363"/>
          </a:xfrm>
          <a:prstGeom prst="rect">
            <a:avLst/>
          </a:prstGeom>
          <a:solidFill>
            <a:schemeClr val="accent1">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Masters and Johnson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170E09B-51B2-41BA-92FE-10E648EC38C0}"/>
              </a:ext>
            </a:extLst>
          </p:cNvPr>
          <p:cNvSpPr txBox="1"/>
          <p:nvPr/>
        </p:nvSpPr>
        <p:spPr>
          <a:xfrm>
            <a:off x="3855027" y="2632169"/>
            <a:ext cx="3106882" cy="1569660"/>
          </a:xfrm>
          <a:prstGeom prst="rect">
            <a:avLst/>
          </a:prstGeom>
          <a:noFill/>
        </p:spPr>
        <p:txBody>
          <a:bodyPr wrap="square" rtlCol="0">
            <a:spAutoFit/>
          </a:bodyPr>
          <a:lstStyle/>
          <a:p>
            <a:pPr algn="ctr"/>
            <a:r>
              <a:rPr lang="en-US" sz="4800" dirty="0"/>
              <a:t>Vaginal lubrication</a:t>
            </a:r>
          </a:p>
        </p:txBody>
      </p:sp>
      <p:sp>
        <p:nvSpPr>
          <p:cNvPr id="7" name="TextBox 6">
            <a:extLst>
              <a:ext uri="{FF2B5EF4-FFF2-40B4-BE49-F238E27FC236}">
                <a16:creationId xmlns:a16="http://schemas.microsoft.com/office/drawing/2014/main" id="{47E17529-B25F-4F27-A740-141597866165}"/>
              </a:ext>
            </a:extLst>
          </p:cNvPr>
          <p:cNvSpPr txBox="1"/>
          <p:nvPr/>
        </p:nvSpPr>
        <p:spPr>
          <a:xfrm>
            <a:off x="6961909" y="2597196"/>
            <a:ext cx="3106882" cy="1569660"/>
          </a:xfrm>
          <a:prstGeom prst="rect">
            <a:avLst/>
          </a:prstGeom>
          <a:noFill/>
        </p:spPr>
        <p:txBody>
          <a:bodyPr wrap="square" rtlCol="0">
            <a:spAutoFit/>
          </a:bodyPr>
          <a:lstStyle/>
          <a:p>
            <a:pPr algn="ctr"/>
            <a:r>
              <a:rPr lang="en-US" sz="4800" dirty="0"/>
              <a:t>Erection swelling</a:t>
            </a:r>
          </a:p>
        </p:txBody>
      </p:sp>
      <p:pic>
        <p:nvPicPr>
          <p:cNvPr id="8" name="Graphic 7" descr="Heart with pulse">
            <a:extLst>
              <a:ext uri="{FF2B5EF4-FFF2-40B4-BE49-F238E27FC236}">
                <a16:creationId xmlns:a16="http://schemas.microsoft.com/office/drawing/2014/main" id="{C0622D8A-BEF3-4FB3-BAFB-6EE0DB3AF0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53937" y="2406147"/>
            <a:ext cx="1951758" cy="1951758"/>
          </a:xfrm>
          <a:prstGeom prst="rect">
            <a:avLst/>
          </a:prstGeom>
        </p:spPr>
      </p:pic>
    </p:spTree>
    <p:extLst>
      <p:ext uri="{BB962C8B-B14F-4D97-AF65-F5344CB8AC3E}">
        <p14:creationId xmlns:p14="http://schemas.microsoft.com/office/powerpoint/2010/main" val="2886443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 Cycles of Response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9ED6BDA3-7FD7-481A-ABEC-D88CA8B0DB04}"/>
              </a:ext>
            </a:extLst>
          </p:cNvPr>
          <p:cNvSpPr/>
          <p:nvPr/>
        </p:nvSpPr>
        <p:spPr>
          <a:xfrm>
            <a:off x="3515592" y="1466928"/>
            <a:ext cx="2400300" cy="2379508"/>
          </a:xfrm>
          <a:prstGeom prst="ellipse">
            <a:avLst/>
          </a:prstGeom>
          <a:solidFill>
            <a:schemeClr val="accent6">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7" name="Oval 6">
            <a:extLst>
              <a:ext uri="{FF2B5EF4-FFF2-40B4-BE49-F238E27FC236}">
                <a16:creationId xmlns:a16="http://schemas.microsoft.com/office/drawing/2014/main" id="{F5A4131D-2929-4018-91AF-65E1B5E3CE15}"/>
              </a:ext>
            </a:extLst>
          </p:cNvPr>
          <p:cNvSpPr/>
          <p:nvPr/>
        </p:nvSpPr>
        <p:spPr>
          <a:xfrm>
            <a:off x="6281304" y="4140047"/>
            <a:ext cx="2400300" cy="2379508"/>
          </a:xfrm>
          <a:prstGeom prst="ellipse">
            <a:avLst/>
          </a:prstGeom>
          <a:solidFill>
            <a:schemeClr val="accent6">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8" name="Oval 7">
            <a:extLst>
              <a:ext uri="{FF2B5EF4-FFF2-40B4-BE49-F238E27FC236}">
                <a16:creationId xmlns:a16="http://schemas.microsoft.com/office/drawing/2014/main" id="{F63C32BA-8538-4704-8526-6BA1BDEE5106}"/>
              </a:ext>
            </a:extLst>
          </p:cNvPr>
          <p:cNvSpPr/>
          <p:nvPr/>
        </p:nvSpPr>
        <p:spPr>
          <a:xfrm>
            <a:off x="3509531" y="4175455"/>
            <a:ext cx="2400300" cy="2379508"/>
          </a:xfrm>
          <a:prstGeom prst="ellipse">
            <a:avLst/>
          </a:prstGeom>
          <a:solidFill>
            <a:schemeClr val="accent6">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9" name="Oval 8">
            <a:extLst>
              <a:ext uri="{FF2B5EF4-FFF2-40B4-BE49-F238E27FC236}">
                <a16:creationId xmlns:a16="http://schemas.microsoft.com/office/drawing/2014/main" id="{4B66A973-79A5-4BB1-B44E-C964D6AA3E3E}"/>
              </a:ext>
            </a:extLst>
          </p:cNvPr>
          <p:cNvSpPr/>
          <p:nvPr/>
        </p:nvSpPr>
        <p:spPr>
          <a:xfrm>
            <a:off x="6276109" y="1466928"/>
            <a:ext cx="2400300" cy="2379508"/>
          </a:xfrm>
          <a:prstGeom prst="ellipse">
            <a:avLst/>
          </a:prstGeom>
          <a:solidFill>
            <a:schemeClr val="accent6">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5" name="TextBox 4">
            <a:extLst>
              <a:ext uri="{FF2B5EF4-FFF2-40B4-BE49-F238E27FC236}">
                <a16:creationId xmlns:a16="http://schemas.microsoft.com/office/drawing/2014/main" id="{5EDA281B-C442-456B-B5C9-AD1A89148B39}"/>
              </a:ext>
            </a:extLst>
          </p:cNvPr>
          <p:cNvSpPr txBox="1"/>
          <p:nvPr/>
        </p:nvSpPr>
        <p:spPr>
          <a:xfrm>
            <a:off x="3790951" y="2377368"/>
            <a:ext cx="1849582" cy="523220"/>
          </a:xfrm>
          <a:prstGeom prst="rect">
            <a:avLst/>
          </a:prstGeom>
          <a:noFill/>
        </p:spPr>
        <p:txBody>
          <a:bodyPr wrap="square" rtlCol="0">
            <a:spAutoFit/>
          </a:bodyPr>
          <a:lstStyle/>
          <a:p>
            <a:pPr algn="ctr"/>
            <a:r>
              <a:rPr lang="en-US" sz="2800" b="1" dirty="0"/>
              <a:t>Excitement</a:t>
            </a:r>
            <a:endParaRPr lang="en-US" b="1" dirty="0"/>
          </a:p>
        </p:txBody>
      </p:sp>
      <p:sp>
        <p:nvSpPr>
          <p:cNvPr id="11" name="TextBox 10">
            <a:extLst>
              <a:ext uri="{FF2B5EF4-FFF2-40B4-BE49-F238E27FC236}">
                <a16:creationId xmlns:a16="http://schemas.microsoft.com/office/drawing/2014/main" id="{6D742E23-CB5D-4377-AA79-EEE78212CEE3}"/>
              </a:ext>
            </a:extLst>
          </p:cNvPr>
          <p:cNvSpPr txBox="1"/>
          <p:nvPr/>
        </p:nvSpPr>
        <p:spPr>
          <a:xfrm>
            <a:off x="6551468" y="5068191"/>
            <a:ext cx="1849582" cy="523220"/>
          </a:xfrm>
          <a:prstGeom prst="rect">
            <a:avLst/>
          </a:prstGeom>
          <a:noFill/>
        </p:spPr>
        <p:txBody>
          <a:bodyPr wrap="square" rtlCol="0">
            <a:spAutoFit/>
          </a:bodyPr>
          <a:lstStyle/>
          <a:p>
            <a:pPr algn="ctr"/>
            <a:r>
              <a:rPr lang="en-US" sz="2800" b="1" dirty="0"/>
              <a:t>Resolution</a:t>
            </a:r>
            <a:endParaRPr lang="en-US" b="1" dirty="0"/>
          </a:p>
        </p:txBody>
      </p:sp>
      <p:sp>
        <p:nvSpPr>
          <p:cNvPr id="12" name="TextBox 11">
            <a:extLst>
              <a:ext uri="{FF2B5EF4-FFF2-40B4-BE49-F238E27FC236}">
                <a16:creationId xmlns:a16="http://schemas.microsoft.com/office/drawing/2014/main" id="{D28F08A6-22B2-43EA-BD60-256A6AEF9DDC}"/>
              </a:ext>
            </a:extLst>
          </p:cNvPr>
          <p:cNvSpPr txBox="1"/>
          <p:nvPr/>
        </p:nvSpPr>
        <p:spPr>
          <a:xfrm>
            <a:off x="3790951" y="5068191"/>
            <a:ext cx="1849582" cy="523220"/>
          </a:xfrm>
          <a:prstGeom prst="rect">
            <a:avLst/>
          </a:prstGeom>
          <a:noFill/>
        </p:spPr>
        <p:txBody>
          <a:bodyPr wrap="square" rtlCol="0">
            <a:spAutoFit/>
          </a:bodyPr>
          <a:lstStyle/>
          <a:p>
            <a:pPr algn="ctr"/>
            <a:r>
              <a:rPr lang="en-US" sz="2800" b="1" dirty="0"/>
              <a:t>Orgasm</a:t>
            </a:r>
            <a:endParaRPr lang="en-US" b="1" dirty="0"/>
          </a:p>
        </p:txBody>
      </p:sp>
      <p:sp>
        <p:nvSpPr>
          <p:cNvPr id="13" name="TextBox 12">
            <a:extLst>
              <a:ext uri="{FF2B5EF4-FFF2-40B4-BE49-F238E27FC236}">
                <a16:creationId xmlns:a16="http://schemas.microsoft.com/office/drawing/2014/main" id="{2A638E11-3363-45DE-A876-52786A2872F7}"/>
              </a:ext>
            </a:extLst>
          </p:cNvPr>
          <p:cNvSpPr txBox="1"/>
          <p:nvPr/>
        </p:nvSpPr>
        <p:spPr>
          <a:xfrm>
            <a:off x="6551468" y="2346251"/>
            <a:ext cx="1849582" cy="523220"/>
          </a:xfrm>
          <a:prstGeom prst="rect">
            <a:avLst/>
          </a:prstGeom>
          <a:noFill/>
        </p:spPr>
        <p:txBody>
          <a:bodyPr wrap="square" rtlCol="0">
            <a:spAutoFit/>
          </a:bodyPr>
          <a:lstStyle/>
          <a:p>
            <a:pPr algn="ctr"/>
            <a:r>
              <a:rPr lang="en-US" sz="2800" b="1" dirty="0"/>
              <a:t>Plateau</a:t>
            </a:r>
            <a:endParaRPr lang="en-US" b="1" dirty="0"/>
          </a:p>
        </p:txBody>
      </p:sp>
    </p:spTree>
    <p:extLst>
      <p:ext uri="{BB962C8B-B14F-4D97-AF65-F5344CB8AC3E}">
        <p14:creationId xmlns:p14="http://schemas.microsoft.com/office/powerpoint/2010/main" val="1652728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Sexual Orientation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8FB59C57-437F-4778-99DE-108239BDC8E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17974" y="2774749"/>
            <a:ext cx="2187949" cy="2187949"/>
          </a:xfrm>
          <a:prstGeom prst="rect">
            <a:avLst/>
          </a:prstGeom>
        </p:spPr>
      </p:pic>
      <p:pic>
        <p:nvPicPr>
          <p:cNvPr id="7" name="Graphic 6" descr="Woman">
            <a:extLst>
              <a:ext uri="{FF2B5EF4-FFF2-40B4-BE49-F238E27FC236}">
                <a16:creationId xmlns:a16="http://schemas.microsoft.com/office/drawing/2014/main" id="{13F71DB5-83FB-490A-8F7C-2545D382672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23998" y="2783032"/>
            <a:ext cx="2187949" cy="2187949"/>
          </a:xfrm>
          <a:prstGeom prst="rect">
            <a:avLst/>
          </a:prstGeom>
        </p:spPr>
      </p:pic>
      <p:pic>
        <p:nvPicPr>
          <p:cNvPr id="8" name="Graphic 7" descr="Man">
            <a:extLst>
              <a:ext uri="{FF2B5EF4-FFF2-40B4-BE49-F238E27FC236}">
                <a16:creationId xmlns:a16="http://schemas.microsoft.com/office/drawing/2014/main" id="{B28E0AE9-858A-4289-A061-63ECF18BA4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09740" y="4174592"/>
            <a:ext cx="2187949" cy="2187949"/>
          </a:xfrm>
          <a:prstGeom prst="rect">
            <a:avLst/>
          </a:prstGeom>
        </p:spPr>
      </p:pic>
      <p:pic>
        <p:nvPicPr>
          <p:cNvPr id="9" name="Graphic 8" descr="Man">
            <a:extLst>
              <a:ext uri="{FF2B5EF4-FFF2-40B4-BE49-F238E27FC236}">
                <a16:creationId xmlns:a16="http://schemas.microsoft.com/office/drawing/2014/main" id="{0E3E8849-B1FC-41D7-B8CB-6032E1073EA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03714" y="4174592"/>
            <a:ext cx="2187949" cy="2187949"/>
          </a:xfrm>
          <a:prstGeom prst="rect">
            <a:avLst/>
          </a:prstGeom>
        </p:spPr>
      </p:pic>
      <p:pic>
        <p:nvPicPr>
          <p:cNvPr id="10" name="Graphic 9" descr="Woman">
            <a:extLst>
              <a:ext uri="{FF2B5EF4-FFF2-40B4-BE49-F238E27FC236}">
                <a16:creationId xmlns:a16="http://schemas.microsoft.com/office/drawing/2014/main" id="{F6F4A78E-4AEF-4431-A53F-A614173628A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409739" y="1562182"/>
            <a:ext cx="2187949" cy="2187949"/>
          </a:xfrm>
          <a:prstGeom prst="rect">
            <a:avLst/>
          </a:prstGeom>
        </p:spPr>
      </p:pic>
      <p:pic>
        <p:nvPicPr>
          <p:cNvPr id="11" name="Graphic 10" descr="Woman">
            <a:extLst>
              <a:ext uri="{FF2B5EF4-FFF2-40B4-BE49-F238E27FC236}">
                <a16:creationId xmlns:a16="http://schemas.microsoft.com/office/drawing/2014/main" id="{8924CC0B-E0A5-4D1F-B162-3EB94BABD6B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503712" y="1562181"/>
            <a:ext cx="2187949" cy="2187949"/>
          </a:xfrm>
          <a:prstGeom prst="rect">
            <a:avLst/>
          </a:prstGeom>
        </p:spPr>
      </p:pic>
      <p:sp>
        <p:nvSpPr>
          <p:cNvPr id="3" name="TextBox 2">
            <a:extLst>
              <a:ext uri="{FF2B5EF4-FFF2-40B4-BE49-F238E27FC236}">
                <a16:creationId xmlns:a16="http://schemas.microsoft.com/office/drawing/2014/main" id="{EBD32060-4261-4866-A597-FB0C76249173}"/>
              </a:ext>
            </a:extLst>
          </p:cNvPr>
          <p:cNvSpPr txBox="1"/>
          <p:nvPr/>
        </p:nvSpPr>
        <p:spPr>
          <a:xfrm>
            <a:off x="7923865" y="2549342"/>
            <a:ext cx="3154850" cy="3170099"/>
          </a:xfrm>
          <a:prstGeom prst="rect">
            <a:avLst/>
          </a:prstGeom>
          <a:noFill/>
        </p:spPr>
        <p:txBody>
          <a:bodyPr wrap="square" rtlCol="0">
            <a:spAutoFit/>
          </a:bodyPr>
          <a:lstStyle/>
          <a:p>
            <a:pPr algn="ctr"/>
            <a:r>
              <a:rPr lang="en-US" sz="4400" dirty="0">
                <a:highlight>
                  <a:srgbClr val="00FFFF"/>
                </a:highlight>
              </a:rPr>
              <a:t>NOT</a:t>
            </a:r>
          </a:p>
          <a:p>
            <a:pPr algn="ctr"/>
            <a:endParaRPr lang="en-US" sz="1200" dirty="0"/>
          </a:p>
          <a:p>
            <a:pPr algn="ctr"/>
            <a:r>
              <a:rPr lang="en-US" sz="4400" dirty="0">
                <a:solidFill>
                  <a:srgbClr val="7030A0"/>
                </a:solidFill>
              </a:rPr>
              <a:t>Socialization</a:t>
            </a:r>
          </a:p>
          <a:p>
            <a:pPr algn="ctr"/>
            <a:endParaRPr lang="en-US" sz="1200" dirty="0"/>
          </a:p>
          <a:p>
            <a:pPr algn="ctr"/>
            <a:r>
              <a:rPr lang="en-US" sz="4400" dirty="0">
                <a:solidFill>
                  <a:schemeClr val="accent6">
                    <a:lumMod val="50000"/>
                  </a:schemeClr>
                </a:solidFill>
              </a:rPr>
              <a:t>Family experiences</a:t>
            </a:r>
          </a:p>
        </p:txBody>
      </p:sp>
    </p:spTree>
    <p:extLst>
      <p:ext uri="{BB962C8B-B14F-4D97-AF65-F5344CB8AC3E}">
        <p14:creationId xmlns:p14="http://schemas.microsoft.com/office/powerpoint/2010/main" val="1061526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Sexual Orientation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0978AF6A-1C05-44D8-A60D-E6EA869CEEA5}"/>
              </a:ext>
            </a:extLst>
          </p:cNvPr>
          <p:cNvSpPr txBox="1"/>
          <p:nvPr/>
        </p:nvSpPr>
        <p:spPr>
          <a:xfrm>
            <a:off x="7046090" y="1998623"/>
            <a:ext cx="3154850" cy="4031873"/>
          </a:xfrm>
          <a:prstGeom prst="rect">
            <a:avLst/>
          </a:prstGeom>
          <a:noFill/>
        </p:spPr>
        <p:txBody>
          <a:bodyPr wrap="square" rtlCol="0">
            <a:spAutoFit/>
          </a:bodyPr>
          <a:lstStyle/>
          <a:p>
            <a:pPr algn="ctr"/>
            <a:r>
              <a:rPr lang="en-US" sz="4400" dirty="0">
                <a:highlight>
                  <a:srgbClr val="00FFFF"/>
                </a:highlight>
              </a:rPr>
              <a:t>NOT</a:t>
            </a:r>
          </a:p>
          <a:p>
            <a:pPr algn="ctr"/>
            <a:endParaRPr lang="en-US" sz="1200" dirty="0"/>
          </a:p>
          <a:p>
            <a:pPr algn="ctr"/>
            <a:r>
              <a:rPr lang="en-US" sz="4400" dirty="0">
                <a:solidFill>
                  <a:srgbClr val="7030A0"/>
                </a:solidFill>
              </a:rPr>
              <a:t>Conversion Therapy</a:t>
            </a:r>
          </a:p>
          <a:p>
            <a:pPr algn="ctr"/>
            <a:endParaRPr lang="en-US" sz="1200" dirty="0"/>
          </a:p>
          <a:p>
            <a:pPr algn="ctr"/>
            <a:r>
              <a:rPr lang="en-US" sz="4400" dirty="0">
                <a:solidFill>
                  <a:schemeClr val="accent6">
                    <a:lumMod val="50000"/>
                  </a:schemeClr>
                </a:solidFill>
              </a:rPr>
              <a:t>Prayer</a:t>
            </a:r>
          </a:p>
          <a:p>
            <a:pPr algn="ctr"/>
            <a:endParaRPr lang="en-US" sz="1200" dirty="0">
              <a:solidFill>
                <a:schemeClr val="accent6">
                  <a:lumMod val="50000"/>
                </a:schemeClr>
              </a:solidFill>
            </a:endParaRPr>
          </a:p>
          <a:p>
            <a:pPr algn="ctr"/>
            <a:r>
              <a:rPr lang="en-US" sz="4400" dirty="0">
                <a:solidFill>
                  <a:srgbClr val="C00000"/>
                </a:solidFill>
              </a:rPr>
              <a:t>Willpower</a:t>
            </a:r>
          </a:p>
        </p:txBody>
      </p:sp>
      <p:pic>
        <p:nvPicPr>
          <p:cNvPr id="5" name="Graphic 4" descr="Brain">
            <a:extLst>
              <a:ext uri="{FF2B5EF4-FFF2-40B4-BE49-F238E27FC236}">
                <a16:creationId xmlns:a16="http://schemas.microsoft.com/office/drawing/2014/main" id="{1C495EF4-201F-4D89-A989-B317E24AB3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736840">
            <a:off x="2378262" y="1974703"/>
            <a:ext cx="4079714" cy="4079714"/>
          </a:xfrm>
          <a:prstGeom prst="rect">
            <a:avLst/>
          </a:prstGeom>
        </p:spPr>
      </p:pic>
    </p:spTree>
    <p:extLst>
      <p:ext uri="{BB962C8B-B14F-4D97-AF65-F5344CB8AC3E}">
        <p14:creationId xmlns:p14="http://schemas.microsoft.com/office/powerpoint/2010/main" val="3092693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Gender Identity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0AD55A6D-0EC7-4D9B-9C15-0FAB14FA28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17974" y="2774749"/>
            <a:ext cx="2187949" cy="2187949"/>
          </a:xfrm>
          <a:prstGeom prst="rect">
            <a:avLst/>
          </a:prstGeom>
        </p:spPr>
      </p:pic>
      <p:pic>
        <p:nvPicPr>
          <p:cNvPr id="7" name="Graphic 6" descr="Woman">
            <a:extLst>
              <a:ext uri="{FF2B5EF4-FFF2-40B4-BE49-F238E27FC236}">
                <a16:creationId xmlns:a16="http://schemas.microsoft.com/office/drawing/2014/main" id="{E6B3209F-F529-404B-92A0-3D20B650086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23998" y="2783032"/>
            <a:ext cx="2187949" cy="2187949"/>
          </a:xfrm>
          <a:prstGeom prst="rect">
            <a:avLst/>
          </a:prstGeom>
        </p:spPr>
      </p:pic>
      <p:pic>
        <p:nvPicPr>
          <p:cNvPr id="8" name="Graphic 7" descr="Man">
            <a:extLst>
              <a:ext uri="{FF2B5EF4-FFF2-40B4-BE49-F238E27FC236}">
                <a16:creationId xmlns:a16="http://schemas.microsoft.com/office/drawing/2014/main" id="{54B1AAA9-14F9-455A-AE06-755D35EB9B6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09740" y="4174592"/>
            <a:ext cx="2187949" cy="2187949"/>
          </a:xfrm>
          <a:prstGeom prst="rect">
            <a:avLst/>
          </a:prstGeom>
        </p:spPr>
      </p:pic>
      <p:pic>
        <p:nvPicPr>
          <p:cNvPr id="9" name="Graphic 8" descr="Woman">
            <a:extLst>
              <a:ext uri="{FF2B5EF4-FFF2-40B4-BE49-F238E27FC236}">
                <a16:creationId xmlns:a16="http://schemas.microsoft.com/office/drawing/2014/main" id="{B37353EE-9CD9-49D9-9A85-CD5594CEA99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409739" y="1562182"/>
            <a:ext cx="2187949" cy="2187949"/>
          </a:xfrm>
          <a:prstGeom prst="rect">
            <a:avLst/>
          </a:prstGeom>
        </p:spPr>
      </p:pic>
      <p:sp>
        <p:nvSpPr>
          <p:cNvPr id="3" name="Arrow: Right 2">
            <a:extLst>
              <a:ext uri="{FF2B5EF4-FFF2-40B4-BE49-F238E27FC236}">
                <a16:creationId xmlns:a16="http://schemas.microsoft.com/office/drawing/2014/main" id="{F4DE7F0C-2666-4B79-A812-21CFFA3554A8}"/>
              </a:ext>
            </a:extLst>
          </p:cNvPr>
          <p:cNvSpPr/>
          <p:nvPr/>
        </p:nvSpPr>
        <p:spPr>
          <a:xfrm>
            <a:off x="6597688" y="2683784"/>
            <a:ext cx="2005446" cy="290930"/>
          </a:xfrm>
          <a:prstGeom prst="rightArrow">
            <a:avLst>
              <a:gd name="adj1" fmla="val 50000"/>
              <a:gd name="adj2" fmla="val 15357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Right 10">
            <a:extLst>
              <a:ext uri="{FF2B5EF4-FFF2-40B4-BE49-F238E27FC236}">
                <a16:creationId xmlns:a16="http://schemas.microsoft.com/office/drawing/2014/main" id="{1BE9B76E-277E-4706-B008-065559CA7DFA}"/>
              </a:ext>
            </a:extLst>
          </p:cNvPr>
          <p:cNvSpPr/>
          <p:nvPr/>
        </p:nvSpPr>
        <p:spPr>
          <a:xfrm>
            <a:off x="6597688" y="5265014"/>
            <a:ext cx="2005446" cy="290930"/>
          </a:xfrm>
          <a:prstGeom prst="rightArrow">
            <a:avLst>
              <a:gd name="adj1" fmla="val 50000"/>
              <a:gd name="adj2" fmla="val 15357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Man">
            <a:extLst>
              <a:ext uri="{FF2B5EF4-FFF2-40B4-BE49-F238E27FC236}">
                <a16:creationId xmlns:a16="http://schemas.microsoft.com/office/drawing/2014/main" id="{E779A12E-E12D-4DB0-95BD-8F628298418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77912" y="4174592"/>
            <a:ext cx="2187949" cy="2187949"/>
          </a:xfrm>
          <a:prstGeom prst="rect">
            <a:avLst/>
          </a:prstGeom>
        </p:spPr>
      </p:pic>
      <p:pic>
        <p:nvPicPr>
          <p:cNvPr id="13" name="Graphic 12" descr="Woman">
            <a:extLst>
              <a:ext uri="{FF2B5EF4-FFF2-40B4-BE49-F238E27FC236}">
                <a16:creationId xmlns:a16="http://schemas.microsoft.com/office/drawing/2014/main" id="{955A99C4-12B6-4B57-9ADA-415A305A662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77911" y="1562182"/>
            <a:ext cx="2187949" cy="2187949"/>
          </a:xfrm>
          <a:prstGeom prst="rect">
            <a:avLst/>
          </a:prstGeom>
        </p:spPr>
      </p:pic>
      <p:sp>
        <p:nvSpPr>
          <p:cNvPr id="5" name="Multiplication Sign 4">
            <a:extLst>
              <a:ext uri="{FF2B5EF4-FFF2-40B4-BE49-F238E27FC236}">
                <a16:creationId xmlns:a16="http://schemas.microsoft.com/office/drawing/2014/main" id="{C646EFF1-039F-4EF2-85DF-72459D77C533}"/>
              </a:ext>
            </a:extLst>
          </p:cNvPr>
          <p:cNvSpPr/>
          <p:nvPr/>
        </p:nvSpPr>
        <p:spPr>
          <a:xfrm>
            <a:off x="8273154" y="1430729"/>
            <a:ext cx="2597462" cy="2505357"/>
          </a:xfrm>
          <a:prstGeom prst="mathMultiply">
            <a:avLst>
              <a:gd name="adj1" fmla="val 1190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Multiplication Sign 14">
            <a:extLst>
              <a:ext uri="{FF2B5EF4-FFF2-40B4-BE49-F238E27FC236}">
                <a16:creationId xmlns:a16="http://schemas.microsoft.com/office/drawing/2014/main" id="{A714406B-00F0-41A6-8F83-6E6DED3D08AD}"/>
              </a:ext>
            </a:extLst>
          </p:cNvPr>
          <p:cNvSpPr/>
          <p:nvPr/>
        </p:nvSpPr>
        <p:spPr>
          <a:xfrm>
            <a:off x="8273154" y="4097272"/>
            <a:ext cx="2597462" cy="2505357"/>
          </a:xfrm>
          <a:prstGeom prst="mathMultiply">
            <a:avLst>
              <a:gd name="adj1" fmla="val 1190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877710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531</Words>
  <Application>Microsoft Office PowerPoint</Application>
  <PresentationFormat>Widescreen</PresentationFormat>
  <Paragraphs>64</Paragraphs>
  <Slides>10</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10</cp:revision>
  <dcterms:created xsi:type="dcterms:W3CDTF">2017-06-16T13:06:21Z</dcterms:created>
  <dcterms:modified xsi:type="dcterms:W3CDTF">2019-05-29T13:02:37Z</dcterms:modified>
</cp:coreProperties>
</file>