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57" r:id="rId4"/>
    <p:sldId id="279" r:id="rId5"/>
    <p:sldId id="280" r:id="rId6"/>
    <p:sldId id="281" r:id="rId7"/>
    <p:sldId id="282" r:id="rId8"/>
    <p:sldId id="283" r:id="rId9"/>
    <p:sldId id="284" r:id="rId10"/>
    <p:sldId id="285" r:id="rId11"/>
    <p:sldId id="286" r:id="rId12"/>
    <p:sldId id="287" r:id="rId13"/>
    <p:sldId id="288"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1081" autoAdjust="0"/>
  </p:normalViewPr>
  <p:slideViewPr>
    <p:cSldViewPr snapToGrid="0">
      <p:cViewPr varScale="1">
        <p:scale>
          <a:sx n="92" d="100"/>
          <a:sy n="92" d="100"/>
        </p:scale>
        <p:origin x="1314" y="9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5/23/2019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all experience emotions, which are subjective states that we usually describe as our feelings.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limbic system is important to feelings of emotions. For example, the hypothalamus activates the sympathetic nervous system whereas the amygdala is responsible for tying emotional value to learned information. The hippocampus can be impacted by stress, resulting in reductions in size.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dirty="0"/>
          </a:p>
        </p:txBody>
      </p:sp>
    </p:spTree>
    <p:extLst>
      <p:ext uri="{BB962C8B-B14F-4D97-AF65-F5344CB8AC3E}">
        <p14:creationId xmlns:p14="http://schemas.microsoft.com/office/powerpoint/2010/main" val="22867621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 is important to keep in mind the fact that cultural display rules can influence the demonstration of emotions.  For example, people in the United States are more likely to show emotions in front of others whereas Japanese individuals do not.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11</a:t>
            </a:fld>
            <a:endParaRPr lang="en-US" dirty="0"/>
          </a:p>
        </p:txBody>
      </p:sp>
    </p:spTree>
    <p:extLst>
      <p:ext uri="{BB962C8B-B14F-4D97-AF65-F5344CB8AC3E}">
        <p14:creationId xmlns:p14="http://schemas.microsoft.com/office/powerpoint/2010/main" val="7394793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However, even though we may not always show emotions due to our cultures, our ability to decipher emotions on the faces of others, specifically 7 different emotions of happiness, surprise, sadness, fright, disgust, contempt, and anger.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12</a:t>
            </a:fld>
            <a:endParaRPr lang="en-US" dirty="0"/>
          </a:p>
        </p:txBody>
      </p:sp>
    </p:spTree>
    <p:extLst>
      <p:ext uri="{BB962C8B-B14F-4D97-AF65-F5344CB8AC3E}">
        <p14:creationId xmlns:p14="http://schemas.microsoft.com/office/powerpoint/2010/main" val="208870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Theories of emotion take into account three components: physiological arousal, psychological appraisal, and subjective experience. Our emotions are often influenced by our experiences and backgrounds. For instance, someone who has had rodents as pets may not fear them; others may be terrified.</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3036020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have been a variety of theories of emotions.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2201151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James-Lange Theory posits that emotions arise from physiological arousal. Here, a stimulus such as a bunch of bugs would cause a sympathetic nervous system reaction of increased heart and respiration rate. You would experience fear after these physiological responses.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888273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is evidence that supports the James-Lange theory. Specifically, individuals who were partially paralyzed reported less intense emotions.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39096951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contrast, the Cannon-Bard Theory argued that the physiological arousal and the emotional experience occur simultaneously.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24862220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Schachter-Singer two-factor theory individuals must cognitively interpret the situation in order to determine which emotion is appropriate. If our physiological response is relatively similar across emotions, a cognitive label would be identify the emotion.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2643765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an experiment that shows support for this theory, researchers gave epinephrine to individuals and told them they wouldn’t experience any emotional changes. When put in a room with a confederate who either acted elated or angry, these individuals later reported feeling those same emotions. This effect did not happen with those who knew what to expect from the epinephrine injection.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2518240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two pathways for emotion.  One involves the cortex and cognitive appraisal.  The other, however, bypasses the cortex via a connection directly between the thalamus and amygdala.  This explains why we sometimes act without thinking, such as jumping when someone scares you.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3178401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5/23/2019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5/23/2019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1.jp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hyperlink" Target="https://creativecommons.org/licenses/by-nc-sa/3.0/" TargetMode="External"/><Relationship Id="rId4" Type="http://schemas.openxmlformats.org/officeDocument/2006/relationships/hyperlink" Target="http://opentextbc.ca/introductiontopsychology/chapter/3-2-our-brains-control-our-thoughts-feelings-and-behavior/" TargetMode="External"/></Relationships>
</file>

<file path=ppt/slides/_rels/slide11.xml.rels><?xml version="1.0" encoding="UTF-8" standalone="yes"?>
<Relationships xmlns="http://schemas.openxmlformats.org/package/2006/relationships"><Relationship Id="rId8" Type="http://schemas.openxmlformats.org/officeDocument/2006/relationships/image" Target="../media/image37.svg"/><Relationship Id="rId13" Type="http://schemas.openxmlformats.org/officeDocument/2006/relationships/image" Target="../media/image42.png"/><Relationship Id="rId3" Type="http://schemas.openxmlformats.org/officeDocument/2006/relationships/image" Target="../media/image32.png"/><Relationship Id="rId7" Type="http://schemas.openxmlformats.org/officeDocument/2006/relationships/image" Target="../media/image36.png"/><Relationship Id="rId12" Type="http://schemas.openxmlformats.org/officeDocument/2006/relationships/image" Target="../media/image41.sv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35.svg"/><Relationship Id="rId11" Type="http://schemas.openxmlformats.org/officeDocument/2006/relationships/image" Target="../media/image40.png"/><Relationship Id="rId5" Type="http://schemas.openxmlformats.org/officeDocument/2006/relationships/image" Target="../media/image34.png"/><Relationship Id="rId10" Type="http://schemas.openxmlformats.org/officeDocument/2006/relationships/image" Target="../media/image39.svg"/><Relationship Id="rId4" Type="http://schemas.openxmlformats.org/officeDocument/2006/relationships/image" Target="../media/image33.svg"/><Relationship Id="rId9" Type="http://schemas.openxmlformats.org/officeDocument/2006/relationships/image" Target="../media/image38.png"/><Relationship Id="rId14" Type="http://schemas.openxmlformats.org/officeDocument/2006/relationships/image" Target="../media/image43.svg"/></Relationships>
</file>

<file path=ppt/slides/_rels/slide12.xml.rels><?xml version="1.0" encoding="UTF-8" standalone="yes"?>
<Relationships xmlns="http://schemas.openxmlformats.org/package/2006/relationships"><Relationship Id="rId3" Type="http://schemas.openxmlformats.org/officeDocument/2006/relationships/image" Target="../media/image44.jp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hyperlink" Target="https://creativecommons.org/licenses/by/3.0/" TargetMode="External"/><Relationship Id="rId4" Type="http://schemas.openxmlformats.org/officeDocument/2006/relationships/hyperlink" Target="http://riccardocazzulo.blogspot.com/2014/02/biodanza-emozioni-valenza-positiva-e.html"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png"/><Relationship Id="rId1" Type="http://schemas.openxmlformats.org/officeDocument/2006/relationships/slideLayout" Target="../slideLayouts/slideLayout12.xml"/><Relationship Id="rId5" Type="http://schemas.openxmlformats.org/officeDocument/2006/relationships/image" Target="../media/image48.png"/><Relationship Id="rId4" Type="http://schemas.openxmlformats.org/officeDocument/2006/relationships/image" Target="../media/image47.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image" Target="../media/image1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15.png"/><Relationship Id="rId18" Type="http://schemas.openxmlformats.org/officeDocument/2006/relationships/image" Target="../media/image20.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4.svg"/><Relationship Id="rId17" Type="http://schemas.openxmlformats.org/officeDocument/2006/relationships/image" Target="../media/image19.png"/><Relationship Id="rId2" Type="http://schemas.openxmlformats.org/officeDocument/2006/relationships/notesSlide" Target="../notesSlides/notesSlide4.xml"/><Relationship Id="rId16" Type="http://schemas.openxmlformats.org/officeDocument/2006/relationships/image" Target="../media/image18.svg"/><Relationship Id="rId1" Type="http://schemas.openxmlformats.org/officeDocument/2006/relationships/slideLayout" Target="../slideLayouts/slideLayout1.xml"/><Relationship Id="rId6" Type="http://schemas.openxmlformats.org/officeDocument/2006/relationships/image" Target="../media/image6.svg"/><Relationship Id="rId11" Type="http://schemas.openxmlformats.org/officeDocument/2006/relationships/image" Target="../media/image13.png"/><Relationship Id="rId5" Type="http://schemas.openxmlformats.org/officeDocument/2006/relationships/image" Target="../media/image5.png"/><Relationship Id="rId15" Type="http://schemas.openxmlformats.org/officeDocument/2006/relationships/image" Target="../media/image17.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 Id="rId14" Type="http://schemas.openxmlformats.org/officeDocument/2006/relationships/image" Target="../media/image16.svg"/></Relationships>
</file>

<file path=ppt/slides/_rels/slide5.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2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s>
</file>

<file path=ppt/slides/_rels/slide6.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12" Type="http://schemas.openxmlformats.org/officeDocument/2006/relationships/image" Target="../media/image6.sv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6.svg"/><Relationship Id="rId11" Type="http://schemas.openxmlformats.org/officeDocument/2006/relationships/image" Target="../media/image5.png"/><Relationship Id="rId5" Type="http://schemas.openxmlformats.org/officeDocument/2006/relationships/image" Target="../media/image25.png"/><Relationship Id="rId10" Type="http://schemas.openxmlformats.org/officeDocument/2006/relationships/image" Target="../media/image4.svg"/><Relationship Id="rId4" Type="http://schemas.openxmlformats.org/officeDocument/2006/relationships/image" Target="../media/image24.svg"/><Relationship Id="rId9"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7.png"/><Relationship Id="rId7" Type="http://schemas.openxmlformats.org/officeDocument/2006/relationships/image" Target="../media/image29.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Emotion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Limbic System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picture containing text&#10;&#10;Description automatically generated">
            <a:extLst>
              <a:ext uri="{FF2B5EF4-FFF2-40B4-BE49-F238E27FC236}">
                <a16:creationId xmlns:a16="http://schemas.microsoft.com/office/drawing/2014/main" id="{28C8F9D9-5BF9-47CE-A0F1-6F95F368A6BF}"/>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3321627" y="1478799"/>
            <a:ext cx="5548746" cy="4860571"/>
          </a:xfrm>
          <a:prstGeom prst="rect">
            <a:avLst/>
          </a:prstGeom>
        </p:spPr>
      </p:pic>
      <p:sp>
        <p:nvSpPr>
          <p:cNvPr id="6" name="TextBox 5">
            <a:extLst>
              <a:ext uri="{FF2B5EF4-FFF2-40B4-BE49-F238E27FC236}">
                <a16:creationId xmlns:a16="http://schemas.microsoft.com/office/drawing/2014/main" id="{F9277317-3AF4-4C71-8658-8EA7CBD1FDBF}"/>
              </a:ext>
            </a:extLst>
          </p:cNvPr>
          <p:cNvSpPr txBox="1"/>
          <p:nvPr/>
        </p:nvSpPr>
        <p:spPr>
          <a:xfrm>
            <a:off x="3321627" y="6440241"/>
            <a:ext cx="5548746" cy="230832"/>
          </a:xfrm>
          <a:prstGeom prst="rect">
            <a:avLst/>
          </a:prstGeom>
          <a:noFill/>
        </p:spPr>
        <p:txBody>
          <a:bodyPr wrap="square" rtlCol="0">
            <a:spAutoFit/>
          </a:bodyPr>
          <a:lstStyle/>
          <a:p>
            <a:r>
              <a:rPr lang="en-US" sz="900" dirty="0">
                <a:hlinkClick r:id="rId4" tooltip="http://opentextbc.ca/introductiontopsychology/chapter/3-2-our-brains-control-our-thoughts-feelings-and-behavior/"/>
              </a:rPr>
              <a:t>This Photo</a:t>
            </a:r>
            <a:r>
              <a:rPr lang="en-US" sz="900" dirty="0"/>
              <a:t> by Unknown Author is licensed under </a:t>
            </a:r>
            <a:r>
              <a:rPr lang="en-US" sz="900" dirty="0">
                <a:hlinkClick r:id="rId5" tooltip="https://creativecommons.org/licenses/by-nc-sa/3.0/"/>
              </a:rPr>
              <a:t>CC BY-SA-NC</a:t>
            </a:r>
            <a:endParaRPr lang="en-US" sz="900" dirty="0"/>
          </a:p>
        </p:txBody>
      </p:sp>
    </p:spTree>
    <p:extLst>
      <p:ext uri="{BB962C8B-B14F-4D97-AF65-F5344CB8AC3E}">
        <p14:creationId xmlns:p14="http://schemas.microsoft.com/office/powerpoint/2010/main" val="272878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Impact of Culture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rying face with no fill">
            <a:extLst>
              <a:ext uri="{FF2B5EF4-FFF2-40B4-BE49-F238E27FC236}">
                <a16:creationId xmlns:a16="http://schemas.microsoft.com/office/drawing/2014/main" id="{118A181A-8D5F-4429-A44F-0000D2B24B5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22219" y="1233675"/>
            <a:ext cx="1486173" cy="1486173"/>
          </a:xfrm>
          <a:prstGeom prst="rect">
            <a:avLst/>
          </a:prstGeom>
        </p:spPr>
      </p:pic>
      <p:pic>
        <p:nvPicPr>
          <p:cNvPr id="7" name="Graphic 6" descr="Neutral face with no fill">
            <a:extLst>
              <a:ext uri="{FF2B5EF4-FFF2-40B4-BE49-F238E27FC236}">
                <a16:creationId xmlns:a16="http://schemas.microsoft.com/office/drawing/2014/main" id="{5E44606B-47D4-4BB6-9046-D7E2B04B442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287889" y="3024689"/>
            <a:ext cx="1486173" cy="1486173"/>
          </a:xfrm>
          <a:prstGeom prst="rect">
            <a:avLst/>
          </a:prstGeom>
        </p:spPr>
      </p:pic>
      <p:pic>
        <p:nvPicPr>
          <p:cNvPr id="9" name="Graphic 8" descr="Sad face with no fill">
            <a:extLst>
              <a:ext uri="{FF2B5EF4-FFF2-40B4-BE49-F238E27FC236}">
                <a16:creationId xmlns:a16="http://schemas.microsoft.com/office/drawing/2014/main" id="{F153EA00-A11B-460C-813F-442FFF29E47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708392" y="3946251"/>
            <a:ext cx="1486173" cy="1486173"/>
          </a:xfrm>
          <a:prstGeom prst="rect">
            <a:avLst/>
          </a:prstGeom>
        </p:spPr>
      </p:pic>
      <p:pic>
        <p:nvPicPr>
          <p:cNvPr id="11" name="Graphic 10" descr="Angry face with no fill">
            <a:extLst>
              <a:ext uri="{FF2B5EF4-FFF2-40B4-BE49-F238E27FC236}">
                <a16:creationId xmlns:a16="http://schemas.microsoft.com/office/drawing/2014/main" id="{F43B2817-B6F0-4540-992B-63B9A7FA766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751819" y="2036136"/>
            <a:ext cx="1486173" cy="1486173"/>
          </a:xfrm>
          <a:prstGeom prst="rect">
            <a:avLst/>
          </a:prstGeom>
        </p:spPr>
      </p:pic>
      <p:sp>
        <p:nvSpPr>
          <p:cNvPr id="12" name="&quot;Not Allowed&quot; Symbol 11">
            <a:extLst>
              <a:ext uri="{FF2B5EF4-FFF2-40B4-BE49-F238E27FC236}">
                <a16:creationId xmlns:a16="http://schemas.microsoft.com/office/drawing/2014/main" id="{0331120A-9BB7-4727-837A-26E531E56408}"/>
              </a:ext>
            </a:extLst>
          </p:cNvPr>
          <p:cNvSpPr/>
          <p:nvPr/>
        </p:nvSpPr>
        <p:spPr>
          <a:xfrm>
            <a:off x="1379999" y="1792128"/>
            <a:ext cx="2057400" cy="1855441"/>
          </a:xfrm>
          <a:prstGeom prst="noSmoking">
            <a:avLst>
              <a:gd name="adj" fmla="val 13093"/>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4" name="Graphic 13" descr="Earth globe: Africa and Europe">
            <a:extLst>
              <a:ext uri="{FF2B5EF4-FFF2-40B4-BE49-F238E27FC236}">
                <a16:creationId xmlns:a16="http://schemas.microsoft.com/office/drawing/2014/main" id="{733EC576-DC85-44FF-AE05-84CA265AA57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426527" y="3480796"/>
            <a:ext cx="2881745" cy="2881745"/>
          </a:xfrm>
          <a:prstGeom prst="rect">
            <a:avLst/>
          </a:prstGeom>
        </p:spPr>
      </p:pic>
      <p:pic>
        <p:nvPicPr>
          <p:cNvPr id="16" name="Graphic 15" descr="Back">
            <a:extLst>
              <a:ext uri="{FF2B5EF4-FFF2-40B4-BE49-F238E27FC236}">
                <a16:creationId xmlns:a16="http://schemas.microsoft.com/office/drawing/2014/main" id="{EA3A3F73-9F0A-453C-8922-27C8431DF36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rot="18985340">
            <a:off x="6168407" y="2075566"/>
            <a:ext cx="2017829" cy="2017829"/>
          </a:xfrm>
          <a:prstGeom prst="rect">
            <a:avLst/>
          </a:prstGeom>
        </p:spPr>
      </p:pic>
      <p:pic>
        <p:nvPicPr>
          <p:cNvPr id="19" name="Graphic 18" descr="Back">
            <a:extLst>
              <a:ext uri="{FF2B5EF4-FFF2-40B4-BE49-F238E27FC236}">
                <a16:creationId xmlns:a16="http://schemas.microsoft.com/office/drawing/2014/main" id="{B9348C8C-8971-4A4D-93F4-59287B5A495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rot="13582569" flipV="1">
            <a:off x="3716812" y="2073512"/>
            <a:ext cx="2032037" cy="2021937"/>
          </a:xfrm>
          <a:prstGeom prst="rect">
            <a:avLst/>
          </a:prstGeom>
        </p:spPr>
      </p:pic>
    </p:spTree>
    <p:extLst>
      <p:ext uri="{BB962C8B-B14F-4D97-AF65-F5344CB8AC3E}">
        <p14:creationId xmlns:p14="http://schemas.microsoft.com/office/powerpoint/2010/main" val="907640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Emotions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2063E366-9671-4A1D-983F-08EAE0E2951C}"/>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32596" y="1341810"/>
            <a:ext cx="9742777" cy="4776021"/>
          </a:xfrm>
          <a:prstGeom prst="rect">
            <a:avLst/>
          </a:prstGeom>
        </p:spPr>
      </p:pic>
      <p:sp>
        <p:nvSpPr>
          <p:cNvPr id="7" name="TextBox 6">
            <a:extLst>
              <a:ext uri="{FF2B5EF4-FFF2-40B4-BE49-F238E27FC236}">
                <a16:creationId xmlns:a16="http://schemas.microsoft.com/office/drawing/2014/main" id="{B221C853-96EB-4EB3-9259-8AB8595C6955}"/>
              </a:ext>
            </a:extLst>
          </p:cNvPr>
          <p:cNvSpPr txBox="1"/>
          <p:nvPr/>
        </p:nvSpPr>
        <p:spPr>
          <a:xfrm>
            <a:off x="1032596" y="6185216"/>
            <a:ext cx="9742777" cy="230832"/>
          </a:xfrm>
          <a:prstGeom prst="rect">
            <a:avLst/>
          </a:prstGeom>
          <a:noFill/>
        </p:spPr>
        <p:txBody>
          <a:bodyPr wrap="square" rtlCol="0">
            <a:spAutoFit/>
          </a:bodyPr>
          <a:lstStyle/>
          <a:p>
            <a:r>
              <a:rPr lang="en-US" sz="900" dirty="0">
                <a:hlinkClick r:id="rId4" tooltip="http://riccardocazzulo.blogspot.com/2014/02/biodanza-emozioni-valenza-positiva-e.html"/>
              </a:rPr>
              <a:t>This Photo</a:t>
            </a:r>
            <a:r>
              <a:rPr lang="en-US" sz="900" dirty="0"/>
              <a:t> by Unknown Author is licensed under </a:t>
            </a:r>
            <a:r>
              <a:rPr lang="en-US" sz="900" dirty="0">
                <a:hlinkClick r:id="rId5" tooltip="https://creativecommons.org/licenses/by/3.0/"/>
              </a:rPr>
              <a:t>CC BY</a:t>
            </a:r>
            <a:endParaRPr lang="en-US" sz="900" dirty="0"/>
          </a:p>
        </p:txBody>
      </p:sp>
    </p:spTree>
    <p:extLst>
      <p:ext uri="{BB962C8B-B14F-4D97-AF65-F5344CB8AC3E}">
        <p14:creationId xmlns:p14="http://schemas.microsoft.com/office/powerpoint/2010/main" val="369949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Components of Emotion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rain in head">
            <a:extLst>
              <a:ext uri="{FF2B5EF4-FFF2-40B4-BE49-F238E27FC236}">
                <a16:creationId xmlns:a16="http://schemas.microsoft.com/office/drawing/2014/main" id="{250C1282-AE1E-4DCB-B54B-98F03E58A59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4631087" y="2305290"/>
            <a:ext cx="2724134" cy="2724134"/>
          </a:xfrm>
          <a:prstGeom prst="rect">
            <a:avLst/>
          </a:prstGeom>
        </p:spPr>
      </p:pic>
      <p:pic>
        <p:nvPicPr>
          <p:cNvPr id="7" name="Graphic 6" descr="Man">
            <a:extLst>
              <a:ext uri="{FF2B5EF4-FFF2-40B4-BE49-F238E27FC236}">
                <a16:creationId xmlns:a16="http://schemas.microsoft.com/office/drawing/2014/main" id="{49432ED6-3C0F-4C5D-BD1F-A9A44C3F0D0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602439" y="1684917"/>
            <a:ext cx="4236998" cy="4236998"/>
          </a:xfrm>
          <a:prstGeom prst="rect">
            <a:avLst/>
          </a:prstGeom>
        </p:spPr>
      </p:pic>
      <p:pic>
        <p:nvPicPr>
          <p:cNvPr id="9" name="Graphic 8" descr="Heart">
            <a:extLst>
              <a:ext uri="{FF2B5EF4-FFF2-40B4-BE49-F238E27FC236}">
                <a16:creationId xmlns:a16="http://schemas.microsoft.com/office/drawing/2014/main" id="{3DCF8CDF-A5F6-49CC-981B-90D400B1351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flipH="1">
            <a:off x="1842108" y="2389214"/>
            <a:ext cx="1757659" cy="1757659"/>
          </a:xfrm>
          <a:prstGeom prst="rect">
            <a:avLst/>
          </a:prstGeom>
        </p:spPr>
      </p:pic>
      <p:pic>
        <p:nvPicPr>
          <p:cNvPr id="11" name="Graphic 10" descr="Smiling face with no fill">
            <a:extLst>
              <a:ext uri="{FF2B5EF4-FFF2-40B4-BE49-F238E27FC236}">
                <a16:creationId xmlns:a16="http://schemas.microsoft.com/office/drawing/2014/main" id="{F2A93764-BE73-45DE-951C-2BBAF490285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H="1">
            <a:off x="7955691" y="1723516"/>
            <a:ext cx="1757659" cy="1757659"/>
          </a:xfrm>
          <a:prstGeom prst="rect">
            <a:avLst/>
          </a:prstGeom>
        </p:spPr>
      </p:pic>
      <p:pic>
        <p:nvPicPr>
          <p:cNvPr id="13" name="Graphic 12" descr="Sad face with no fill">
            <a:extLst>
              <a:ext uri="{FF2B5EF4-FFF2-40B4-BE49-F238E27FC236}">
                <a16:creationId xmlns:a16="http://schemas.microsoft.com/office/drawing/2014/main" id="{5D819812-7A16-48AD-B6A4-0AD49CA8152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flipH="1">
            <a:off x="9051417" y="3920295"/>
            <a:ext cx="1757659" cy="1757659"/>
          </a:xfrm>
          <a:prstGeom prst="rect">
            <a:avLst/>
          </a:prstGeom>
        </p:spPr>
      </p:pic>
      <p:pic>
        <p:nvPicPr>
          <p:cNvPr id="15" name="Graphic 14" descr="Rat">
            <a:extLst>
              <a:ext uri="{FF2B5EF4-FFF2-40B4-BE49-F238E27FC236}">
                <a16:creationId xmlns:a16="http://schemas.microsoft.com/office/drawing/2014/main" id="{23D68E13-C433-4C7E-9304-F9411FD6B75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flipH="1">
            <a:off x="5211341" y="4841262"/>
            <a:ext cx="1757659" cy="1757659"/>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Theories of Emotion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BE081478-0874-4122-9105-898146527456}"/>
              </a:ext>
            </a:extLst>
          </p:cNvPr>
          <p:cNvSpPr txBox="1"/>
          <p:nvPr/>
        </p:nvSpPr>
        <p:spPr>
          <a:xfrm>
            <a:off x="1881188" y="2409919"/>
            <a:ext cx="8925357" cy="2123658"/>
          </a:xfrm>
          <a:prstGeom prst="rect">
            <a:avLst/>
          </a:prstGeom>
          <a:noFill/>
        </p:spPr>
        <p:txBody>
          <a:bodyPr wrap="square" rtlCol="0">
            <a:spAutoFit/>
          </a:bodyPr>
          <a:lstStyle/>
          <a:p>
            <a:pPr algn="ctr"/>
            <a:r>
              <a:rPr lang="en-US" sz="3600" dirty="0">
                <a:solidFill>
                  <a:schemeClr val="accent6">
                    <a:lumMod val="50000"/>
                  </a:schemeClr>
                </a:solidFill>
              </a:rPr>
              <a:t>James-Lange Theory</a:t>
            </a:r>
          </a:p>
          <a:p>
            <a:pPr algn="ctr"/>
            <a:endParaRPr lang="en-US" sz="1200" dirty="0">
              <a:solidFill>
                <a:schemeClr val="accent6">
                  <a:lumMod val="50000"/>
                </a:schemeClr>
              </a:solidFill>
            </a:endParaRPr>
          </a:p>
          <a:p>
            <a:pPr algn="ctr"/>
            <a:r>
              <a:rPr lang="en-US" sz="3600" dirty="0">
                <a:solidFill>
                  <a:schemeClr val="accent5">
                    <a:lumMod val="50000"/>
                  </a:schemeClr>
                </a:solidFill>
              </a:rPr>
              <a:t>Cannon-Bard Theory</a:t>
            </a:r>
          </a:p>
          <a:p>
            <a:pPr algn="ctr"/>
            <a:endParaRPr lang="en-US" sz="1200" dirty="0">
              <a:solidFill>
                <a:schemeClr val="accent5">
                  <a:lumMod val="50000"/>
                </a:schemeClr>
              </a:solidFill>
            </a:endParaRPr>
          </a:p>
          <a:p>
            <a:pPr algn="ctr"/>
            <a:r>
              <a:rPr lang="en-US" sz="3600" dirty="0">
                <a:solidFill>
                  <a:schemeClr val="accent4">
                    <a:lumMod val="50000"/>
                  </a:schemeClr>
                </a:solidFill>
              </a:rPr>
              <a:t>Schachter-Singer Two-Factor Theory</a:t>
            </a:r>
          </a:p>
        </p:txBody>
      </p:sp>
    </p:spTree>
    <p:extLst>
      <p:ext uri="{BB962C8B-B14F-4D97-AF65-F5344CB8AC3E}">
        <p14:creationId xmlns:p14="http://schemas.microsoft.com/office/powerpoint/2010/main" val="565755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James-Lange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Man">
            <a:extLst>
              <a:ext uri="{FF2B5EF4-FFF2-40B4-BE49-F238E27FC236}">
                <a16:creationId xmlns:a16="http://schemas.microsoft.com/office/drawing/2014/main" id="{B5A9B8A2-7461-48A0-9259-A5D9834029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602439" y="1684917"/>
            <a:ext cx="4236998" cy="4236998"/>
          </a:xfrm>
          <a:prstGeom prst="rect">
            <a:avLst/>
          </a:prstGeom>
        </p:spPr>
      </p:pic>
      <p:pic>
        <p:nvPicPr>
          <p:cNvPr id="7" name="Graphic 6" descr="Heart">
            <a:extLst>
              <a:ext uri="{FF2B5EF4-FFF2-40B4-BE49-F238E27FC236}">
                <a16:creationId xmlns:a16="http://schemas.microsoft.com/office/drawing/2014/main" id="{4AC65D04-9303-4EE7-98E0-CEC7C84620E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1842108" y="2389214"/>
            <a:ext cx="1757659" cy="1757659"/>
          </a:xfrm>
          <a:prstGeom prst="rect">
            <a:avLst/>
          </a:prstGeom>
        </p:spPr>
      </p:pic>
      <p:pic>
        <p:nvPicPr>
          <p:cNvPr id="8" name="Graphic 7" descr="Smiling face with no fill">
            <a:extLst>
              <a:ext uri="{FF2B5EF4-FFF2-40B4-BE49-F238E27FC236}">
                <a16:creationId xmlns:a16="http://schemas.microsoft.com/office/drawing/2014/main" id="{3B8ED131-1510-4191-9C14-05EE1BEC6F4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flipH="1">
            <a:off x="7955691" y="1723516"/>
            <a:ext cx="1757659" cy="1757659"/>
          </a:xfrm>
          <a:prstGeom prst="rect">
            <a:avLst/>
          </a:prstGeom>
        </p:spPr>
      </p:pic>
      <p:pic>
        <p:nvPicPr>
          <p:cNvPr id="9" name="Graphic 8" descr="Sad face with no fill">
            <a:extLst>
              <a:ext uri="{FF2B5EF4-FFF2-40B4-BE49-F238E27FC236}">
                <a16:creationId xmlns:a16="http://schemas.microsoft.com/office/drawing/2014/main" id="{DA49432C-8C7A-4D4C-802D-ADD9E5D5415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H="1">
            <a:off x="9051417" y="3920295"/>
            <a:ext cx="1757659" cy="1757659"/>
          </a:xfrm>
          <a:prstGeom prst="rect">
            <a:avLst/>
          </a:prstGeom>
        </p:spPr>
      </p:pic>
      <p:pic>
        <p:nvPicPr>
          <p:cNvPr id="5" name="Graphic 4" descr="Bug">
            <a:extLst>
              <a:ext uri="{FF2B5EF4-FFF2-40B4-BE49-F238E27FC236}">
                <a16:creationId xmlns:a16="http://schemas.microsoft.com/office/drawing/2014/main" id="{B158CB09-9003-4597-8F81-F9BB9DCF789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rot="1258043">
            <a:off x="6285124" y="4588919"/>
            <a:ext cx="914400" cy="914400"/>
          </a:xfrm>
          <a:prstGeom prst="rect">
            <a:avLst/>
          </a:prstGeom>
        </p:spPr>
      </p:pic>
      <p:pic>
        <p:nvPicPr>
          <p:cNvPr id="11" name="Graphic 10" descr="Bee">
            <a:extLst>
              <a:ext uri="{FF2B5EF4-FFF2-40B4-BE49-F238E27FC236}">
                <a16:creationId xmlns:a16="http://schemas.microsoft.com/office/drawing/2014/main" id="{44144992-E8A4-47B2-BD62-FB72A818B1C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rot="20325884">
            <a:off x="6139500" y="3336915"/>
            <a:ext cx="1049804" cy="1049804"/>
          </a:xfrm>
          <a:prstGeom prst="rect">
            <a:avLst/>
          </a:prstGeom>
        </p:spPr>
      </p:pic>
      <p:sp>
        <p:nvSpPr>
          <p:cNvPr id="12" name="Arrow: Left 11">
            <a:extLst>
              <a:ext uri="{FF2B5EF4-FFF2-40B4-BE49-F238E27FC236}">
                <a16:creationId xmlns:a16="http://schemas.microsoft.com/office/drawing/2014/main" id="{63149B55-5F5C-4BF5-BD16-73B415B7F579}"/>
              </a:ext>
            </a:extLst>
          </p:cNvPr>
          <p:cNvSpPr/>
          <p:nvPr/>
        </p:nvSpPr>
        <p:spPr>
          <a:xfrm rot="1436573">
            <a:off x="3765708" y="3688911"/>
            <a:ext cx="2147455" cy="345811"/>
          </a:xfrm>
          <a:prstGeom prst="leftArrow">
            <a:avLst>
              <a:gd name="adj1" fmla="val 50000"/>
              <a:gd name="adj2" fmla="val 104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p>
        </p:txBody>
      </p:sp>
      <p:pic>
        <p:nvPicPr>
          <p:cNvPr id="14" name="Graphic 13" descr="Grasshopper">
            <a:extLst>
              <a:ext uri="{FF2B5EF4-FFF2-40B4-BE49-F238E27FC236}">
                <a16:creationId xmlns:a16="http://schemas.microsoft.com/office/drawing/2014/main" id="{A3565771-C3CA-4FE6-A8AE-FC2AAD9C2F3A}"/>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rot="1083596" flipH="1">
            <a:off x="4743693" y="2495734"/>
            <a:ext cx="1358762" cy="914400"/>
          </a:xfrm>
          <a:prstGeom prst="rect">
            <a:avLst/>
          </a:prstGeom>
        </p:spPr>
      </p:pic>
      <p:pic>
        <p:nvPicPr>
          <p:cNvPr id="16" name="Graphic 15" descr="Ladybug">
            <a:extLst>
              <a:ext uri="{FF2B5EF4-FFF2-40B4-BE49-F238E27FC236}">
                <a16:creationId xmlns:a16="http://schemas.microsoft.com/office/drawing/2014/main" id="{CD94777F-5660-4F35-9AA9-2DC9F92065C4}"/>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rot="20585213">
            <a:off x="4965875" y="4912358"/>
            <a:ext cx="914400" cy="914400"/>
          </a:xfrm>
          <a:prstGeom prst="rect">
            <a:avLst/>
          </a:prstGeom>
        </p:spPr>
      </p:pic>
    </p:spTree>
    <p:extLst>
      <p:ext uri="{BB962C8B-B14F-4D97-AF65-F5344CB8AC3E}">
        <p14:creationId xmlns:p14="http://schemas.microsoft.com/office/powerpoint/2010/main" val="2706952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James-Lange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New wheelchair">
            <a:extLst>
              <a:ext uri="{FF2B5EF4-FFF2-40B4-BE49-F238E27FC236}">
                <a16:creationId xmlns:a16="http://schemas.microsoft.com/office/drawing/2014/main" id="{AA2F7384-C062-478A-98E6-EF9B57674A2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7" y="2177789"/>
            <a:ext cx="3286991" cy="3286991"/>
          </a:xfrm>
          <a:prstGeom prst="rect">
            <a:avLst/>
          </a:prstGeom>
        </p:spPr>
      </p:pic>
      <p:pic>
        <p:nvPicPr>
          <p:cNvPr id="7" name="Graphic 6" descr="Crying face with no fill">
            <a:extLst>
              <a:ext uri="{FF2B5EF4-FFF2-40B4-BE49-F238E27FC236}">
                <a16:creationId xmlns:a16="http://schemas.microsoft.com/office/drawing/2014/main" id="{08A9A777-99CE-462B-9C29-8BE07AE617A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612196" y="2177788"/>
            <a:ext cx="1526865" cy="1526865"/>
          </a:xfrm>
          <a:prstGeom prst="rect">
            <a:avLst/>
          </a:prstGeom>
        </p:spPr>
      </p:pic>
      <p:pic>
        <p:nvPicPr>
          <p:cNvPr id="9" name="Graphic 8" descr="Smiling face with no fill">
            <a:extLst>
              <a:ext uri="{FF2B5EF4-FFF2-40B4-BE49-F238E27FC236}">
                <a16:creationId xmlns:a16="http://schemas.microsoft.com/office/drawing/2014/main" id="{93BD4424-A571-440C-9486-5ACD09596E3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137675" y="2177789"/>
            <a:ext cx="1526865" cy="1526865"/>
          </a:xfrm>
          <a:prstGeom prst="rect">
            <a:avLst/>
          </a:prstGeom>
        </p:spPr>
      </p:pic>
      <p:pic>
        <p:nvPicPr>
          <p:cNvPr id="11" name="Graphic 10" descr="Angry face with no fill">
            <a:extLst>
              <a:ext uri="{FF2B5EF4-FFF2-40B4-BE49-F238E27FC236}">
                <a16:creationId xmlns:a16="http://schemas.microsoft.com/office/drawing/2014/main" id="{0C10B75B-F772-4BE4-BD7C-8BBC658D71D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663154" y="2177788"/>
            <a:ext cx="1526865" cy="1526865"/>
          </a:xfrm>
          <a:prstGeom prst="rect">
            <a:avLst/>
          </a:prstGeom>
        </p:spPr>
      </p:pic>
      <p:sp>
        <p:nvSpPr>
          <p:cNvPr id="12" name="Arrow: Down 11">
            <a:extLst>
              <a:ext uri="{FF2B5EF4-FFF2-40B4-BE49-F238E27FC236}">
                <a16:creationId xmlns:a16="http://schemas.microsoft.com/office/drawing/2014/main" id="{32610019-BFCE-4B99-899D-CEBEA43DA525}"/>
              </a:ext>
            </a:extLst>
          </p:cNvPr>
          <p:cNvSpPr/>
          <p:nvPr/>
        </p:nvSpPr>
        <p:spPr>
          <a:xfrm>
            <a:off x="7485470" y="4043681"/>
            <a:ext cx="831273" cy="1668026"/>
          </a:xfrm>
          <a:prstGeom prst="downArrow">
            <a:avLst/>
          </a:prstGeom>
          <a:solidFill>
            <a:schemeClr val="accent3">
              <a:lumMod val="5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658812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Cannon-Bard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Man">
            <a:extLst>
              <a:ext uri="{FF2B5EF4-FFF2-40B4-BE49-F238E27FC236}">
                <a16:creationId xmlns:a16="http://schemas.microsoft.com/office/drawing/2014/main" id="{A9DF5CE0-17F4-4220-9E63-BB60000ED1F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1859002" y="1723516"/>
            <a:ext cx="4236998" cy="4236998"/>
          </a:xfrm>
          <a:prstGeom prst="rect">
            <a:avLst/>
          </a:prstGeom>
        </p:spPr>
      </p:pic>
      <p:pic>
        <p:nvPicPr>
          <p:cNvPr id="7" name="Graphic 6" descr="Heart">
            <a:extLst>
              <a:ext uri="{FF2B5EF4-FFF2-40B4-BE49-F238E27FC236}">
                <a16:creationId xmlns:a16="http://schemas.microsoft.com/office/drawing/2014/main" id="{9CD40308-F991-47FE-8107-EA9E535471C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3098671" y="2427813"/>
            <a:ext cx="1757659" cy="1757659"/>
          </a:xfrm>
          <a:prstGeom prst="rect">
            <a:avLst/>
          </a:prstGeom>
        </p:spPr>
      </p:pic>
      <p:pic>
        <p:nvPicPr>
          <p:cNvPr id="8" name="Graphic 7" descr="Smiling face with no fill">
            <a:extLst>
              <a:ext uri="{FF2B5EF4-FFF2-40B4-BE49-F238E27FC236}">
                <a16:creationId xmlns:a16="http://schemas.microsoft.com/office/drawing/2014/main" id="{06ACFA38-BB87-48CB-B80B-037AC05E23B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flipH="1">
            <a:off x="7335669" y="1723516"/>
            <a:ext cx="1757659" cy="1757659"/>
          </a:xfrm>
          <a:prstGeom prst="rect">
            <a:avLst/>
          </a:prstGeom>
        </p:spPr>
      </p:pic>
      <p:pic>
        <p:nvPicPr>
          <p:cNvPr id="9" name="Graphic 8" descr="Sad face with no fill">
            <a:extLst>
              <a:ext uri="{FF2B5EF4-FFF2-40B4-BE49-F238E27FC236}">
                <a16:creationId xmlns:a16="http://schemas.microsoft.com/office/drawing/2014/main" id="{6A2C7C31-303C-46BF-AFED-745429CEACD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H="1">
            <a:off x="8431395" y="3920295"/>
            <a:ext cx="1757659" cy="1757659"/>
          </a:xfrm>
          <a:prstGeom prst="rect">
            <a:avLst/>
          </a:prstGeom>
        </p:spPr>
      </p:pic>
      <p:sp>
        <p:nvSpPr>
          <p:cNvPr id="3" name="TextBox 2">
            <a:extLst>
              <a:ext uri="{FF2B5EF4-FFF2-40B4-BE49-F238E27FC236}">
                <a16:creationId xmlns:a16="http://schemas.microsoft.com/office/drawing/2014/main" id="{D2779912-CE24-4435-A2B0-2E31EBFFC800}"/>
              </a:ext>
            </a:extLst>
          </p:cNvPr>
          <p:cNvSpPr txBox="1"/>
          <p:nvPr/>
        </p:nvSpPr>
        <p:spPr>
          <a:xfrm>
            <a:off x="5274290" y="4284970"/>
            <a:ext cx="2545773" cy="646331"/>
          </a:xfrm>
          <a:prstGeom prst="rect">
            <a:avLst/>
          </a:prstGeom>
          <a:noFill/>
        </p:spPr>
        <p:txBody>
          <a:bodyPr wrap="square" rtlCol="0">
            <a:spAutoFit/>
          </a:bodyPr>
          <a:lstStyle/>
          <a:p>
            <a:r>
              <a:rPr lang="en-US" sz="3600" dirty="0">
                <a:solidFill>
                  <a:schemeClr val="accent5">
                    <a:lumMod val="50000"/>
                  </a:schemeClr>
                </a:solidFill>
              </a:rPr>
              <a:t>Same time</a:t>
            </a:r>
          </a:p>
        </p:txBody>
      </p:sp>
    </p:spTree>
    <p:extLst>
      <p:ext uri="{BB962C8B-B14F-4D97-AF65-F5344CB8AC3E}">
        <p14:creationId xmlns:p14="http://schemas.microsoft.com/office/powerpoint/2010/main" val="2829337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Schachter-Singer Two-Factor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Crying face with no fill">
            <a:extLst>
              <a:ext uri="{FF2B5EF4-FFF2-40B4-BE49-F238E27FC236}">
                <a16:creationId xmlns:a16="http://schemas.microsoft.com/office/drawing/2014/main" id="{0AA0D1A8-E321-4EA4-B1A3-0A913C54F7D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02045" y="4699930"/>
            <a:ext cx="1526865" cy="1526865"/>
          </a:xfrm>
          <a:prstGeom prst="rect">
            <a:avLst/>
          </a:prstGeom>
        </p:spPr>
      </p:pic>
      <p:pic>
        <p:nvPicPr>
          <p:cNvPr id="7" name="Graphic 6" descr="Smiling face with no fill">
            <a:extLst>
              <a:ext uri="{FF2B5EF4-FFF2-40B4-BE49-F238E27FC236}">
                <a16:creationId xmlns:a16="http://schemas.microsoft.com/office/drawing/2014/main" id="{C024BF02-EAEB-4872-B7F9-7F29AF24243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02045" y="3057143"/>
            <a:ext cx="1526865" cy="1526865"/>
          </a:xfrm>
          <a:prstGeom prst="rect">
            <a:avLst/>
          </a:prstGeom>
        </p:spPr>
      </p:pic>
      <p:pic>
        <p:nvPicPr>
          <p:cNvPr id="8" name="Graphic 7" descr="Angry face with no fill">
            <a:extLst>
              <a:ext uri="{FF2B5EF4-FFF2-40B4-BE49-F238E27FC236}">
                <a16:creationId xmlns:a16="http://schemas.microsoft.com/office/drawing/2014/main" id="{13C30E05-39F5-45C6-9CE0-F8F5EE82B0B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102045" y="1414356"/>
            <a:ext cx="1526865" cy="1526865"/>
          </a:xfrm>
          <a:prstGeom prst="rect">
            <a:avLst/>
          </a:prstGeom>
        </p:spPr>
      </p:pic>
      <p:sp>
        <p:nvSpPr>
          <p:cNvPr id="9" name="Arrow: Down 8">
            <a:extLst>
              <a:ext uri="{FF2B5EF4-FFF2-40B4-BE49-F238E27FC236}">
                <a16:creationId xmlns:a16="http://schemas.microsoft.com/office/drawing/2014/main" id="{466A6B00-F002-4DF8-92A2-26D0CC48C192}"/>
              </a:ext>
            </a:extLst>
          </p:cNvPr>
          <p:cNvSpPr/>
          <p:nvPr/>
        </p:nvSpPr>
        <p:spPr>
          <a:xfrm rot="16200000">
            <a:off x="6971539" y="2964144"/>
            <a:ext cx="390646" cy="1678544"/>
          </a:xfrm>
          <a:prstGeom prst="downArrow">
            <a:avLst>
              <a:gd name="adj1" fmla="val 50000"/>
              <a:gd name="adj2" fmla="val 124478"/>
            </a:avLst>
          </a:prstGeom>
          <a:solidFill>
            <a:schemeClr val="accent4">
              <a:lumMod val="5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pic>
        <p:nvPicPr>
          <p:cNvPr id="10" name="Graphic 9" descr="Man">
            <a:extLst>
              <a:ext uri="{FF2B5EF4-FFF2-40B4-BE49-F238E27FC236}">
                <a16:creationId xmlns:a16="http://schemas.microsoft.com/office/drawing/2014/main" id="{9B7F2BA0-55FE-4AAC-A8ED-EA8AF377CE1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H="1">
            <a:off x="602439" y="1684917"/>
            <a:ext cx="4236998" cy="4236998"/>
          </a:xfrm>
          <a:prstGeom prst="rect">
            <a:avLst/>
          </a:prstGeom>
        </p:spPr>
      </p:pic>
      <p:pic>
        <p:nvPicPr>
          <p:cNvPr id="11" name="Graphic 10" descr="Heart">
            <a:extLst>
              <a:ext uri="{FF2B5EF4-FFF2-40B4-BE49-F238E27FC236}">
                <a16:creationId xmlns:a16="http://schemas.microsoft.com/office/drawing/2014/main" id="{6BB3FB62-31E5-4EC1-A480-C1E6061A9D5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flipH="1">
            <a:off x="1842108" y="2389214"/>
            <a:ext cx="1757659" cy="1757659"/>
          </a:xfrm>
          <a:prstGeom prst="rect">
            <a:avLst/>
          </a:prstGeom>
        </p:spPr>
      </p:pic>
      <p:sp>
        <p:nvSpPr>
          <p:cNvPr id="5" name="Rectangle 4">
            <a:extLst>
              <a:ext uri="{FF2B5EF4-FFF2-40B4-BE49-F238E27FC236}">
                <a16:creationId xmlns:a16="http://schemas.microsoft.com/office/drawing/2014/main" id="{10B25B05-C2D5-4199-B553-8A38E5A2A955}"/>
              </a:ext>
            </a:extLst>
          </p:cNvPr>
          <p:cNvSpPr/>
          <p:nvPr/>
        </p:nvSpPr>
        <p:spPr>
          <a:xfrm>
            <a:off x="4976208" y="3421966"/>
            <a:ext cx="1255472" cy="646331"/>
          </a:xfrm>
          <a:prstGeom prst="rect">
            <a:avLst/>
          </a:prstGeom>
        </p:spPr>
        <p:txBody>
          <a:bodyPr wrap="none">
            <a:spAutoFit/>
          </a:bodyPr>
          <a:lstStyle/>
          <a:p>
            <a:pPr lvl="0"/>
            <a:r>
              <a:rPr lang="en-US" sz="3600" dirty="0">
                <a:solidFill>
                  <a:schemeClr val="accent4">
                    <a:lumMod val="50000"/>
                  </a:schemeClr>
                </a:solidFill>
              </a:rPr>
              <a:t>Am I?</a:t>
            </a:r>
          </a:p>
        </p:txBody>
      </p:sp>
      <p:sp>
        <p:nvSpPr>
          <p:cNvPr id="14" name="Arrow: Down 13">
            <a:extLst>
              <a:ext uri="{FF2B5EF4-FFF2-40B4-BE49-F238E27FC236}">
                <a16:creationId xmlns:a16="http://schemas.microsoft.com/office/drawing/2014/main" id="{EFEFC6F5-E0BF-45D2-B560-1D9415415EFE}"/>
              </a:ext>
            </a:extLst>
          </p:cNvPr>
          <p:cNvSpPr/>
          <p:nvPr/>
        </p:nvSpPr>
        <p:spPr>
          <a:xfrm rot="14469193">
            <a:off x="7014806" y="1962177"/>
            <a:ext cx="390646" cy="2048488"/>
          </a:xfrm>
          <a:prstGeom prst="downArrow">
            <a:avLst>
              <a:gd name="adj1" fmla="val 50000"/>
              <a:gd name="adj2" fmla="val 124478"/>
            </a:avLst>
          </a:prstGeom>
          <a:solidFill>
            <a:schemeClr val="accent4">
              <a:lumMod val="5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5" name="Arrow: Down 14">
            <a:extLst>
              <a:ext uri="{FF2B5EF4-FFF2-40B4-BE49-F238E27FC236}">
                <a16:creationId xmlns:a16="http://schemas.microsoft.com/office/drawing/2014/main" id="{44C3E589-0413-4B2C-9E78-A47F178CE110}"/>
              </a:ext>
            </a:extLst>
          </p:cNvPr>
          <p:cNvSpPr/>
          <p:nvPr/>
        </p:nvSpPr>
        <p:spPr>
          <a:xfrm rot="17976406">
            <a:off x="7034894" y="3639713"/>
            <a:ext cx="390646" cy="2063309"/>
          </a:xfrm>
          <a:prstGeom prst="downArrow">
            <a:avLst>
              <a:gd name="adj1" fmla="val 50000"/>
              <a:gd name="adj2" fmla="val 124478"/>
            </a:avLst>
          </a:prstGeom>
          <a:solidFill>
            <a:schemeClr val="accent4">
              <a:lumMod val="5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408770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Evidence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Smiling face with no fill">
            <a:extLst>
              <a:ext uri="{FF2B5EF4-FFF2-40B4-BE49-F238E27FC236}">
                <a16:creationId xmlns:a16="http://schemas.microsoft.com/office/drawing/2014/main" id="{DD347C39-C588-4779-8911-2A90F7D097A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2737351" y="3927814"/>
            <a:ext cx="1757659" cy="1757659"/>
          </a:xfrm>
          <a:prstGeom prst="rect">
            <a:avLst/>
          </a:prstGeom>
        </p:spPr>
      </p:pic>
      <p:pic>
        <p:nvPicPr>
          <p:cNvPr id="7" name="Graphic 6" descr="Sad face with no fill">
            <a:extLst>
              <a:ext uri="{FF2B5EF4-FFF2-40B4-BE49-F238E27FC236}">
                <a16:creationId xmlns:a16="http://schemas.microsoft.com/office/drawing/2014/main" id="{E738633E-30D7-4E58-B762-652045868BA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4495010" y="3962433"/>
            <a:ext cx="1757659" cy="1757659"/>
          </a:xfrm>
          <a:prstGeom prst="rect">
            <a:avLst/>
          </a:prstGeom>
        </p:spPr>
      </p:pic>
      <p:sp>
        <p:nvSpPr>
          <p:cNvPr id="8" name="Rectangle 7">
            <a:extLst>
              <a:ext uri="{FF2B5EF4-FFF2-40B4-BE49-F238E27FC236}">
                <a16:creationId xmlns:a16="http://schemas.microsoft.com/office/drawing/2014/main" id="{B1D7FE5B-7167-4B02-B3D6-223CF5574DFB}"/>
              </a:ext>
            </a:extLst>
          </p:cNvPr>
          <p:cNvSpPr/>
          <p:nvPr/>
        </p:nvSpPr>
        <p:spPr>
          <a:xfrm>
            <a:off x="2970763" y="2535262"/>
            <a:ext cx="2507418" cy="646331"/>
          </a:xfrm>
          <a:prstGeom prst="rect">
            <a:avLst/>
          </a:prstGeom>
        </p:spPr>
        <p:txBody>
          <a:bodyPr wrap="none">
            <a:spAutoFit/>
          </a:bodyPr>
          <a:lstStyle/>
          <a:p>
            <a:pPr lvl="0"/>
            <a:r>
              <a:rPr lang="en-US" sz="3600" b="1" dirty="0">
                <a:solidFill>
                  <a:schemeClr val="accent2">
                    <a:lumMod val="50000"/>
                  </a:schemeClr>
                </a:solidFill>
              </a:rPr>
              <a:t>Epinephrine</a:t>
            </a:r>
          </a:p>
        </p:txBody>
      </p:sp>
      <p:sp>
        <p:nvSpPr>
          <p:cNvPr id="9" name="Rectangle 8">
            <a:extLst>
              <a:ext uri="{FF2B5EF4-FFF2-40B4-BE49-F238E27FC236}">
                <a16:creationId xmlns:a16="http://schemas.microsoft.com/office/drawing/2014/main" id="{31285DDC-0EA9-4CCF-BF92-8D02A8B00729}"/>
              </a:ext>
            </a:extLst>
          </p:cNvPr>
          <p:cNvSpPr/>
          <p:nvPr/>
        </p:nvSpPr>
        <p:spPr>
          <a:xfrm>
            <a:off x="7233192" y="2535262"/>
            <a:ext cx="1988045" cy="646331"/>
          </a:xfrm>
          <a:prstGeom prst="rect">
            <a:avLst/>
          </a:prstGeom>
        </p:spPr>
        <p:txBody>
          <a:bodyPr wrap="none">
            <a:spAutoFit/>
          </a:bodyPr>
          <a:lstStyle/>
          <a:p>
            <a:pPr lvl="0"/>
            <a:r>
              <a:rPr lang="en-US" sz="3600" b="1" dirty="0">
                <a:solidFill>
                  <a:schemeClr val="accent3">
                    <a:lumMod val="50000"/>
                  </a:schemeClr>
                </a:solidFill>
              </a:rPr>
              <a:t>Emotions</a:t>
            </a:r>
          </a:p>
        </p:txBody>
      </p:sp>
      <p:pic>
        <p:nvPicPr>
          <p:cNvPr id="11" name="Graphic 10" descr="Checkmark">
            <a:extLst>
              <a:ext uri="{FF2B5EF4-FFF2-40B4-BE49-F238E27FC236}">
                <a16:creationId xmlns:a16="http://schemas.microsoft.com/office/drawing/2014/main" id="{C37F06E2-7375-449E-B0E7-9DC777C1135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480410" y="4073391"/>
            <a:ext cx="1505563" cy="1505563"/>
          </a:xfrm>
          <a:prstGeom prst="rect">
            <a:avLst/>
          </a:prstGeom>
        </p:spPr>
      </p:pic>
      <p:pic>
        <p:nvPicPr>
          <p:cNvPr id="14" name="Graphic 13" descr="Checkmark">
            <a:extLst>
              <a:ext uri="{FF2B5EF4-FFF2-40B4-BE49-F238E27FC236}">
                <a16:creationId xmlns:a16="http://schemas.microsoft.com/office/drawing/2014/main" id="{D65523F1-E008-4BF4-8E5D-AF6A54AF9E2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860164" y="4088480"/>
            <a:ext cx="1505563" cy="1505563"/>
          </a:xfrm>
          <a:prstGeom prst="rect">
            <a:avLst/>
          </a:prstGeom>
        </p:spPr>
      </p:pic>
      <p:sp>
        <p:nvSpPr>
          <p:cNvPr id="12" name="Multiplication Sign 11">
            <a:extLst>
              <a:ext uri="{FF2B5EF4-FFF2-40B4-BE49-F238E27FC236}">
                <a16:creationId xmlns:a16="http://schemas.microsoft.com/office/drawing/2014/main" id="{F95E2238-94A7-465E-B1CF-AC876FE3A3CF}"/>
              </a:ext>
            </a:extLst>
          </p:cNvPr>
          <p:cNvSpPr/>
          <p:nvPr/>
        </p:nvSpPr>
        <p:spPr>
          <a:xfrm>
            <a:off x="7115387" y="1820927"/>
            <a:ext cx="2223654" cy="2141506"/>
          </a:xfrm>
          <a:prstGeom prst="mathMultiply">
            <a:avLst>
              <a:gd name="adj1" fmla="val 7366"/>
            </a:avLst>
          </a:prstGeom>
          <a:solidFill>
            <a:srgbClr val="FF0000">
              <a:alpha val="50196"/>
            </a:srgbClr>
          </a:solidFill>
        </p:spPr>
        <p:style>
          <a:lnRef idx="2">
            <a:schemeClr val="accent3"/>
          </a:lnRef>
          <a:fillRef idx="1">
            <a:schemeClr val="lt1"/>
          </a:fillRef>
          <a:effectRef idx="0">
            <a:schemeClr val="accent3"/>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3745132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Pathways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Brain in head">
            <a:extLst>
              <a:ext uri="{FF2B5EF4-FFF2-40B4-BE49-F238E27FC236}">
                <a16:creationId xmlns:a16="http://schemas.microsoft.com/office/drawing/2014/main" id="{3A5016A2-141D-41C6-AA65-D2018F37A4B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2285246" y="2019960"/>
            <a:ext cx="2724134" cy="2724134"/>
          </a:xfrm>
          <a:prstGeom prst="rect">
            <a:avLst/>
          </a:prstGeom>
        </p:spPr>
      </p:pic>
      <p:sp>
        <p:nvSpPr>
          <p:cNvPr id="7" name="Arrow: Left 6">
            <a:extLst>
              <a:ext uri="{FF2B5EF4-FFF2-40B4-BE49-F238E27FC236}">
                <a16:creationId xmlns:a16="http://schemas.microsoft.com/office/drawing/2014/main" id="{3895B76D-E3D2-4150-9135-2438471198DB}"/>
              </a:ext>
            </a:extLst>
          </p:cNvPr>
          <p:cNvSpPr/>
          <p:nvPr/>
        </p:nvSpPr>
        <p:spPr>
          <a:xfrm rot="21194008">
            <a:off x="5022273" y="2676585"/>
            <a:ext cx="2147455" cy="345811"/>
          </a:xfrm>
          <a:prstGeom prst="leftArrow">
            <a:avLst>
              <a:gd name="adj1" fmla="val 50000"/>
              <a:gd name="adj2" fmla="val 104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p>
        </p:txBody>
      </p:sp>
      <p:sp>
        <p:nvSpPr>
          <p:cNvPr id="3" name="TextBox 2">
            <a:extLst>
              <a:ext uri="{FF2B5EF4-FFF2-40B4-BE49-F238E27FC236}">
                <a16:creationId xmlns:a16="http://schemas.microsoft.com/office/drawing/2014/main" id="{0029F0D5-971B-413A-B302-90E2432744D6}"/>
              </a:ext>
            </a:extLst>
          </p:cNvPr>
          <p:cNvSpPr txBox="1"/>
          <p:nvPr/>
        </p:nvSpPr>
        <p:spPr>
          <a:xfrm>
            <a:off x="7182622" y="2158094"/>
            <a:ext cx="2182091" cy="1200329"/>
          </a:xfrm>
          <a:prstGeom prst="rect">
            <a:avLst/>
          </a:prstGeom>
          <a:noFill/>
        </p:spPr>
        <p:txBody>
          <a:bodyPr wrap="square" rtlCol="0">
            <a:spAutoFit/>
          </a:bodyPr>
          <a:lstStyle/>
          <a:p>
            <a:pPr algn="ctr"/>
            <a:r>
              <a:rPr lang="en-US" sz="3600" dirty="0">
                <a:solidFill>
                  <a:srgbClr val="FF6600"/>
                </a:solidFill>
              </a:rPr>
              <a:t>Cognitive appraisal</a:t>
            </a:r>
          </a:p>
        </p:txBody>
      </p:sp>
      <p:sp>
        <p:nvSpPr>
          <p:cNvPr id="5" name="TextBox 4">
            <a:extLst>
              <a:ext uri="{FF2B5EF4-FFF2-40B4-BE49-F238E27FC236}">
                <a16:creationId xmlns:a16="http://schemas.microsoft.com/office/drawing/2014/main" id="{E6C17E06-93A8-49D0-9BA2-1362BE66BDA4}"/>
              </a:ext>
            </a:extLst>
          </p:cNvPr>
          <p:cNvSpPr txBox="1"/>
          <p:nvPr/>
        </p:nvSpPr>
        <p:spPr>
          <a:xfrm>
            <a:off x="2046254" y="5162133"/>
            <a:ext cx="3242718" cy="830997"/>
          </a:xfrm>
          <a:prstGeom prst="rect">
            <a:avLst/>
          </a:prstGeom>
          <a:noFill/>
        </p:spPr>
        <p:txBody>
          <a:bodyPr wrap="square" rtlCol="0">
            <a:spAutoFit/>
          </a:bodyPr>
          <a:lstStyle/>
          <a:p>
            <a:pPr algn="ctr"/>
            <a:r>
              <a:rPr lang="en-US" sz="4800" dirty="0">
                <a:solidFill>
                  <a:schemeClr val="accent5">
                    <a:lumMod val="50000"/>
                  </a:schemeClr>
                </a:solidFill>
                <a:highlight>
                  <a:srgbClr val="C0C0C0"/>
                </a:highlight>
              </a:rPr>
              <a:t>Thalamus</a:t>
            </a:r>
          </a:p>
        </p:txBody>
      </p:sp>
      <p:sp>
        <p:nvSpPr>
          <p:cNvPr id="10" name="TextBox 9">
            <a:extLst>
              <a:ext uri="{FF2B5EF4-FFF2-40B4-BE49-F238E27FC236}">
                <a16:creationId xmlns:a16="http://schemas.microsoft.com/office/drawing/2014/main" id="{3948EEA2-EF2B-4E70-9D15-DBB075F4D82D}"/>
              </a:ext>
            </a:extLst>
          </p:cNvPr>
          <p:cNvSpPr txBox="1"/>
          <p:nvPr/>
        </p:nvSpPr>
        <p:spPr>
          <a:xfrm>
            <a:off x="6903029" y="5174673"/>
            <a:ext cx="3242718" cy="830997"/>
          </a:xfrm>
          <a:prstGeom prst="rect">
            <a:avLst/>
          </a:prstGeom>
          <a:noFill/>
        </p:spPr>
        <p:txBody>
          <a:bodyPr wrap="square" rtlCol="0">
            <a:spAutoFit/>
          </a:bodyPr>
          <a:lstStyle/>
          <a:p>
            <a:pPr algn="ctr"/>
            <a:r>
              <a:rPr lang="en-US" sz="4800" dirty="0">
                <a:solidFill>
                  <a:schemeClr val="accent6">
                    <a:lumMod val="50000"/>
                  </a:schemeClr>
                </a:solidFill>
                <a:highlight>
                  <a:srgbClr val="C0C0C0"/>
                </a:highlight>
              </a:rPr>
              <a:t>Amygdala</a:t>
            </a:r>
          </a:p>
        </p:txBody>
      </p:sp>
      <p:sp>
        <p:nvSpPr>
          <p:cNvPr id="11" name="Arrow: Left 10">
            <a:extLst>
              <a:ext uri="{FF2B5EF4-FFF2-40B4-BE49-F238E27FC236}">
                <a16:creationId xmlns:a16="http://schemas.microsoft.com/office/drawing/2014/main" id="{0BD9B640-8837-4DF1-AC4E-8B64BEE878D1}"/>
              </a:ext>
            </a:extLst>
          </p:cNvPr>
          <p:cNvSpPr/>
          <p:nvPr/>
        </p:nvSpPr>
        <p:spPr>
          <a:xfrm>
            <a:off x="5022273" y="5417265"/>
            <a:ext cx="2147455" cy="345811"/>
          </a:xfrm>
          <a:prstGeom prst="leftArrow">
            <a:avLst>
              <a:gd name="adj1" fmla="val 50000"/>
              <a:gd name="adj2" fmla="val 104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33654437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TotalTime>
  <Words>552</Words>
  <Application>Microsoft Office PowerPoint</Application>
  <PresentationFormat>Widescreen</PresentationFormat>
  <Paragraphs>63</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Nicholas Lazzaro</cp:lastModifiedBy>
  <cp:revision>11</cp:revision>
  <dcterms:created xsi:type="dcterms:W3CDTF">2017-06-16T13:06:21Z</dcterms:created>
  <dcterms:modified xsi:type="dcterms:W3CDTF">2019-05-23T16:39:26Z</dcterms:modified>
</cp:coreProperties>
</file>