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sldIdLst>
    <p:sldId id="293" r:id="rId2"/>
    <p:sldId id="351" r:id="rId3"/>
    <p:sldId id="373" r:id="rId4"/>
    <p:sldId id="348" r:id="rId5"/>
    <p:sldId id="361" r:id="rId6"/>
    <p:sldId id="326" r:id="rId7"/>
    <p:sldId id="370" r:id="rId8"/>
    <p:sldId id="374" r:id="rId9"/>
    <p:sldId id="362" r:id="rId10"/>
    <p:sldId id="375" r:id="rId11"/>
    <p:sldId id="372" r:id="rId12"/>
    <p:sldId id="376" r:id="rId13"/>
    <p:sldId id="378" r:id="rId14"/>
    <p:sldId id="37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2"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69" autoAdjust="0"/>
    <p:restoredTop sz="94660"/>
  </p:normalViewPr>
  <p:slideViewPr>
    <p:cSldViewPr snapToGrid="0">
      <p:cViewPr varScale="1">
        <p:scale>
          <a:sx n="56" d="100"/>
          <a:sy n="56" d="100"/>
        </p:scale>
        <p:origin x="72" y="24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6/15/2021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6/15/2021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6/15/2021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6/15/2021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2.bin"/><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2.bin"/><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526241"/>
            <a:ext cx="9144000" cy="830997"/>
          </a:xfrm>
          <a:prstGeom prst="rect">
            <a:avLst/>
          </a:prstGeom>
          <a:noFill/>
        </p:spPr>
        <p:txBody>
          <a:bodyPr wrap="square" rtlCol="0">
            <a:spAutoFit/>
          </a:bodyPr>
          <a:lstStyle/>
          <a:p>
            <a:pPr lvl="0" algn="ctr"/>
            <a:r>
              <a:rPr lang="en-US" sz="4800" dirty="0">
                <a:latin typeface="Century Gothic" panose="020B0502020202020204" pitchFamily="34" charset="0"/>
              </a:rPr>
              <a:t>Basics of Information Literacy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35116310-8970-4F16-B323-C9D18FF6D07D}"/>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How to Evaluate Information</a:t>
            </a:r>
          </a:p>
        </p:txBody>
      </p:sp>
      <p:sp>
        <p:nvSpPr>
          <p:cNvPr id="2" name="TextBox 1"/>
          <p:cNvSpPr txBox="1"/>
          <p:nvPr/>
        </p:nvSpPr>
        <p:spPr>
          <a:xfrm>
            <a:off x="7001041" y="6117075"/>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A6A2BD7D-DA3D-452A-A97B-4056E2B9E187}"/>
              </a:ext>
            </a:extLst>
          </p:cNvPr>
          <p:cNvGrpSpPr/>
          <p:nvPr/>
        </p:nvGrpSpPr>
        <p:grpSpPr>
          <a:xfrm>
            <a:off x="2291769" y="1612191"/>
            <a:ext cx="7608462" cy="3252040"/>
            <a:chOff x="365111" y="1821206"/>
            <a:chExt cx="8443024" cy="3298655"/>
          </a:xfrm>
          <a:solidFill>
            <a:srgbClr val="386546"/>
          </a:solidFill>
        </p:grpSpPr>
        <p:grpSp>
          <p:nvGrpSpPr>
            <p:cNvPr id="16" name="Group 15">
              <a:extLst>
                <a:ext uri="{FF2B5EF4-FFF2-40B4-BE49-F238E27FC236}">
                  <a16:creationId xmlns:a16="http://schemas.microsoft.com/office/drawing/2014/main" id="{BBC55B11-6582-4B09-BF27-5DD4DDD6CD8A}"/>
                </a:ext>
              </a:extLst>
            </p:cNvPr>
            <p:cNvGrpSpPr/>
            <p:nvPr/>
          </p:nvGrpSpPr>
          <p:grpSpPr>
            <a:xfrm>
              <a:off x="365111" y="1821206"/>
              <a:ext cx="8443024" cy="3298655"/>
              <a:chOff x="365111" y="1821206"/>
              <a:chExt cx="8443024" cy="3298655"/>
            </a:xfrm>
            <a:grpFill/>
          </p:grpSpPr>
          <p:sp>
            <p:nvSpPr>
              <p:cNvPr id="22" name="Rectangle 21">
                <a:extLst>
                  <a:ext uri="{FF2B5EF4-FFF2-40B4-BE49-F238E27FC236}">
                    <a16:creationId xmlns:a16="http://schemas.microsoft.com/office/drawing/2014/main" id="{D1E78D86-7702-4BB4-ACA2-3C32569C3FEB}"/>
                  </a:ext>
                </a:extLst>
              </p:cNvPr>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6CD4605A-4170-46A1-98C6-96080C49773C}"/>
                  </a:ext>
                </a:extLst>
              </p:cNvPr>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9B2B2D1A-AB1B-4877-94F4-A4D80938E10F}"/>
                  </a:ext>
                </a:extLst>
              </p:cNvPr>
              <p:cNvSpPr/>
              <p:nvPr/>
            </p:nvSpPr>
            <p:spPr>
              <a:xfrm>
                <a:off x="4160357" y="3100426"/>
                <a:ext cx="852532"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rPr>
                  <a:t>vs.</a:t>
                </a:r>
                <a:endParaRPr lang="en-US" sz="2400" b="1" dirty="0">
                  <a:solidFill>
                    <a:schemeClr val="bg1"/>
                  </a:solidFill>
                </a:endParaRPr>
              </a:p>
            </p:txBody>
          </p:sp>
        </p:grpSp>
        <p:sp>
          <p:nvSpPr>
            <p:cNvPr id="20" name="TextBox 19">
              <a:extLst>
                <a:ext uri="{FF2B5EF4-FFF2-40B4-BE49-F238E27FC236}">
                  <a16:creationId xmlns:a16="http://schemas.microsoft.com/office/drawing/2014/main" id="{91771F45-CB44-4474-A7AA-CEAC694489C6}"/>
                </a:ext>
              </a:extLst>
            </p:cNvPr>
            <p:cNvSpPr txBox="1"/>
            <p:nvPr/>
          </p:nvSpPr>
          <p:spPr>
            <a:xfrm>
              <a:off x="789054" y="2220976"/>
              <a:ext cx="3325552" cy="2283332"/>
            </a:xfrm>
            <a:prstGeom prst="rect">
              <a:avLst/>
            </a:prstGeom>
            <a:grpFill/>
          </p:spPr>
          <p:txBody>
            <a:bodyPr wrap="square" rtlCol="0" anchor="ctr">
              <a:spAutoFit/>
            </a:bodyPr>
            <a:lstStyle/>
            <a:p>
              <a:pPr algn="ctr"/>
              <a:r>
                <a:rPr lang="en-US" sz="2400" dirty="0">
                  <a:solidFill>
                    <a:schemeClr val="bg1"/>
                  </a:solidFill>
                </a:rPr>
                <a:t>Educational and Informative</a:t>
              </a:r>
            </a:p>
            <a:p>
              <a:pPr algn="ctr"/>
              <a:endParaRPr lang="en-US" sz="2400" dirty="0">
                <a:solidFill>
                  <a:schemeClr val="bg1"/>
                </a:solidFill>
              </a:endParaRPr>
            </a:p>
            <a:p>
              <a:pPr marL="342900" indent="-342900" algn="ctr">
                <a:lnSpc>
                  <a:spcPct val="150000"/>
                </a:lnSpc>
                <a:buFont typeface="Arial" panose="020B0604020202020204" pitchFamily="34" charset="0"/>
                <a:buChar char="•"/>
              </a:pPr>
              <a:r>
                <a:rPr lang="en-US" sz="2400" i="1" dirty="0">
                  <a:solidFill>
                    <a:schemeClr val="bg1"/>
                  </a:solidFill>
                </a:rPr>
                <a:t>.gov</a:t>
              </a:r>
            </a:p>
            <a:p>
              <a:pPr marL="342900" indent="-342900" algn="ctr">
                <a:lnSpc>
                  <a:spcPct val="150000"/>
                </a:lnSpc>
                <a:buFont typeface="Arial" panose="020B0604020202020204" pitchFamily="34" charset="0"/>
                <a:buChar char="•"/>
              </a:pPr>
              <a:r>
                <a:rPr lang="en-US" sz="2400" i="1" dirty="0">
                  <a:solidFill>
                    <a:schemeClr val="bg1"/>
                  </a:solidFill>
                </a:rPr>
                <a:t>.</a:t>
              </a:r>
              <a:r>
                <a:rPr lang="en-US" sz="2400" i="1" dirty="0" err="1">
                  <a:solidFill>
                    <a:schemeClr val="bg1"/>
                  </a:solidFill>
                </a:rPr>
                <a:t>edu</a:t>
              </a:r>
              <a:endParaRPr lang="en-US" sz="2400" i="1" dirty="0">
                <a:solidFill>
                  <a:schemeClr val="bg1"/>
                </a:solidFill>
              </a:endParaRPr>
            </a:p>
          </p:txBody>
        </p:sp>
      </p:grpSp>
      <p:sp>
        <p:nvSpPr>
          <p:cNvPr id="25" name="TextBox 24">
            <a:extLst>
              <a:ext uri="{FF2B5EF4-FFF2-40B4-BE49-F238E27FC236}">
                <a16:creationId xmlns:a16="http://schemas.microsoft.com/office/drawing/2014/main" id="{2C971649-FBAC-4E54-A51A-8F1B5F461CFA}"/>
              </a:ext>
            </a:extLst>
          </p:cNvPr>
          <p:cNvSpPr txBox="1"/>
          <p:nvPr/>
        </p:nvSpPr>
        <p:spPr>
          <a:xfrm>
            <a:off x="6521360" y="2006312"/>
            <a:ext cx="2996833" cy="2066400"/>
          </a:xfrm>
          <a:prstGeom prst="rect">
            <a:avLst/>
          </a:prstGeom>
          <a:solidFill>
            <a:srgbClr val="386546"/>
          </a:solidFill>
        </p:spPr>
        <p:txBody>
          <a:bodyPr wrap="square" rtlCol="0" anchor="ctr">
            <a:spAutoFit/>
          </a:bodyPr>
          <a:lstStyle/>
          <a:p>
            <a:pPr algn="ctr"/>
            <a:r>
              <a:rPr lang="en-US" sz="2400" dirty="0">
                <a:solidFill>
                  <a:schemeClr val="bg1"/>
                </a:solidFill>
              </a:rPr>
              <a:t>Persuasive and Intended to Sell a Product</a:t>
            </a:r>
          </a:p>
          <a:p>
            <a:pPr algn="ctr"/>
            <a:endParaRPr lang="en-US" sz="2400" dirty="0">
              <a:solidFill>
                <a:schemeClr val="bg1"/>
              </a:solidFill>
            </a:endParaRPr>
          </a:p>
          <a:p>
            <a:pPr marL="342900" indent="-342900" algn="ctr">
              <a:lnSpc>
                <a:spcPct val="150000"/>
              </a:lnSpc>
              <a:buFont typeface="Arial" panose="020B0604020202020204" pitchFamily="34" charset="0"/>
              <a:buChar char="•"/>
            </a:pPr>
            <a:r>
              <a:rPr lang="en-US" sz="2400" i="1" dirty="0">
                <a:solidFill>
                  <a:schemeClr val="bg1"/>
                </a:solidFill>
              </a:rPr>
              <a:t>.com</a:t>
            </a:r>
          </a:p>
        </p:txBody>
      </p:sp>
    </p:spTree>
    <p:extLst>
      <p:ext uri="{BB962C8B-B14F-4D97-AF65-F5344CB8AC3E}">
        <p14:creationId xmlns:p14="http://schemas.microsoft.com/office/powerpoint/2010/main" val="462140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01041" y="6117075"/>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3" y="1382168"/>
            <a:ext cx="8058154" cy="1731522"/>
            <a:chOff x="542923" y="1736761"/>
            <a:chExt cx="8058154" cy="1111899"/>
          </a:xfrm>
          <a:solidFill>
            <a:srgbClr val="386546"/>
          </a:solidFill>
        </p:grpSpPr>
        <p:sp>
          <p:nvSpPr>
            <p:cNvPr id="9" name="Rectangle 8"/>
            <p:cNvSpPr/>
            <p:nvPr/>
          </p:nvSpPr>
          <p:spPr>
            <a:xfrm>
              <a:off x="542923" y="1736761"/>
              <a:ext cx="8058154" cy="11118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0" name="TextBox 9"/>
            <p:cNvSpPr txBox="1"/>
            <p:nvPr/>
          </p:nvSpPr>
          <p:spPr>
            <a:xfrm>
              <a:off x="633043" y="1836106"/>
              <a:ext cx="7807571" cy="875020"/>
            </a:xfrm>
            <a:prstGeom prst="rect">
              <a:avLst/>
            </a:prstGeom>
            <a:grpFill/>
          </p:spPr>
          <p:txBody>
            <a:bodyPr wrap="square" rtlCol="0">
              <a:spAutoFit/>
            </a:bodyPr>
            <a:lstStyle/>
            <a:p>
              <a:pPr marL="342900" marR="114300" lvl="0" indent="-342900">
                <a:spcBef>
                  <a:spcPts val="300"/>
                </a:spcBef>
                <a:spcAft>
                  <a:spcPts val="1500"/>
                </a:spcAft>
                <a:tabLst>
                  <a:tab pos="457200" algn="l"/>
                </a:tabLst>
              </a:pPr>
              <a:r>
                <a:rPr lang="en-US" sz="2000" b="1" dirty="0">
                  <a:solidFill>
                    <a:schemeClr val="bg1"/>
                  </a:solidFill>
                  <a:effectLst/>
                  <a:ea typeface="Times New Roman" panose="02020603050405020304" pitchFamily="18" charset="0"/>
                  <a:cs typeface="Times New Roman" panose="02020603050405020304" pitchFamily="18" charset="0"/>
                </a:rPr>
                <a:t>Accurately represent the information.</a:t>
              </a:r>
              <a:r>
                <a:rPr lang="en-US" sz="2000" dirty="0">
                  <a:solidFill>
                    <a:schemeClr val="bg1"/>
                  </a:solidFill>
                  <a:effectLst/>
                  <a:ea typeface="Times New Roman" panose="02020603050405020304" pitchFamily="18" charset="0"/>
                  <a:cs typeface="Times New Roman" panose="02020603050405020304" pitchFamily="18" charset="0"/>
                </a:rPr>
                <a:t> Respect the author's original intent and message. Ensure you don't misrepresent the author's viewpoint or selectively choose the information that sounds good while ignoring other vital points.</a:t>
              </a:r>
              <a:endParaRPr lang="en-US" sz="2000" dirty="0">
                <a:solidFill>
                  <a:schemeClr val="bg1"/>
                </a:solidFill>
                <a:effectLst/>
                <a:ea typeface="Calibri" panose="020F0502020204030204" pitchFamily="34" charset="0"/>
                <a:cs typeface="Times New Roman" panose="02020603050405020304" pitchFamily="18" charset="0"/>
              </a:endParaRPr>
            </a:p>
          </p:txBody>
        </p:sp>
      </p:grpSp>
      <p:grpSp>
        <p:nvGrpSpPr>
          <p:cNvPr id="20" name="Group 19"/>
          <p:cNvGrpSpPr/>
          <p:nvPr/>
        </p:nvGrpSpPr>
        <p:grpSpPr>
          <a:xfrm>
            <a:off x="2066923" y="3208138"/>
            <a:ext cx="8058154" cy="2124274"/>
            <a:chOff x="542923" y="1736760"/>
            <a:chExt cx="8058154" cy="1407924"/>
          </a:xfrm>
          <a:solidFill>
            <a:srgbClr val="386546"/>
          </a:solidFill>
        </p:grpSpPr>
        <p:sp>
          <p:nvSpPr>
            <p:cNvPr id="21" name="Rectangle 20"/>
            <p:cNvSpPr/>
            <p:nvPr/>
          </p:nvSpPr>
          <p:spPr>
            <a:xfrm>
              <a:off x="542923" y="1736760"/>
              <a:ext cx="8058154" cy="140792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2" name="TextBox 21"/>
            <p:cNvSpPr txBox="1"/>
            <p:nvPr/>
          </p:nvSpPr>
          <p:spPr>
            <a:xfrm>
              <a:off x="668212" y="1837185"/>
              <a:ext cx="7807571" cy="1212222"/>
            </a:xfrm>
            <a:prstGeom prst="rect">
              <a:avLst/>
            </a:prstGeom>
            <a:grpFill/>
          </p:spPr>
          <p:txBody>
            <a:bodyPr wrap="square" rtlCol="0">
              <a:spAutoFit/>
            </a:bodyPr>
            <a:lstStyle/>
            <a:p>
              <a:pPr marL="342900" marR="114300" lvl="0" indent="-342900">
                <a:spcBef>
                  <a:spcPts val="300"/>
                </a:spcBef>
                <a:spcAft>
                  <a:spcPts val="1500"/>
                </a:spcAft>
                <a:tabLst>
                  <a:tab pos="457200" algn="l"/>
                </a:tabLst>
              </a:pPr>
              <a:r>
                <a:rPr lang="en-US" sz="2000" b="1" dirty="0">
                  <a:solidFill>
                    <a:schemeClr val="bg1"/>
                  </a:solidFill>
                  <a:effectLst/>
                  <a:ea typeface="Times New Roman" panose="02020603050405020304" pitchFamily="18" charset="0"/>
                  <a:cs typeface="Times New Roman" panose="02020603050405020304" pitchFamily="18" charset="0"/>
                </a:rPr>
                <a:t>Communicate the information in your own words.</a:t>
              </a:r>
              <a:r>
                <a:rPr lang="en-US" sz="2000" dirty="0">
                  <a:solidFill>
                    <a:schemeClr val="bg1"/>
                  </a:solidFill>
                  <a:effectLst/>
                  <a:ea typeface="Times New Roman" panose="02020603050405020304" pitchFamily="18" charset="0"/>
                  <a:cs typeface="Times New Roman" panose="02020603050405020304" pitchFamily="18" charset="0"/>
                </a:rPr>
                <a:t> Whenever possible, use </a:t>
              </a:r>
              <a:r>
                <a:rPr lang="en-US" sz="2000" b="1" dirty="0">
                  <a:solidFill>
                    <a:schemeClr val="bg1"/>
                  </a:solidFill>
                  <a:effectLst/>
                  <a:ea typeface="Times New Roman" panose="02020603050405020304" pitchFamily="18" charset="0"/>
                  <a:cs typeface="Times New Roman" panose="02020603050405020304" pitchFamily="18" charset="0"/>
                </a:rPr>
                <a:t>paraphrases</a:t>
              </a:r>
              <a:r>
                <a:rPr lang="en-US" sz="2000" dirty="0">
                  <a:solidFill>
                    <a:schemeClr val="bg1"/>
                  </a:solidFill>
                  <a:effectLst/>
                  <a:ea typeface="Times New Roman" panose="02020603050405020304" pitchFamily="18" charset="0"/>
                  <a:cs typeface="Times New Roman" panose="02020603050405020304" pitchFamily="18" charset="0"/>
                </a:rPr>
                <a:t>, which are restatements, in your language, of another person's idea(s) or words. When you paraphrase, you demonstrate your understanding of key information and establish relevant connections to your purpose for writing.</a:t>
              </a:r>
              <a:endParaRPr lang="en-US" sz="2000" dirty="0">
                <a:solidFill>
                  <a:schemeClr val="bg1"/>
                </a:solidFill>
                <a:effectLst/>
                <a:ea typeface="Calibri" panose="020F0502020204030204" pitchFamily="34" charset="0"/>
                <a:cs typeface="Times New Roman" panose="02020603050405020304" pitchFamily="18" charset="0"/>
              </a:endParaRPr>
            </a:p>
          </p:txBody>
        </p:sp>
      </p:grpSp>
      <p:sp>
        <p:nvSpPr>
          <p:cNvPr id="18" name="TextBox 17">
            <a:extLst>
              <a:ext uri="{FF2B5EF4-FFF2-40B4-BE49-F238E27FC236}">
                <a16:creationId xmlns:a16="http://schemas.microsoft.com/office/drawing/2014/main" id="{A7AC555E-7B13-4B0E-99B5-F15948F37ADF}"/>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How to Use Information</a:t>
            </a:r>
          </a:p>
        </p:txBody>
      </p:sp>
    </p:spTree>
    <p:extLst>
      <p:ext uri="{BB962C8B-B14F-4D97-AF65-F5344CB8AC3E}">
        <p14:creationId xmlns:p14="http://schemas.microsoft.com/office/powerpoint/2010/main" val="32527503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01041" y="6117075"/>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066923" y="1314205"/>
            <a:ext cx="8058154" cy="1809006"/>
            <a:chOff x="542923" y="1736762"/>
            <a:chExt cx="8058154" cy="1076623"/>
          </a:xfrm>
          <a:solidFill>
            <a:srgbClr val="386546"/>
          </a:solidFill>
        </p:grpSpPr>
        <p:sp>
          <p:nvSpPr>
            <p:cNvPr id="24" name="Rectangle 23"/>
            <p:cNvSpPr/>
            <p:nvPr/>
          </p:nvSpPr>
          <p:spPr>
            <a:xfrm>
              <a:off x="542923" y="1736762"/>
              <a:ext cx="8058154" cy="107662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5" name="TextBox 24"/>
            <p:cNvSpPr txBox="1"/>
            <p:nvPr/>
          </p:nvSpPr>
          <p:spPr>
            <a:xfrm>
              <a:off x="668214" y="1898406"/>
              <a:ext cx="7842435" cy="787640"/>
            </a:xfrm>
            <a:prstGeom prst="rect">
              <a:avLst/>
            </a:prstGeom>
            <a:grpFill/>
          </p:spPr>
          <p:txBody>
            <a:bodyPr wrap="square" rtlCol="0">
              <a:spAutoFit/>
            </a:bodyPr>
            <a:lstStyle/>
            <a:p>
              <a:pPr marL="342900" marR="114300" lvl="0" indent="-342900">
                <a:spcBef>
                  <a:spcPts val="300"/>
                </a:spcBef>
                <a:spcAft>
                  <a:spcPts val="1500"/>
                </a:spcAft>
                <a:tabLst>
                  <a:tab pos="457200" algn="l"/>
                </a:tabLst>
              </a:pPr>
              <a:r>
                <a:rPr lang="en-US" sz="2000" b="1" dirty="0">
                  <a:solidFill>
                    <a:schemeClr val="bg1"/>
                  </a:solidFill>
                  <a:effectLst/>
                  <a:ea typeface="Times New Roman" panose="02020603050405020304" pitchFamily="18" charset="0"/>
                  <a:cs typeface="Times New Roman" panose="02020603050405020304" pitchFamily="18" charset="0"/>
                </a:rPr>
                <a:t>Provide in-text citations that acknowledge original sources.</a:t>
              </a:r>
              <a:r>
                <a:rPr lang="en-US" sz="2000" dirty="0">
                  <a:solidFill>
                    <a:schemeClr val="bg1"/>
                  </a:solidFill>
                  <a:effectLst/>
                  <a:ea typeface="Times New Roman" panose="02020603050405020304" pitchFamily="18" charset="0"/>
                  <a:cs typeface="Times New Roman" panose="02020603050405020304" pitchFamily="18" charset="0"/>
                </a:rPr>
                <a:t> When you use information from other sources, you must acknowledge where the ideas came from. In academic situations, use </a:t>
              </a:r>
              <a:r>
                <a:rPr lang="en-US" sz="2000" b="1" dirty="0">
                  <a:solidFill>
                    <a:schemeClr val="bg1"/>
                  </a:solidFill>
                  <a:effectLst/>
                  <a:ea typeface="Times New Roman" panose="02020603050405020304" pitchFamily="18" charset="0"/>
                  <a:cs typeface="Times New Roman" panose="02020603050405020304" pitchFamily="18" charset="0"/>
                </a:rPr>
                <a:t>in-text citations </a:t>
              </a:r>
              <a:r>
                <a:rPr lang="en-US" sz="2000" dirty="0">
                  <a:solidFill>
                    <a:schemeClr val="bg1"/>
                  </a:solidFill>
                  <a:effectLst/>
                  <a:ea typeface="Times New Roman" panose="02020603050405020304" pitchFamily="18" charset="0"/>
                  <a:cs typeface="Times New Roman" panose="02020603050405020304" pitchFamily="18" charset="0"/>
                </a:rPr>
                <a:t>that follow </a:t>
              </a:r>
              <a:r>
                <a:rPr lang="en-US" sz="2000" b="1" dirty="0">
                  <a:solidFill>
                    <a:schemeClr val="bg1"/>
                  </a:solidFill>
                  <a:effectLst/>
                  <a:ea typeface="Times New Roman" panose="02020603050405020304" pitchFamily="18" charset="0"/>
                  <a:cs typeface="Times New Roman" panose="02020603050405020304" pitchFamily="18" charset="0"/>
                </a:rPr>
                <a:t>research style</a:t>
              </a:r>
              <a:r>
                <a:rPr lang="en-US" sz="2000" dirty="0">
                  <a:solidFill>
                    <a:schemeClr val="bg1"/>
                  </a:solidFill>
                  <a:effectLst/>
                  <a:ea typeface="Times New Roman" panose="02020603050405020304" pitchFamily="18" charset="0"/>
                  <a:cs typeface="Times New Roman" panose="02020603050405020304" pitchFamily="18" charset="0"/>
                </a:rPr>
                <a:t> guidelines, like </a:t>
              </a:r>
              <a:r>
                <a:rPr lang="en-US" sz="2000" b="1" dirty="0">
                  <a:solidFill>
                    <a:schemeClr val="bg1"/>
                  </a:solidFill>
                  <a:effectLst/>
                  <a:ea typeface="Times New Roman" panose="02020603050405020304" pitchFamily="18" charset="0"/>
                  <a:cs typeface="Times New Roman" panose="02020603050405020304" pitchFamily="18" charset="0"/>
                </a:rPr>
                <a:t>MLA style</a:t>
              </a:r>
              <a:r>
                <a:rPr lang="en-US" sz="2000" dirty="0">
                  <a:solidFill>
                    <a:schemeClr val="bg1"/>
                  </a:solidFill>
                  <a:effectLst/>
                  <a:ea typeface="Times New Roman" panose="02020603050405020304" pitchFamily="18" charset="0"/>
                  <a:cs typeface="Times New Roman" panose="02020603050405020304" pitchFamily="18" charset="0"/>
                </a:rPr>
                <a:t> or </a:t>
              </a:r>
              <a:r>
                <a:rPr lang="en-US" sz="2000" b="1" dirty="0">
                  <a:solidFill>
                    <a:schemeClr val="bg1"/>
                  </a:solidFill>
                  <a:effectLst/>
                  <a:ea typeface="Times New Roman" panose="02020603050405020304" pitchFamily="18" charset="0"/>
                  <a:cs typeface="Times New Roman" panose="02020603050405020304" pitchFamily="18" charset="0"/>
                </a:rPr>
                <a:t>APA style</a:t>
              </a:r>
              <a:r>
                <a:rPr lang="en-US" sz="2000" dirty="0">
                  <a:solidFill>
                    <a:schemeClr val="bg1"/>
                  </a:solidFill>
                  <a:effectLst/>
                  <a:ea typeface="Times New Roman" panose="02020603050405020304" pitchFamily="18" charset="0"/>
                  <a:cs typeface="Times New Roman" panose="02020603050405020304" pitchFamily="18" charset="0"/>
                </a:rPr>
                <a:t>.</a:t>
              </a:r>
              <a:endParaRPr lang="en-US" sz="2000" dirty="0">
                <a:solidFill>
                  <a:schemeClr val="bg1"/>
                </a:solidFill>
                <a:effectLst/>
                <a:ea typeface="Calibri" panose="020F0502020204030204" pitchFamily="34" charset="0"/>
                <a:cs typeface="Times New Roman" panose="02020603050405020304" pitchFamily="18" charset="0"/>
              </a:endParaRPr>
            </a:p>
          </p:txBody>
        </p:sp>
      </p:grpSp>
      <p:grpSp>
        <p:nvGrpSpPr>
          <p:cNvPr id="27" name="Group 26"/>
          <p:cNvGrpSpPr/>
          <p:nvPr/>
        </p:nvGrpSpPr>
        <p:grpSpPr>
          <a:xfrm>
            <a:off x="2066923" y="3261924"/>
            <a:ext cx="8058154" cy="2076674"/>
            <a:chOff x="542923" y="1442937"/>
            <a:chExt cx="8058154" cy="1401358"/>
          </a:xfrm>
          <a:solidFill>
            <a:srgbClr val="386546"/>
          </a:solidFill>
        </p:grpSpPr>
        <p:sp>
          <p:nvSpPr>
            <p:cNvPr id="28" name="Rectangle 27"/>
            <p:cNvSpPr/>
            <p:nvPr/>
          </p:nvSpPr>
          <p:spPr>
            <a:xfrm>
              <a:off x="542923" y="1442937"/>
              <a:ext cx="8058154" cy="140135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9" name="TextBox 28"/>
            <p:cNvSpPr txBox="1"/>
            <p:nvPr/>
          </p:nvSpPr>
          <p:spPr>
            <a:xfrm>
              <a:off x="633046" y="1589849"/>
              <a:ext cx="7807571" cy="1100759"/>
            </a:xfrm>
            <a:prstGeom prst="rect">
              <a:avLst/>
            </a:prstGeom>
            <a:grpFill/>
          </p:spPr>
          <p:txBody>
            <a:bodyPr wrap="square" rtlCol="0" anchor="ctr">
              <a:spAutoFit/>
            </a:bodyPr>
            <a:lstStyle/>
            <a:p>
              <a:pPr marL="347472" indent="-347472">
                <a:spcBef>
                  <a:spcPts val="300"/>
                </a:spcBef>
                <a:spcAft>
                  <a:spcPts val="1500"/>
                </a:spcAft>
              </a:pPr>
              <a:r>
                <a:rPr lang="en-US" sz="2000" b="1" dirty="0">
                  <a:solidFill>
                    <a:schemeClr val="bg1"/>
                  </a:solidFill>
                  <a:effectLst/>
                  <a:ea typeface="Times New Roman" panose="02020603050405020304" pitchFamily="18" charset="0"/>
                </a:rPr>
                <a:t>Provide source information in a standard format.</a:t>
              </a:r>
              <a:r>
                <a:rPr lang="en-US" sz="2000" dirty="0">
                  <a:solidFill>
                    <a:schemeClr val="bg1"/>
                  </a:solidFill>
                  <a:effectLst/>
                  <a:ea typeface="Times New Roman" panose="02020603050405020304" pitchFamily="18" charset="0"/>
                </a:rPr>
                <a:t> For example, in academic situations, use a formal research style to provide a list of </a:t>
              </a:r>
              <a:r>
                <a:rPr lang="en-US" sz="2000" b="1" dirty="0">
                  <a:solidFill>
                    <a:schemeClr val="bg1"/>
                  </a:solidFill>
                  <a:effectLst/>
                  <a:ea typeface="Times New Roman" panose="02020603050405020304" pitchFamily="18" charset="0"/>
                </a:rPr>
                <a:t>works cited</a:t>
              </a:r>
              <a:r>
                <a:rPr lang="en-US" sz="2000" dirty="0">
                  <a:solidFill>
                    <a:schemeClr val="bg1"/>
                  </a:solidFill>
                  <a:effectLst/>
                  <a:ea typeface="Times New Roman" panose="02020603050405020304" pitchFamily="18" charset="0"/>
                </a:rPr>
                <a:t>, a </a:t>
              </a:r>
              <a:r>
                <a:rPr lang="en-US" sz="2000" b="1" dirty="0">
                  <a:solidFill>
                    <a:schemeClr val="bg1"/>
                  </a:solidFill>
                  <a:effectLst/>
                  <a:ea typeface="Times New Roman" panose="02020603050405020304" pitchFamily="18" charset="0"/>
                </a:rPr>
                <a:t>reference</a:t>
              </a:r>
              <a:r>
                <a:rPr lang="en-US" sz="2000" dirty="0">
                  <a:solidFill>
                    <a:schemeClr val="bg1"/>
                  </a:solidFill>
                  <a:effectLst/>
                  <a:ea typeface="Times New Roman" panose="02020603050405020304" pitchFamily="18" charset="0"/>
                </a:rPr>
                <a:t> list, or a </a:t>
              </a:r>
              <a:r>
                <a:rPr lang="en-US" sz="2000" b="1" dirty="0">
                  <a:solidFill>
                    <a:schemeClr val="bg1"/>
                  </a:solidFill>
                  <a:effectLst/>
                  <a:ea typeface="Times New Roman" panose="02020603050405020304" pitchFamily="18" charset="0"/>
                </a:rPr>
                <a:t>bibliography</a:t>
              </a:r>
              <a:r>
                <a:rPr lang="en-US" sz="2000" dirty="0">
                  <a:solidFill>
                    <a:schemeClr val="bg1"/>
                  </a:solidFill>
                  <a:effectLst/>
                  <a:ea typeface="Times New Roman" panose="02020603050405020304" pitchFamily="18" charset="0"/>
                </a:rPr>
                <a:t> that provides all the relevant information for every source you use. That way, others can easily find and use those sources, too.</a:t>
              </a:r>
              <a:endParaRPr lang="en-US" sz="2000" dirty="0">
                <a:solidFill>
                  <a:schemeClr val="bg1"/>
                </a:solidFill>
              </a:endParaRPr>
            </a:p>
          </p:txBody>
        </p:sp>
      </p:grpSp>
      <p:sp>
        <p:nvSpPr>
          <p:cNvPr id="18" name="TextBox 17">
            <a:extLst>
              <a:ext uri="{FF2B5EF4-FFF2-40B4-BE49-F238E27FC236}">
                <a16:creationId xmlns:a16="http://schemas.microsoft.com/office/drawing/2014/main" id="{A7AC555E-7B13-4B0E-99B5-F15948F37ADF}"/>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How to Use Information (continued)</a:t>
            </a:r>
          </a:p>
        </p:txBody>
      </p:sp>
    </p:spTree>
    <p:extLst>
      <p:ext uri="{BB962C8B-B14F-4D97-AF65-F5344CB8AC3E}">
        <p14:creationId xmlns:p14="http://schemas.microsoft.com/office/powerpoint/2010/main" val="16034041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Useful Tools and Food for Thought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5FAB29F8-F015-40AE-AA3B-003CB052B188}"/>
              </a:ext>
            </a:extLst>
          </p:cNvPr>
          <p:cNvGrpSpPr/>
          <p:nvPr/>
        </p:nvGrpSpPr>
        <p:grpSpPr>
          <a:xfrm>
            <a:off x="1974055" y="1596056"/>
            <a:ext cx="8243890" cy="1159220"/>
            <a:chOff x="542923" y="1736761"/>
            <a:chExt cx="8058154" cy="1159220"/>
          </a:xfrm>
          <a:solidFill>
            <a:srgbClr val="386546"/>
          </a:solidFill>
        </p:grpSpPr>
        <p:sp>
          <p:nvSpPr>
            <p:cNvPr id="22" name="Rectangle 21">
              <a:extLst>
                <a:ext uri="{FF2B5EF4-FFF2-40B4-BE49-F238E27FC236}">
                  <a16:creationId xmlns:a16="http://schemas.microsoft.com/office/drawing/2014/main" id="{DBDD8072-5AD0-4C3C-A48F-9402FF1E6B1C}"/>
                </a:ext>
              </a:extLst>
            </p:cNvPr>
            <p:cNvSpPr/>
            <p:nvPr/>
          </p:nvSpPr>
          <p:spPr>
            <a:xfrm>
              <a:off x="542923" y="1736761"/>
              <a:ext cx="8058154" cy="115922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EC7E5F3D-508C-4AD9-97F7-70936D7ECE9B}"/>
                </a:ext>
              </a:extLst>
            </p:cNvPr>
            <p:cNvSpPr txBox="1"/>
            <p:nvPr/>
          </p:nvSpPr>
          <p:spPr>
            <a:xfrm>
              <a:off x="633045" y="1986221"/>
              <a:ext cx="7807571" cy="707886"/>
            </a:xfrm>
            <a:prstGeom prst="rect">
              <a:avLst/>
            </a:prstGeom>
            <a:grpFill/>
          </p:spPr>
          <p:txBody>
            <a:bodyPr wrap="square" rtlCol="0">
              <a:spAutoFit/>
            </a:bodyPr>
            <a:lstStyle/>
            <a:p>
              <a:r>
                <a:rPr lang="en-US" sz="2000" dirty="0">
                  <a:solidFill>
                    <a:schemeClr val="bg1"/>
                  </a:solidFill>
                </a:rPr>
                <a:t>Phones, tablets, computers, and smartwatches usually have preinstalled apps that can instantly notify you of breaking news and world events.</a:t>
              </a:r>
            </a:p>
          </p:txBody>
        </p:sp>
      </p:grpSp>
      <p:grpSp>
        <p:nvGrpSpPr>
          <p:cNvPr id="28" name="Group 27">
            <a:extLst>
              <a:ext uri="{FF2B5EF4-FFF2-40B4-BE49-F238E27FC236}">
                <a16:creationId xmlns:a16="http://schemas.microsoft.com/office/drawing/2014/main" id="{0A5C8A89-9DCF-4E33-9FD8-211DC952DBE4}"/>
              </a:ext>
            </a:extLst>
          </p:cNvPr>
          <p:cNvGrpSpPr/>
          <p:nvPr/>
        </p:nvGrpSpPr>
        <p:grpSpPr>
          <a:xfrm>
            <a:off x="1974055" y="2925150"/>
            <a:ext cx="8243891" cy="1159218"/>
            <a:chOff x="542923" y="1736761"/>
            <a:chExt cx="8133982" cy="1536294"/>
          </a:xfrm>
          <a:solidFill>
            <a:srgbClr val="386546"/>
          </a:solidFill>
        </p:grpSpPr>
        <p:sp>
          <p:nvSpPr>
            <p:cNvPr id="29" name="Rectangle 28">
              <a:extLst>
                <a:ext uri="{FF2B5EF4-FFF2-40B4-BE49-F238E27FC236}">
                  <a16:creationId xmlns:a16="http://schemas.microsoft.com/office/drawing/2014/main" id="{355B2F6F-9D76-4724-B4B3-2F7DF823934D}"/>
                </a:ext>
              </a:extLst>
            </p:cNvPr>
            <p:cNvSpPr/>
            <p:nvPr/>
          </p:nvSpPr>
          <p:spPr>
            <a:xfrm>
              <a:off x="542923" y="1736761"/>
              <a:ext cx="8133982" cy="153629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32E45CF2-733F-467F-9699-1A80462A83D5}"/>
                </a:ext>
              </a:extLst>
            </p:cNvPr>
            <p:cNvSpPr txBox="1"/>
            <p:nvPr/>
          </p:nvSpPr>
          <p:spPr>
            <a:xfrm>
              <a:off x="633045" y="1986221"/>
              <a:ext cx="7807571" cy="1015663"/>
            </a:xfrm>
            <a:prstGeom prst="rect">
              <a:avLst/>
            </a:prstGeom>
            <a:grpFill/>
          </p:spPr>
          <p:txBody>
            <a:bodyPr wrap="square" rtlCol="0">
              <a:spAutoFit/>
            </a:bodyPr>
            <a:lstStyle/>
            <a:p>
              <a:r>
                <a:rPr lang="en-US" sz="2000" dirty="0">
                  <a:solidFill>
                    <a:schemeClr val="bg1"/>
                  </a:solidFill>
                </a:rPr>
                <a:t>To get in the habit of tracking sources, consider using a notes app to record URLs and jot quick notes about why specific information interests you.</a:t>
              </a:r>
            </a:p>
          </p:txBody>
        </p:sp>
      </p:grpSp>
    </p:spTree>
    <p:extLst>
      <p:ext uri="{BB962C8B-B14F-4D97-AF65-F5344CB8AC3E}">
        <p14:creationId xmlns:p14="http://schemas.microsoft.com/office/powerpoint/2010/main" val="37699576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627981"/>
        </a:solidFill>
        <a:effectLst/>
      </p:bgPr>
    </p:bg>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B40B4578-D312-48AF-BD91-035A1D50A264}"/>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EC17108-C60C-4879-A751-290BCB3005AA}"/>
              </a:ext>
            </a:extLst>
          </p:cNvPr>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7" name="Picture 6">
            <a:extLst>
              <a:ext uri="{FF2B5EF4-FFF2-40B4-BE49-F238E27FC236}">
                <a16:creationId xmlns:a16="http://schemas.microsoft.com/office/drawing/2014/main" id="{0E93C31D-D97B-4B39-B93A-30C82C173C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8" name="Picture 7">
            <a:extLst>
              <a:ext uri="{FF2B5EF4-FFF2-40B4-BE49-F238E27FC236}">
                <a16:creationId xmlns:a16="http://schemas.microsoft.com/office/drawing/2014/main" id="{958A8F4F-9BF3-4AF3-8D84-3A39E3C9E55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9" name="Picture 8">
            <a:extLst>
              <a:ext uri="{FF2B5EF4-FFF2-40B4-BE49-F238E27FC236}">
                <a16:creationId xmlns:a16="http://schemas.microsoft.com/office/drawing/2014/main" id="{108020BD-0D1E-4DC9-A993-17A1B154CE6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10" name="Picture 9">
            <a:extLst>
              <a:ext uri="{FF2B5EF4-FFF2-40B4-BE49-F238E27FC236}">
                <a16:creationId xmlns:a16="http://schemas.microsoft.com/office/drawing/2014/main" id="{A8FD4889-7378-4CF0-9440-5601D9C4701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704571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Lesson Goals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CE7C7B3D-43D2-4FA5-AFB1-FBF5A7A59AA1}"/>
              </a:ext>
            </a:extLst>
          </p:cNvPr>
          <p:cNvSpPr txBox="1"/>
          <p:nvPr/>
        </p:nvSpPr>
        <p:spPr>
          <a:xfrm>
            <a:off x="1710559" y="1773621"/>
            <a:ext cx="8694682" cy="1477328"/>
          </a:xfrm>
          <a:prstGeom prst="rect">
            <a:avLst/>
          </a:prstGeom>
          <a:noFill/>
        </p:spPr>
        <p:txBody>
          <a:bodyPr wrap="square" rtlCol="0">
            <a:spAutoFit/>
          </a:bodyPr>
          <a:lstStyle/>
          <a:p>
            <a:pPr marL="285750" indent="-285750">
              <a:buFont typeface="Arial" panose="020B0604020202020204" pitchFamily="34" charset="0"/>
              <a:buChar char="•"/>
            </a:pPr>
            <a:r>
              <a:rPr lang="en-US" sz="2400" dirty="0"/>
              <a:t>How to Find Information</a:t>
            </a:r>
          </a:p>
          <a:p>
            <a:pPr marL="285750" indent="-285750">
              <a:buFont typeface="Arial" panose="020B0604020202020204" pitchFamily="34" charset="0"/>
              <a:buChar char="•"/>
            </a:pPr>
            <a:r>
              <a:rPr lang="en-US" sz="2400" dirty="0"/>
              <a:t>How to Evaluate Information</a:t>
            </a:r>
          </a:p>
          <a:p>
            <a:pPr marL="285750" indent="-285750">
              <a:buFont typeface="Arial" panose="020B0604020202020204" pitchFamily="34" charset="0"/>
              <a:buChar char="•"/>
            </a:pPr>
            <a:r>
              <a:rPr lang="en-US" sz="2400" dirty="0"/>
              <a:t>How to Use Information</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3FD84AE-42B4-48FE-BFA1-F178EE81E348}"/>
              </a:ext>
            </a:extLst>
          </p:cNvPr>
          <p:cNvGrpSpPr/>
          <p:nvPr/>
        </p:nvGrpSpPr>
        <p:grpSpPr>
          <a:xfrm>
            <a:off x="1524001" y="338445"/>
            <a:ext cx="9144001" cy="6332628"/>
            <a:chOff x="-1" y="463132"/>
            <a:chExt cx="9144001" cy="6332628"/>
          </a:xfrm>
        </p:grpSpPr>
        <p:sp>
          <p:nvSpPr>
            <p:cNvPr id="5" name="TextBox 4">
              <a:extLst>
                <a:ext uri="{FF2B5EF4-FFF2-40B4-BE49-F238E27FC236}">
                  <a16:creationId xmlns:a16="http://schemas.microsoft.com/office/drawing/2014/main" id="{6C78F176-68D8-4D20-83AF-8CBB1EBF02D0}"/>
                </a:ext>
              </a:extLst>
            </p:cNvPr>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Information Literacy</a:t>
              </a:r>
            </a:p>
          </p:txBody>
        </p:sp>
        <p:sp>
          <p:nvSpPr>
            <p:cNvPr id="6" name="TextBox 5">
              <a:extLst>
                <a:ext uri="{FF2B5EF4-FFF2-40B4-BE49-F238E27FC236}">
                  <a16:creationId xmlns:a16="http://schemas.microsoft.com/office/drawing/2014/main" id="{DAD4E5C1-42D7-4BC3-AA84-463FC8E2BAAC}"/>
                </a:ext>
              </a:extLst>
            </p:cNvPr>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7" name="Straight Connector 6">
            <a:extLst>
              <a:ext uri="{FF2B5EF4-FFF2-40B4-BE49-F238E27FC236}">
                <a16:creationId xmlns:a16="http://schemas.microsoft.com/office/drawing/2014/main" id="{F65D2BD4-97E3-495C-BE10-97CB23DCDD4B}"/>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824C7A1B-A89B-4BAC-B08D-3ACDBF3770A3}"/>
              </a:ext>
            </a:extLst>
          </p:cNvPr>
          <p:cNvGrpSpPr/>
          <p:nvPr/>
        </p:nvGrpSpPr>
        <p:grpSpPr>
          <a:xfrm>
            <a:off x="2066922" y="1580912"/>
            <a:ext cx="8058154" cy="2028571"/>
            <a:chOff x="542923" y="1736761"/>
            <a:chExt cx="8058154" cy="2028571"/>
          </a:xfrm>
          <a:solidFill>
            <a:srgbClr val="386546"/>
          </a:solidFill>
        </p:grpSpPr>
        <p:sp>
          <p:nvSpPr>
            <p:cNvPr id="9" name="Rectangle 8">
              <a:extLst>
                <a:ext uri="{FF2B5EF4-FFF2-40B4-BE49-F238E27FC236}">
                  <a16:creationId xmlns:a16="http://schemas.microsoft.com/office/drawing/2014/main" id="{CBD16AE9-0BE3-46A9-BA5A-848601EDFC50}"/>
                </a:ext>
              </a:extLst>
            </p:cNvPr>
            <p:cNvSpPr/>
            <p:nvPr/>
          </p:nvSpPr>
          <p:spPr>
            <a:xfrm>
              <a:off x="542923" y="1736761"/>
              <a:ext cx="8058154" cy="202857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FF1975CE-706E-4506-95F5-ECE2841D3B34}"/>
                </a:ext>
              </a:extLst>
            </p:cNvPr>
            <p:cNvSpPr txBox="1"/>
            <p:nvPr/>
          </p:nvSpPr>
          <p:spPr>
            <a:xfrm>
              <a:off x="633045" y="1986221"/>
              <a:ext cx="7807571" cy="1569660"/>
            </a:xfrm>
            <a:prstGeom prst="rect">
              <a:avLst/>
            </a:prstGeom>
            <a:grpFill/>
          </p:spPr>
          <p:txBody>
            <a:bodyPr wrap="square" rtlCol="0">
              <a:spAutoFit/>
            </a:bodyPr>
            <a:lstStyle/>
            <a:p>
              <a:r>
                <a:rPr lang="en-US" sz="2400" b="1" dirty="0">
                  <a:solidFill>
                    <a:schemeClr val="bg1"/>
                  </a:solidFill>
                </a:rPr>
                <a:t>Information literacy </a:t>
              </a:r>
              <a:r>
                <a:rPr lang="en-US" sz="2400" dirty="0">
                  <a:solidFill>
                    <a:schemeClr val="bg1"/>
                  </a:solidFill>
                </a:rPr>
                <a:t>is the ability to find, evaluate, and use information for a particular purpose. While information literacy is a key component of </a:t>
              </a:r>
              <a:r>
                <a:rPr lang="en-US" sz="2400" b="1" dirty="0">
                  <a:solidFill>
                    <a:schemeClr val="bg1"/>
                  </a:solidFill>
                </a:rPr>
                <a:t>academic writing</a:t>
              </a:r>
              <a:r>
                <a:rPr lang="en-US" sz="2400" dirty="0">
                  <a:solidFill>
                    <a:schemeClr val="bg1"/>
                  </a:solidFill>
                </a:rPr>
                <a:t>, it is also a skill that you can use in everyday life.</a:t>
              </a:r>
            </a:p>
          </p:txBody>
        </p:sp>
      </p:grpSp>
    </p:spTree>
    <p:extLst>
      <p:ext uri="{BB962C8B-B14F-4D97-AF65-F5344CB8AC3E}">
        <p14:creationId xmlns:p14="http://schemas.microsoft.com/office/powerpoint/2010/main" val="2447236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461665"/>
            </a:xfrm>
            <a:prstGeom prst="rect">
              <a:avLst/>
            </a:prstGeom>
            <a:noFill/>
          </p:spPr>
          <p:txBody>
            <a:bodyPr wrap="square" rtlCol="0">
              <a:spAutoFit/>
            </a:bodyPr>
            <a:lstStyle/>
            <a:p>
              <a:pPr algn="ctr"/>
              <a:endParaRPr lang="en-US" sz="2400" dirty="0">
                <a:latin typeface="Century Gothic" panose="020B0502020202020204" pitchFamily="34" charset="0"/>
              </a:endParaRP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1" name="Group 30"/>
          <p:cNvGrpSpPr/>
          <p:nvPr/>
        </p:nvGrpSpPr>
        <p:grpSpPr>
          <a:xfrm>
            <a:off x="2066922" y="3883591"/>
            <a:ext cx="8058154" cy="1067579"/>
            <a:chOff x="542923" y="1736761"/>
            <a:chExt cx="8058154" cy="806935"/>
          </a:xfrm>
          <a:solidFill>
            <a:srgbClr val="C7D4CB"/>
          </a:solidFill>
        </p:grpSpPr>
        <p:sp>
          <p:nvSpPr>
            <p:cNvPr id="32" name="Rectangle 31"/>
            <p:cNvSpPr/>
            <p:nvPr/>
          </p:nvSpPr>
          <p:spPr>
            <a:xfrm>
              <a:off x="542923" y="1736761"/>
              <a:ext cx="8058154" cy="806935"/>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p:txBody>
        </p:sp>
        <p:sp>
          <p:nvSpPr>
            <p:cNvPr id="33" name="TextBox 32"/>
            <p:cNvSpPr txBox="1"/>
            <p:nvPr/>
          </p:nvSpPr>
          <p:spPr>
            <a:xfrm>
              <a:off x="633045" y="1986221"/>
              <a:ext cx="7807571" cy="259097"/>
            </a:xfrm>
            <a:prstGeom prst="rect">
              <a:avLst/>
            </a:prstGeom>
            <a:solidFill>
              <a:srgbClr val="386546"/>
            </a:solidFill>
          </p:spPr>
          <p:txBody>
            <a:bodyPr wrap="square" rtlCol="0">
              <a:spAutoFit/>
            </a:bodyPr>
            <a:lstStyle/>
            <a:p>
              <a:pPr marL="457200" marR="114300" indent="-342900">
                <a:lnSpc>
                  <a:spcPts val="1920"/>
                </a:lnSpc>
                <a:spcBef>
                  <a:spcPts val="300"/>
                </a:spcBef>
                <a:spcAft>
                  <a:spcPts val="1500"/>
                </a:spcAft>
                <a:buFont typeface="Arial" panose="020B0604020202020204" pitchFamily="34" charset="0"/>
                <a:buChar char="•"/>
              </a:pPr>
              <a:r>
                <a:rPr lang="en-US" sz="2000" dirty="0">
                  <a:solidFill>
                    <a:schemeClr val="bg1"/>
                  </a:solidFill>
                  <a:effectLst/>
                  <a:ea typeface="Times New Roman" panose="02020603050405020304" pitchFamily="18" charset="0"/>
                </a:rPr>
                <a:t>The </a:t>
              </a:r>
              <a:r>
                <a:rPr lang="en-US" sz="2000" b="1" dirty="0">
                  <a:solidFill>
                    <a:schemeClr val="bg1"/>
                  </a:solidFill>
                  <a:effectLst/>
                  <a:ea typeface="Times New Roman" panose="02020603050405020304" pitchFamily="18" charset="0"/>
                </a:rPr>
                <a:t>context </a:t>
              </a:r>
              <a:r>
                <a:rPr lang="en-US" sz="2000" dirty="0">
                  <a:solidFill>
                    <a:schemeClr val="bg1"/>
                  </a:solidFill>
                  <a:effectLst/>
                  <a:ea typeface="Times New Roman" panose="02020603050405020304" pitchFamily="18" charset="0"/>
                </a:rPr>
                <a:t>of how you intend to use the information</a:t>
              </a:r>
            </a:p>
          </p:txBody>
        </p:sp>
      </p:grpSp>
      <p:grpSp>
        <p:nvGrpSpPr>
          <p:cNvPr id="34" name="Group 33"/>
          <p:cNvGrpSpPr/>
          <p:nvPr/>
        </p:nvGrpSpPr>
        <p:grpSpPr>
          <a:xfrm>
            <a:off x="2066922" y="1579037"/>
            <a:ext cx="8058154" cy="1067579"/>
            <a:chOff x="542923" y="1736761"/>
            <a:chExt cx="8058154" cy="806935"/>
          </a:xfrm>
          <a:solidFill>
            <a:srgbClr val="386546"/>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p:txBody>
        </p:sp>
        <p:sp>
          <p:nvSpPr>
            <p:cNvPr id="36" name="TextBox 35"/>
            <p:cNvSpPr txBox="1"/>
            <p:nvPr/>
          </p:nvSpPr>
          <p:spPr>
            <a:xfrm>
              <a:off x="542923" y="1883624"/>
              <a:ext cx="7807571" cy="535059"/>
            </a:xfrm>
            <a:prstGeom prst="rect">
              <a:avLst/>
            </a:prstGeom>
            <a:grpFill/>
          </p:spPr>
          <p:txBody>
            <a:bodyPr wrap="square" rtlCol="0">
              <a:spAutoFit/>
            </a:bodyPr>
            <a:lstStyle/>
            <a:p>
              <a:pPr algn="ctr"/>
              <a:r>
                <a:rPr lang="en-US" sz="2000" dirty="0">
                  <a:solidFill>
                    <a:schemeClr val="bg1"/>
                  </a:solidFill>
                  <a:latin typeface="Calibri" panose="020F0502020204030204" pitchFamily="34" charset="0"/>
                  <a:cs typeface="Times New Roman" panose="02020603050405020304" pitchFamily="18" charset="0"/>
                </a:rPr>
                <a:t>Where you look, what you look for, and how you select information depends on: </a:t>
              </a:r>
              <a:endParaRPr lang="en-US" sz="2400" dirty="0">
                <a:solidFill>
                  <a:schemeClr val="bg1"/>
                </a:solidFill>
              </a:endParaRPr>
            </a:p>
          </p:txBody>
        </p:sp>
      </p:grpSp>
      <p:sp>
        <p:nvSpPr>
          <p:cNvPr id="12" name="TextBox 11">
            <a:extLst>
              <a:ext uri="{FF2B5EF4-FFF2-40B4-BE49-F238E27FC236}">
                <a16:creationId xmlns:a16="http://schemas.microsoft.com/office/drawing/2014/main" id="{FB008415-5E1C-488D-95EB-933C676E5584}"/>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How to Find Information</a:t>
            </a:r>
          </a:p>
        </p:txBody>
      </p:sp>
      <p:grpSp>
        <p:nvGrpSpPr>
          <p:cNvPr id="13" name="Group 12">
            <a:extLst>
              <a:ext uri="{FF2B5EF4-FFF2-40B4-BE49-F238E27FC236}">
                <a16:creationId xmlns:a16="http://schemas.microsoft.com/office/drawing/2014/main" id="{9A31622B-64A4-4979-B857-984596943660}"/>
              </a:ext>
            </a:extLst>
          </p:cNvPr>
          <p:cNvGrpSpPr/>
          <p:nvPr/>
        </p:nvGrpSpPr>
        <p:grpSpPr>
          <a:xfrm>
            <a:off x="2066922" y="2728501"/>
            <a:ext cx="8058154" cy="1067579"/>
            <a:chOff x="542923" y="1736761"/>
            <a:chExt cx="8058154" cy="806935"/>
          </a:xfrm>
          <a:solidFill>
            <a:srgbClr val="386546"/>
          </a:solidFill>
        </p:grpSpPr>
        <p:sp>
          <p:nvSpPr>
            <p:cNvPr id="14" name="Rectangle 13">
              <a:extLst>
                <a:ext uri="{FF2B5EF4-FFF2-40B4-BE49-F238E27FC236}">
                  <a16:creationId xmlns:a16="http://schemas.microsoft.com/office/drawing/2014/main" id="{C5D5FE3E-71E3-4994-927D-B3653601661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p:txBody>
        </p:sp>
        <p:sp>
          <p:nvSpPr>
            <p:cNvPr id="15" name="TextBox 14">
              <a:extLst>
                <a:ext uri="{FF2B5EF4-FFF2-40B4-BE49-F238E27FC236}">
                  <a16:creationId xmlns:a16="http://schemas.microsoft.com/office/drawing/2014/main" id="{B1C72239-786D-4D26-B1B9-23D4C82FC57F}"/>
                </a:ext>
              </a:extLst>
            </p:cNvPr>
            <p:cNvSpPr txBox="1"/>
            <p:nvPr/>
          </p:nvSpPr>
          <p:spPr>
            <a:xfrm>
              <a:off x="633045" y="1986221"/>
              <a:ext cx="7807571" cy="30242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	Y</a:t>
              </a:r>
              <a:r>
                <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our </a:t>
              </a:r>
              <a:r>
                <a:rPr lang="en-US" sz="2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purpose</a:t>
              </a:r>
              <a:r>
                <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for researching</a:t>
              </a:r>
              <a:endParaRPr lang="en-US" sz="2400" dirty="0">
                <a:solidFill>
                  <a:schemeClr val="bg1"/>
                </a:solidFill>
              </a:endParaRPr>
            </a:p>
          </p:txBody>
        </p:sp>
      </p:grpSp>
    </p:spTree>
    <p:extLst>
      <p:ext uri="{BB962C8B-B14F-4D97-AF65-F5344CB8AC3E}">
        <p14:creationId xmlns:p14="http://schemas.microsoft.com/office/powerpoint/2010/main" val="4008944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01041" y="6117075"/>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386546"/>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0" name="TextBox 9"/>
            <p:cNvSpPr txBox="1"/>
            <p:nvPr/>
          </p:nvSpPr>
          <p:spPr>
            <a:xfrm>
              <a:off x="633045" y="1853445"/>
              <a:ext cx="7807571" cy="646331"/>
            </a:xfrm>
            <a:prstGeom prst="rect">
              <a:avLst/>
            </a:prstGeom>
            <a:grpFill/>
          </p:spPr>
          <p:txBody>
            <a:bodyPr wrap="square" rtlCol="0">
              <a:spAutoFit/>
            </a:bodyPr>
            <a:lstStyle/>
            <a:p>
              <a:r>
                <a:rPr lang="en-US" dirty="0">
                  <a:solidFill>
                    <a:schemeClr val="bg1"/>
                  </a:solidFill>
                  <a:effectLst/>
                  <a:ea typeface="Calibri" panose="020F0502020204030204" pitchFamily="34" charset="0"/>
                </a:rPr>
                <a:t>Print materials, which include physical books, magazines, newspapers, scholarly journals, and photographs</a:t>
              </a:r>
              <a:endParaRPr lang="en-US" dirty="0">
                <a:solidFill>
                  <a:schemeClr val="bg1"/>
                </a:solidFill>
              </a:endParaRPr>
            </a:p>
          </p:txBody>
        </p:sp>
      </p:grpSp>
      <p:grpSp>
        <p:nvGrpSpPr>
          <p:cNvPr id="20" name="Group 19"/>
          <p:cNvGrpSpPr/>
          <p:nvPr/>
        </p:nvGrpSpPr>
        <p:grpSpPr>
          <a:xfrm>
            <a:off x="2066922" y="2472264"/>
            <a:ext cx="8058154" cy="806935"/>
            <a:chOff x="542923" y="1736761"/>
            <a:chExt cx="8058154" cy="806935"/>
          </a:xfrm>
          <a:solidFill>
            <a:srgbClr val="386546"/>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2" name="TextBox 21"/>
            <p:cNvSpPr txBox="1"/>
            <p:nvPr/>
          </p:nvSpPr>
          <p:spPr>
            <a:xfrm>
              <a:off x="633045" y="1820092"/>
              <a:ext cx="7807571" cy="646331"/>
            </a:xfrm>
            <a:prstGeom prst="rect">
              <a:avLst/>
            </a:prstGeom>
            <a:grpFill/>
          </p:spPr>
          <p:txBody>
            <a:bodyPr wrap="square" rtlCol="0">
              <a:spAutoFit/>
            </a:bodyPr>
            <a:lstStyle/>
            <a:p>
              <a:r>
                <a:rPr lang="en-US" sz="1800" dirty="0">
                  <a:solidFill>
                    <a:schemeClr val="bg1"/>
                  </a:solidFill>
                  <a:effectLst/>
                  <a:ea typeface="Calibri" panose="020F0502020204030204" pitchFamily="34" charset="0"/>
                </a:rPr>
                <a:t>Digital Materials, which include research databases, websites, film, music, and electronic versions of print and personal sources</a:t>
              </a:r>
              <a:endParaRPr lang="en-US" sz="1800" dirty="0">
                <a:solidFill>
                  <a:schemeClr val="bg1"/>
                </a:solidFill>
                <a:effectLst/>
                <a:ea typeface="Times New Roman" panose="02020603050405020304" pitchFamily="18" charset="0"/>
              </a:endParaRPr>
            </a:p>
          </p:txBody>
        </p:sp>
      </p:grpSp>
      <p:grpSp>
        <p:nvGrpSpPr>
          <p:cNvPr id="23" name="Group 22"/>
          <p:cNvGrpSpPr/>
          <p:nvPr/>
        </p:nvGrpSpPr>
        <p:grpSpPr>
          <a:xfrm>
            <a:off x="2066922" y="3361170"/>
            <a:ext cx="8058154" cy="806935"/>
            <a:chOff x="542923" y="1736761"/>
            <a:chExt cx="8058154" cy="806935"/>
          </a:xfrm>
          <a:solidFill>
            <a:srgbClr val="386546"/>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5" name="TextBox 24"/>
            <p:cNvSpPr txBox="1"/>
            <p:nvPr/>
          </p:nvSpPr>
          <p:spPr>
            <a:xfrm>
              <a:off x="633044" y="1955562"/>
              <a:ext cx="7807571" cy="369332"/>
            </a:xfrm>
            <a:prstGeom prst="rect">
              <a:avLst/>
            </a:prstGeom>
            <a:grpFill/>
          </p:spPr>
          <p:txBody>
            <a:bodyPr wrap="square" rtlCol="0">
              <a:spAutoFit/>
            </a:bodyPr>
            <a:lstStyle/>
            <a:p>
              <a:r>
                <a:rPr lang="en-US" sz="1800" dirty="0">
                  <a:solidFill>
                    <a:schemeClr val="bg1"/>
                  </a:solidFill>
                  <a:effectLst/>
                  <a:ea typeface="Calibri" panose="020F0502020204030204" pitchFamily="34" charset="0"/>
                </a:rPr>
                <a:t>Personal Materials, which include interviews, surveys, and conversations</a:t>
              </a:r>
              <a:endParaRPr lang="en-US" sz="2000" dirty="0">
                <a:solidFill>
                  <a:schemeClr val="bg1"/>
                </a:solidFill>
              </a:endParaRPr>
            </a:p>
          </p:txBody>
        </p:sp>
      </p:grpSp>
      <p:sp>
        <p:nvSpPr>
          <p:cNvPr id="15" name="TextBox 14">
            <a:extLst>
              <a:ext uri="{FF2B5EF4-FFF2-40B4-BE49-F238E27FC236}">
                <a16:creationId xmlns:a16="http://schemas.microsoft.com/office/drawing/2014/main" id="{968C0C08-BEBF-41BE-B718-1EBECEC0A61A}"/>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How to Find Information</a:t>
            </a:r>
          </a:p>
        </p:txBody>
      </p:sp>
    </p:spTree>
    <p:extLst>
      <p:ext uri="{BB962C8B-B14F-4D97-AF65-F5344CB8AC3E}">
        <p14:creationId xmlns:p14="http://schemas.microsoft.com/office/powerpoint/2010/main" val="3042198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18294" y="6067198"/>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93975" y="1341780"/>
            <a:ext cx="9273061" cy="4708981"/>
          </a:xfrm>
          <a:prstGeom prst="rect">
            <a:avLst/>
          </a:prstGeom>
          <a:solidFill>
            <a:srgbClr val="386546"/>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2" imgW="914400" imgH="198720" progId="Equation.DSMT4">
                  <p:embed/>
                </p:oleObj>
              </mc:Choice>
              <mc:Fallback>
                <p:oleObj name="Equation" r:id="rId2"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3"/>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683022" y="1438797"/>
            <a:ext cx="8862266" cy="589072"/>
          </a:xfrm>
          <a:prstGeom prst="rect">
            <a:avLst/>
          </a:prstGeom>
          <a:solidFill>
            <a:srgbClr val="386546"/>
          </a:solidFill>
        </p:spPr>
        <p:txBody>
          <a:bodyPr wrap="square" rtlCol="0" anchor="ctr">
            <a:spAutoFit/>
          </a:bodyPr>
          <a:lstStyle/>
          <a:p>
            <a:pPr algn="ctr">
              <a:lnSpc>
                <a:spcPct val="150000"/>
              </a:lnSpc>
            </a:pPr>
            <a:r>
              <a:rPr lang="en-US" sz="2400" dirty="0">
                <a:solidFill>
                  <a:schemeClr val="bg1"/>
                </a:solidFill>
                <a:effectLst/>
                <a:ea typeface="Times New Roman" panose="02020603050405020304" pitchFamily="18" charset="0"/>
              </a:rPr>
              <a:t>What kinds of information would help you choose a movie?</a:t>
            </a:r>
            <a:endParaRPr lang="en-US" sz="2800" dirty="0">
              <a:solidFill>
                <a:schemeClr val="bg1"/>
              </a:solidFill>
            </a:endParaRPr>
          </a:p>
        </p:txBody>
      </p:sp>
      <p:sp>
        <p:nvSpPr>
          <p:cNvPr id="11" name="TextBox 10">
            <a:extLst>
              <a:ext uri="{FF2B5EF4-FFF2-40B4-BE49-F238E27FC236}">
                <a16:creationId xmlns:a16="http://schemas.microsoft.com/office/drawing/2014/main" id="{112B967F-DEB1-42A4-9622-DA7BAF533447}"/>
              </a:ext>
            </a:extLst>
          </p:cNvPr>
          <p:cNvSpPr txBox="1"/>
          <p:nvPr/>
        </p:nvSpPr>
        <p:spPr>
          <a:xfrm>
            <a:off x="1881185" y="2128256"/>
            <a:ext cx="8429625" cy="335989"/>
          </a:xfrm>
          <a:prstGeom prst="rect">
            <a:avLst/>
          </a:prstGeom>
          <a:solidFill>
            <a:srgbClr val="386546"/>
          </a:solidFill>
        </p:spPr>
        <p:txBody>
          <a:bodyPr wrap="square" rtlCol="0" anchor="ctr">
            <a:spAutoFit/>
          </a:bodyPr>
          <a:lstStyle/>
          <a:p>
            <a:pPr marL="114300" marR="114300" algn="ctr">
              <a:lnSpc>
                <a:spcPts val="1920"/>
              </a:lnSpc>
              <a:spcBef>
                <a:spcPts val="300"/>
              </a:spcBef>
              <a:spcAft>
                <a:spcPts val="1500"/>
              </a:spcAft>
            </a:pPr>
            <a:r>
              <a:rPr lang="en-US"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W</a:t>
            </a:r>
            <a:r>
              <a:rPr lang="en-US" sz="1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here would you find that information?</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812C7D20-BFA0-46E6-8B87-B9CA5A26C10E}"/>
              </a:ext>
            </a:extLst>
          </p:cNvPr>
          <p:cNvSpPr txBox="1"/>
          <p:nvPr/>
        </p:nvSpPr>
        <p:spPr>
          <a:xfrm>
            <a:off x="1881185" y="2813144"/>
            <a:ext cx="8429625" cy="1766253"/>
          </a:xfrm>
          <a:prstGeom prst="rect">
            <a:avLst/>
          </a:prstGeom>
          <a:solidFill>
            <a:srgbClr val="386546"/>
          </a:solidFill>
        </p:spPr>
        <p:txBody>
          <a:bodyPr wrap="square" rtlCol="0" anchor="ctr">
            <a:spAutoFit/>
          </a:bodyPr>
          <a:lstStyle/>
          <a:p>
            <a:pPr marL="457200" marR="114300" indent="-342900">
              <a:lnSpc>
                <a:spcPts val="1920"/>
              </a:lnSpc>
              <a:spcBef>
                <a:spcPts val="300"/>
              </a:spcBef>
              <a:spcAft>
                <a:spcPts val="1500"/>
              </a:spcAft>
              <a:buFont typeface="Arial" panose="020B0604020202020204" pitchFamily="34" charset="0"/>
              <a:buChar char="•"/>
            </a:pPr>
            <a:r>
              <a:rPr lang="en-US" sz="2000" dirty="0">
                <a:solidFill>
                  <a:schemeClr val="bg1"/>
                </a:solidFill>
                <a:ea typeface="Times New Roman" panose="02020603050405020304" pitchFamily="18" charset="0"/>
                <a:cs typeface="Times New Roman" panose="02020603050405020304" pitchFamily="18" charset="0"/>
              </a:rPr>
              <a:t>R</a:t>
            </a:r>
            <a:r>
              <a:rPr lang="en-US" sz="2000" dirty="0">
                <a:solidFill>
                  <a:schemeClr val="bg1"/>
                </a:solidFill>
                <a:effectLst/>
                <a:ea typeface="Times New Roman" panose="02020603050405020304" pitchFamily="18" charset="0"/>
                <a:cs typeface="Times New Roman" panose="02020603050405020304" pitchFamily="18" charset="0"/>
              </a:rPr>
              <a:t>ead reviews in a printed magazine or newspaper.</a:t>
            </a:r>
          </a:p>
          <a:p>
            <a:pPr marL="457200" marR="114300" indent="-342900">
              <a:lnSpc>
                <a:spcPts val="1920"/>
              </a:lnSpc>
              <a:spcBef>
                <a:spcPts val="300"/>
              </a:spcBef>
              <a:spcAft>
                <a:spcPts val="1500"/>
              </a:spcAft>
              <a:buFont typeface="Arial" panose="020B0604020202020204" pitchFamily="34" charset="0"/>
              <a:buChar char="•"/>
            </a:pPr>
            <a:r>
              <a:rPr lang="en-US" sz="2000" dirty="0">
                <a:solidFill>
                  <a:schemeClr val="bg1"/>
                </a:solidFill>
                <a:ea typeface="Times New Roman" panose="02020603050405020304" pitchFamily="18" charset="0"/>
                <a:cs typeface="Times New Roman" panose="02020603050405020304" pitchFamily="18" charset="0"/>
              </a:rPr>
              <a:t>L</a:t>
            </a:r>
            <a:r>
              <a:rPr lang="en-US" sz="2000" dirty="0">
                <a:solidFill>
                  <a:schemeClr val="bg1"/>
                </a:solidFill>
                <a:effectLst/>
                <a:ea typeface="Times New Roman" panose="02020603050405020304" pitchFamily="18" charset="0"/>
                <a:cs typeface="Times New Roman" panose="02020603050405020304" pitchFamily="18" charset="0"/>
              </a:rPr>
              <a:t>ook up reviews on websites like Rotten Tomatoes and IMDB.</a:t>
            </a:r>
          </a:p>
          <a:p>
            <a:pPr marL="457200" marR="114300" indent="-342900">
              <a:lnSpc>
                <a:spcPts val="1920"/>
              </a:lnSpc>
              <a:spcBef>
                <a:spcPts val="300"/>
              </a:spcBef>
              <a:spcAft>
                <a:spcPts val="1500"/>
              </a:spcAft>
              <a:buFont typeface="Arial" panose="020B0604020202020204" pitchFamily="34" charset="0"/>
              <a:buChar char="•"/>
            </a:pPr>
            <a:r>
              <a:rPr lang="en-US" sz="2000" dirty="0">
                <a:solidFill>
                  <a:schemeClr val="bg1"/>
                </a:solidFill>
                <a:ea typeface="Times New Roman" panose="02020603050405020304" pitchFamily="18" charset="0"/>
                <a:cs typeface="Times New Roman" panose="02020603050405020304" pitchFamily="18" charset="0"/>
              </a:rPr>
              <a:t>W</a:t>
            </a:r>
            <a:r>
              <a:rPr lang="en-US" sz="2000" dirty="0">
                <a:solidFill>
                  <a:schemeClr val="bg1"/>
                </a:solidFill>
                <a:effectLst/>
                <a:ea typeface="Times New Roman" panose="02020603050405020304" pitchFamily="18" charset="0"/>
                <a:cs typeface="Times New Roman" panose="02020603050405020304" pitchFamily="18" charset="0"/>
              </a:rPr>
              <a:t>atch movie previews or look at the posters.</a:t>
            </a:r>
          </a:p>
          <a:p>
            <a:pPr marL="457200" marR="114300" indent="-342900">
              <a:lnSpc>
                <a:spcPts val="1920"/>
              </a:lnSpc>
              <a:spcBef>
                <a:spcPts val="300"/>
              </a:spcBef>
              <a:spcAft>
                <a:spcPts val="1500"/>
              </a:spcAft>
              <a:buFont typeface="Arial" panose="020B0604020202020204" pitchFamily="34" charset="0"/>
              <a:buChar char="•"/>
            </a:pPr>
            <a:r>
              <a:rPr lang="en-US" sz="2000" dirty="0">
                <a:solidFill>
                  <a:schemeClr val="bg1"/>
                </a:solidFill>
                <a:ea typeface="Times New Roman" panose="02020603050405020304" pitchFamily="18" charset="0"/>
                <a:cs typeface="Times New Roman" panose="02020603050405020304" pitchFamily="18" charset="0"/>
              </a:rPr>
              <a:t>T</a:t>
            </a:r>
            <a:r>
              <a:rPr lang="en-US" sz="2000" dirty="0">
                <a:solidFill>
                  <a:schemeClr val="bg1"/>
                </a:solidFill>
                <a:effectLst/>
                <a:ea typeface="Times New Roman" panose="02020603050405020304" pitchFamily="18" charset="0"/>
                <a:cs typeface="Times New Roman" panose="02020603050405020304" pitchFamily="18" charset="0"/>
              </a:rPr>
              <a:t>alk with people who have seen the movies already.</a:t>
            </a:r>
            <a:endParaRPr lang="en-US" sz="2000" dirty="0">
              <a:solidFill>
                <a:schemeClr val="bg1"/>
              </a:solidFill>
              <a:effectLst/>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7DA69E72-1545-4A86-A400-060434CB7743}"/>
              </a:ext>
            </a:extLst>
          </p:cNvPr>
          <p:cNvSpPr txBox="1"/>
          <p:nvPr/>
        </p:nvSpPr>
        <p:spPr>
          <a:xfrm>
            <a:off x="1768310" y="2099758"/>
            <a:ext cx="8658225" cy="356316"/>
          </a:xfrm>
          <a:prstGeom prst="rect">
            <a:avLst/>
          </a:prstGeom>
          <a:solidFill>
            <a:srgbClr val="386546"/>
          </a:solidFill>
        </p:spPr>
        <p:txBody>
          <a:bodyPr wrap="square" rtlCol="0" anchor="ctr">
            <a:spAutoFit/>
          </a:bodyPr>
          <a:lstStyle/>
          <a:p>
            <a:pPr marL="114300" marR="114300" algn="ctr">
              <a:lnSpc>
                <a:spcPts val="1920"/>
              </a:lnSpc>
              <a:spcBef>
                <a:spcPts val="300"/>
              </a:spcBef>
              <a:spcAft>
                <a:spcPts val="1500"/>
              </a:spcAft>
            </a:pPr>
            <a:r>
              <a:rPr lang="en-US" sz="2400" dirty="0">
                <a:solidFill>
                  <a:schemeClr val="bg1"/>
                </a:solidFill>
                <a:ea typeface="Times New Roman" panose="02020603050405020304" pitchFamily="18" charset="0"/>
                <a:cs typeface="Times New Roman" panose="02020603050405020304" pitchFamily="18" charset="0"/>
              </a:rPr>
              <a:t>W</a:t>
            </a:r>
            <a:r>
              <a:rPr lang="en-US" sz="2400" dirty="0">
                <a:solidFill>
                  <a:schemeClr val="bg1"/>
                </a:solidFill>
                <a:effectLst/>
                <a:ea typeface="Times New Roman" panose="02020603050405020304" pitchFamily="18" charset="0"/>
                <a:cs typeface="Times New Roman" panose="02020603050405020304" pitchFamily="18" charset="0"/>
              </a:rPr>
              <a:t>here would you find that information?</a:t>
            </a:r>
            <a:endParaRPr lang="en-US" sz="2400" dirty="0">
              <a:solidFill>
                <a:schemeClr val="bg1"/>
              </a:solidFill>
              <a:effectLst/>
              <a:ea typeface="Calibri" panose="020F0502020204030204" pitchFamily="34" charset="0"/>
              <a:cs typeface="Times New Roman" panose="02020603050405020304" pitchFamily="18" charset="0"/>
            </a:endParaRPr>
          </a:p>
        </p:txBody>
      </p:sp>
      <p:sp>
        <p:nvSpPr>
          <p:cNvPr id="15" name="TextBox 14">
            <a:extLst>
              <a:ext uri="{FF2B5EF4-FFF2-40B4-BE49-F238E27FC236}">
                <a16:creationId xmlns:a16="http://schemas.microsoft.com/office/drawing/2014/main" id="{3FD27ED3-9262-464B-B24C-4A68025683CD}"/>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How to Find Information: Scenario 1, Movie</a:t>
            </a:r>
          </a:p>
        </p:txBody>
      </p:sp>
    </p:spTree>
    <p:extLst>
      <p:ext uri="{BB962C8B-B14F-4D97-AF65-F5344CB8AC3E}">
        <p14:creationId xmlns:p14="http://schemas.microsoft.com/office/powerpoint/2010/main" val="4267213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01041" y="6067198"/>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386546"/>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2" imgW="914400" imgH="198720" progId="Equation.DSMT4">
                  <p:embed/>
                </p:oleObj>
              </mc:Choice>
              <mc:Fallback>
                <p:oleObj name="Equation" r:id="rId2"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3"/>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683022" y="1438797"/>
            <a:ext cx="8767264" cy="589072"/>
          </a:xfrm>
          <a:prstGeom prst="rect">
            <a:avLst/>
          </a:prstGeom>
          <a:solidFill>
            <a:srgbClr val="386546"/>
          </a:solidFill>
        </p:spPr>
        <p:txBody>
          <a:bodyPr wrap="square" rtlCol="0" anchor="ctr">
            <a:spAutoFit/>
          </a:bodyPr>
          <a:lstStyle/>
          <a:p>
            <a:pPr algn="ctr">
              <a:lnSpc>
                <a:spcPct val="150000"/>
              </a:lnSpc>
            </a:pPr>
            <a:r>
              <a:rPr lang="en-US" sz="2400" dirty="0">
                <a:solidFill>
                  <a:schemeClr val="bg1"/>
                </a:solidFill>
                <a:effectLst/>
                <a:ea typeface="Times New Roman" panose="02020603050405020304" pitchFamily="18" charset="0"/>
              </a:rPr>
              <a:t>What kinds of information would help you study the film?</a:t>
            </a:r>
            <a:endParaRPr lang="en-US" sz="2400" dirty="0">
              <a:solidFill>
                <a:schemeClr val="bg1"/>
              </a:solidFill>
            </a:endParaRPr>
          </a:p>
        </p:txBody>
      </p:sp>
      <p:sp>
        <p:nvSpPr>
          <p:cNvPr id="11" name="TextBox 10">
            <a:extLst>
              <a:ext uri="{FF2B5EF4-FFF2-40B4-BE49-F238E27FC236}">
                <a16:creationId xmlns:a16="http://schemas.microsoft.com/office/drawing/2014/main" id="{112B967F-DEB1-42A4-9622-DA7BAF533447}"/>
              </a:ext>
            </a:extLst>
          </p:cNvPr>
          <p:cNvSpPr txBox="1"/>
          <p:nvPr/>
        </p:nvSpPr>
        <p:spPr>
          <a:xfrm>
            <a:off x="1881185" y="2128256"/>
            <a:ext cx="8429625" cy="335989"/>
          </a:xfrm>
          <a:prstGeom prst="rect">
            <a:avLst/>
          </a:prstGeom>
          <a:solidFill>
            <a:srgbClr val="386546"/>
          </a:solidFill>
        </p:spPr>
        <p:txBody>
          <a:bodyPr wrap="square" rtlCol="0" anchor="ctr">
            <a:spAutoFit/>
          </a:bodyPr>
          <a:lstStyle/>
          <a:p>
            <a:pPr marL="114300" marR="114300" algn="ctr">
              <a:lnSpc>
                <a:spcPts val="1920"/>
              </a:lnSpc>
              <a:spcBef>
                <a:spcPts val="300"/>
              </a:spcBef>
              <a:spcAft>
                <a:spcPts val="1500"/>
              </a:spcAft>
            </a:pPr>
            <a:r>
              <a:rPr lang="en-US"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W</a:t>
            </a:r>
            <a:r>
              <a:rPr lang="en-US" sz="1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here would you find that information?</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812C7D20-BFA0-46E6-8B87-B9CA5A26C10E}"/>
              </a:ext>
            </a:extLst>
          </p:cNvPr>
          <p:cNvSpPr txBox="1"/>
          <p:nvPr/>
        </p:nvSpPr>
        <p:spPr>
          <a:xfrm>
            <a:off x="1881185" y="2692149"/>
            <a:ext cx="8429625" cy="2008242"/>
          </a:xfrm>
          <a:prstGeom prst="rect">
            <a:avLst/>
          </a:prstGeom>
          <a:solidFill>
            <a:srgbClr val="386546"/>
          </a:solidFill>
        </p:spPr>
        <p:txBody>
          <a:bodyPr wrap="square" rtlCol="0" anchor="ctr">
            <a:spAutoFit/>
          </a:bodyPr>
          <a:lstStyle/>
          <a:p>
            <a:pPr marL="457200" marR="114300" indent="-342900">
              <a:lnSpc>
                <a:spcPts val="1920"/>
              </a:lnSpc>
              <a:spcBef>
                <a:spcPts val="300"/>
              </a:spcBef>
              <a:spcAft>
                <a:spcPts val="1500"/>
              </a:spcAft>
              <a:buFont typeface="Arial" panose="020B0604020202020204" pitchFamily="34" charset="0"/>
              <a:buChar char="•"/>
            </a:pPr>
            <a:r>
              <a:rPr lang="en-US" sz="2000" dirty="0">
                <a:solidFill>
                  <a:schemeClr val="bg1"/>
                </a:solidFill>
                <a:ea typeface="Times New Roman" panose="02020603050405020304" pitchFamily="18" charset="0"/>
              </a:rPr>
              <a:t>C</a:t>
            </a:r>
            <a:r>
              <a:rPr lang="en-US" sz="2000" dirty="0">
                <a:solidFill>
                  <a:schemeClr val="bg1"/>
                </a:solidFill>
                <a:effectLst/>
                <a:ea typeface="Times New Roman" panose="02020603050405020304" pitchFamily="18" charset="0"/>
              </a:rPr>
              <a:t>onsult a film studies book.</a:t>
            </a:r>
          </a:p>
          <a:p>
            <a:pPr marL="457200" marR="114300" indent="-342900">
              <a:lnSpc>
                <a:spcPts val="1920"/>
              </a:lnSpc>
              <a:spcBef>
                <a:spcPts val="300"/>
              </a:spcBef>
              <a:spcAft>
                <a:spcPts val="1500"/>
              </a:spcAft>
              <a:buFont typeface="Arial" panose="020B0604020202020204" pitchFamily="34" charset="0"/>
              <a:buChar char="•"/>
            </a:pPr>
            <a:r>
              <a:rPr lang="en-US" sz="2000" dirty="0">
                <a:solidFill>
                  <a:schemeClr val="bg1"/>
                </a:solidFill>
                <a:ea typeface="Times New Roman" panose="02020603050405020304" pitchFamily="18" charset="0"/>
              </a:rPr>
              <a:t>S</a:t>
            </a:r>
            <a:r>
              <a:rPr lang="en-US" sz="2000" dirty="0">
                <a:solidFill>
                  <a:schemeClr val="bg1"/>
                </a:solidFill>
                <a:effectLst/>
                <a:ea typeface="Times New Roman" panose="02020603050405020304" pitchFamily="18" charset="0"/>
              </a:rPr>
              <a:t>earch for journal articles online.</a:t>
            </a:r>
            <a:endParaRPr lang="en-US" sz="2000" dirty="0">
              <a:solidFill>
                <a:schemeClr val="bg1"/>
              </a:solidFill>
              <a:effectLst/>
              <a:ea typeface="Times New Roman" panose="02020603050405020304" pitchFamily="18" charset="0"/>
              <a:cs typeface="Times New Roman" panose="02020603050405020304" pitchFamily="18" charset="0"/>
            </a:endParaRPr>
          </a:p>
          <a:p>
            <a:pPr marL="457200" marR="114300" indent="-342900">
              <a:lnSpc>
                <a:spcPts val="1920"/>
              </a:lnSpc>
              <a:spcBef>
                <a:spcPts val="300"/>
              </a:spcBef>
              <a:spcAft>
                <a:spcPts val="1500"/>
              </a:spcAft>
              <a:buFont typeface="Arial" panose="020B0604020202020204" pitchFamily="34" charset="0"/>
              <a:buChar char="•"/>
            </a:pPr>
            <a:r>
              <a:rPr lang="en-US" sz="2000" dirty="0">
                <a:solidFill>
                  <a:schemeClr val="bg1"/>
                </a:solidFill>
                <a:ea typeface="Times New Roman" panose="02020603050405020304" pitchFamily="18" charset="0"/>
              </a:rPr>
              <a:t>W</a:t>
            </a:r>
            <a:r>
              <a:rPr lang="en-US" sz="2000" dirty="0">
                <a:solidFill>
                  <a:schemeClr val="bg1"/>
                </a:solidFill>
                <a:effectLst/>
                <a:ea typeface="Times New Roman" panose="02020603050405020304" pitchFamily="18" charset="0"/>
              </a:rPr>
              <a:t>atch the movie to learn how </a:t>
            </a:r>
            <a:r>
              <a:rPr lang="en-US" sz="2000" i="1" dirty="0">
                <a:solidFill>
                  <a:schemeClr val="bg1"/>
                </a:solidFill>
                <a:effectLst/>
                <a:ea typeface="Times New Roman" panose="02020603050405020304" pitchFamily="18" charset="0"/>
              </a:rPr>
              <a:t>rosebud</a:t>
            </a:r>
            <a:r>
              <a:rPr lang="en-US" sz="2000" dirty="0">
                <a:solidFill>
                  <a:schemeClr val="bg1"/>
                </a:solidFill>
                <a:effectLst/>
                <a:ea typeface="Times New Roman" panose="02020603050405020304" pitchFamily="18" charset="0"/>
              </a:rPr>
              <a:t> is referenced, renting it from the library or streaming it online.</a:t>
            </a:r>
          </a:p>
          <a:p>
            <a:pPr marL="457200" marR="114300" indent="-342900">
              <a:lnSpc>
                <a:spcPts val="1920"/>
              </a:lnSpc>
              <a:spcBef>
                <a:spcPts val="300"/>
              </a:spcBef>
              <a:spcAft>
                <a:spcPts val="1500"/>
              </a:spcAft>
              <a:buFont typeface="Arial" panose="020B0604020202020204" pitchFamily="34" charset="0"/>
              <a:buChar char="•"/>
            </a:pPr>
            <a:r>
              <a:rPr lang="en-US" sz="2000" dirty="0">
                <a:solidFill>
                  <a:schemeClr val="bg1"/>
                </a:solidFill>
                <a:ea typeface="Times New Roman" panose="02020603050405020304" pitchFamily="18" charset="0"/>
              </a:rPr>
              <a:t>T</a:t>
            </a:r>
            <a:r>
              <a:rPr lang="en-US" sz="2000" dirty="0">
                <a:solidFill>
                  <a:schemeClr val="bg1"/>
                </a:solidFill>
                <a:effectLst/>
                <a:ea typeface="Times New Roman" panose="02020603050405020304" pitchFamily="18" charset="0"/>
              </a:rPr>
              <a:t>alk with your professor and classmates.</a:t>
            </a:r>
            <a:endParaRPr lang="en-US" sz="2000" dirty="0">
              <a:solidFill>
                <a:schemeClr val="bg1"/>
              </a:solidFill>
              <a:effectLst/>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7DA69E72-1545-4A86-A400-060434CB7743}"/>
              </a:ext>
            </a:extLst>
          </p:cNvPr>
          <p:cNvSpPr txBox="1"/>
          <p:nvPr/>
        </p:nvSpPr>
        <p:spPr>
          <a:xfrm>
            <a:off x="1768310" y="2099758"/>
            <a:ext cx="8429625" cy="356316"/>
          </a:xfrm>
          <a:prstGeom prst="rect">
            <a:avLst/>
          </a:prstGeom>
          <a:solidFill>
            <a:srgbClr val="386546"/>
          </a:solidFill>
        </p:spPr>
        <p:txBody>
          <a:bodyPr wrap="square" rtlCol="0" anchor="ctr">
            <a:spAutoFit/>
          </a:bodyPr>
          <a:lstStyle/>
          <a:p>
            <a:pPr marL="114300" marR="114300" algn="ctr">
              <a:lnSpc>
                <a:spcPts val="1920"/>
              </a:lnSpc>
              <a:spcBef>
                <a:spcPts val="300"/>
              </a:spcBef>
              <a:spcAft>
                <a:spcPts val="1500"/>
              </a:spcAft>
            </a:pPr>
            <a:r>
              <a:rPr lang="en-US" sz="2400" dirty="0">
                <a:solidFill>
                  <a:schemeClr val="bg1"/>
                </a:solidFill>
                <a:ea typeface="Times New Roman" panose="02020603050405020304" pitchFamily="18" charset="0"/>
                <a:cs typeface="Times New Roman" panose="02020603050405020304" pitchFamily="18" charset="0"/>
              </a:rPr>
              <a:t>W</a:t>
            </a:r>
            <a:r>
              <a:rPr lang="en-US" sz="2400" dirty="0">
                <a:solidFill>
                  <a:schemeClr val="bg1"/>
                </a:solidFill>
                <a:effectLst/>
                <a:ea typeface="Times New Roman" panose="02020603050405020304" pitchFamily="18" charset="0"/>
                <a:cs typeface="Times New Roman" panose="02020603050405020304" pitchFamily="18" charset="0"/>
              </a:rPr>
              <a:t>here would you find that information?</a:t>
            </a:r>
            <a:endParaRPr lang="en-US" sz="2400" dirty="0">
              <a:solidFill>
                <a:schemeClr val="bg1"/>
              </a:solidFill>
              <a:effectLst/>
              <a:ea typeface="Calibri" panose="020F0502020204030204" pitchFamily="34" charset="0"/>
              <a:cs typeface="Times New Roman" panose="02020603050405020304" pitchFamily="18" charset="0"/>
            </a:endParaRPr>
          </a:p>
        </p:txBody>
      </p:sp>
      <p:sp>
        <p:nvSpPr>
          <p:cNvPr id="15" name="TextBox 14">
            <a:extLst>
              <a:ext uri="{FF2B5EF4-FFF2-40B4-BE49-F238E27FC236}">
                <a16:creationId xmlns:a16="http://schemas.microsoft.com/office/drawing/2014/main" id="{9E7B62E1-E9A1-44DB-B50F-30C12E1A1454}"/>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How to Find Information: Scenario 2, Film Class</a:t>
            </a:r>
          </a:p>
        </p:txBody>
      </p:sp>
    </p:spTree>
    <p:extLst>
      <p:ext uri="{BB962C8B-B14F-4D97-AF65-F5344CB8AC3E}">
        <p14:creationId xmlns:p14="http://schemas.microsoft.com/office/powerpoint/2010/main" val="34661718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01041" y="6067198"/>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386546"/>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2" imgW="914400" imgH="198720" progId="Equation.DSMT4">
                  <p:embed/>
                </p:oleObj>
              </mc:Choice>
              <mc:Fallback>
                <p:oleObj name="Equation" r:id="rId2"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3"/>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683022" y="1502500"/>
            <a:ext cx="8429625" cy="461665"/>
          </a:xfrm>
          <a:prstGeom prst="rect">
            <a:avLst/>
          </a:prstGeom>
          <a:solidFill>
            <a:srgbClr val="386546"/>
          </a:solidFill>
        </p:spPr>
        <p:txBody>
          <a:bodyPr wrap="square" rtlCol="0" anchor="ctr">
            <a:spAutoFit/>
          </a:bodyPr>
          <a:lstStyle/>
          <a:p>
            <a:pPr algn="ctr"/>
            <a:r>
              <a:rPr lang="en-US" sz="2400" dirty="0">
                <a:solidFill>
                  <a:schemeClr val="bg1"/>
                </a:solidFill>
                <a:effectLst/>
                <a:ea typeface="Times New Roman" panose="02020603050405020304" pitchFamily="18" charset="0"/>
              </a:rPr>
              <a:t>What kinds of information would help you?</a:t>
            </a:r>
          </a:p>
        </p:txBody>
      </p:sp>
      <p:sp>
        <p:nvSpPr>
          <p:cNvPr id="11" name="TextBox 10">
            <a:extLst>
              <a:ext uri="{FF2B5EF4-FFF2-40B4-BE49-F238E27FC236}">
                <a16:creationId xmlns:a16="http://schemas.microsoft.com/office/drawing/2014/main" id="{112B967F-DEB1-42A4-9622-DA7BAF533447}"/>
              </a:ext>
            </a:extLst>
          </p:cNvPr>
          <p:cNvSpPr txBox="1"/>
          <p:nvPr/>
        </p:nvSpPr>
        <p:spPr>
          <a:xfrm>
            <a:off x="1881185" y="2128256"/>
            <a:ext cx="8429625" cy="335989"/>
          </a:xfrm>
          <a:prstGeom prst="rect">
            <a:avLst/>
          </a:prstGeom>
          <a:solidFill>
            <a:srgbClr val="386546"/>
          </a:solidFill>
        </p:spPr>
        <p:txBody>
          <a:bodyPr wrap="square" rtlCol="0" anchor="ctr">
            <a:spAutoFit/>
          </a:bodyPr>
          <a:lstStyle/>
          <a:p>
            <a:pPr marL="114300" marR="114300" algn="ctr">
              <a:lnSpc>
                <a:spcPts val="1920"/>
              </a:lnSpc>
              <a:spcBef>
                <a:spcPts val="300"/>
              </a:spcBef>
              <a:spcAft>
                <a:spcPts val="1500"/>
              </a:spcAft>
            </a:pPr>
            <a:r>
              <a:rPr lang="en-US"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W</a:t>
            </a:r>
            <a:r>
              <a:rPr lang="en-US" sz="1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here would you find that information?</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812C7D20-BFA0-46E6-8B87-B9CA5A26C10E}"/>
              </a:ext>
            </a:extLst>
          </p:cNvPr>
          <p:cNvSpPr txBox="1"/>
          <p:nvPr/>
        </p:nvSpPr>
        <p:spPr>
          <a:xfrm>
            <a:off x="1881185" y="2684903"/>
            <a:ext cx="8429625" cy="2022733"/>
          </a:xfrm>
          <a:prstGeom prst="rect">
            <a:avLst/>
          </a:prstGeom>
          <a:solidFill>
            <a:srgbClr val="386546"/>
          </a:solidFill>
        </p:spPr>
        <p:txBody>
          <a:bodyPr wrap="square" rtlCol="0" anchor="ctr">
            <a:spAutoFit/>
          </a:bodyPr>
          <a:lstStyle/>
          <a:p>
            <a:pPr marL="461963" marR="114300" lvl="0" indent="-342900">
              <a:lnSpc>
                <a:spcPts val="1920"/>
              </a:lnSpc>
              <a:spcBef>
                <a:spcPts val="300"/>
              </a:spcBef>
              <a:spcAft>
                <a:spcPts val="1500"/>
              </a:spcAft>
              <a:buSzPct val="100000"/>
              <a:buFont typeface="Arial" panose="020B0604020202020204" pitchFamily="34" charset="0"/>
              <a:buChar char="•"/>
              <a:tabLst>
                <a:tab pos="457200" algn="l"/>
              </a:tabLst>
            </a:pPr>
            <a:r>
              <a:rPr lang="en-US" sz="2000" dirty="0">
                <a:solidFill>
                  <a:schemeClr val="bg1"/>
                </a:solidFill>
                <a:effectLst/>
                <a:ea typeface="Times New Roman" panose="02020603050405020304" pitchFamily="18" charset="0"/>
                <a:cs typeface="Times New Roman" panose="02020603050405020304" pitchFamily="18" charset="0"/>
              </a:rPr>
              <a:t>Attend a job fair or visit your school's career center to obtain materials about the company, such as brochures and flyers.</a:t>
            </a:r>
            <a:endParaRPr lang="en-US" sz="2000" dirty="0">
              <a:solidFill>
                <a:schemeClr val="bg1"/>
              </a:solidFill>
              <a:ea typeface="Times New Roman" panose="02020603050405020304" pitchFamily="18" charset="0"/>
              <a:cs typeface="Times New Roman" panose="02020603050405020304" pitchFamily="18" charset="0"/>
            </a:endParaRPr>
          </a:p>
          <a:p>
            <a:pPr marL="461963" marR="114300" lvl="0" indent="-342900">
              <a:lnSpc>
                <a:spcPts val="1920"/>
              </a:lnSpc>
              <a:spcBef>
                <a:spcPts val="300"/>
              </a:spcBef>
              <a:spcAft>
                <a:spcPts val="1500"/>
              </a:spcAft>
              <a:buSzPct val="100000"/>
              <a:buFont typeface="Arial" panose="020B0604020202020204" pitchFamily="34" charset="0"/>
              <a:buChar char="•"/>
              <a:tabLst>
                <a:tab pos="457200" algn="l"/>
              </a:tabLst>
            </a:pPr>
            <a:r>
              <a:rPr lang="en-US" sz="2000" dirty="0">
                <a:solidFill>
                  <a:schemeClr val="bg1"/>
                </a:solidFill>
                <a:effectLst/>
                <a:ea typeface="Times New Roman" panose="02020603050405020304" pitchFamily="18" charset="0"/>
                <a:cs typeface="Times New Roman" panose="02020603050405020304" pitchFamily="18" charset="0"/>
              </a:rPr>
              <a:t>Explore the company's website to learn more. </a:t>
            </a:r>
            <a:r>
              <a:rPr lang="en-US" sz="2000" dirty="0">
                <a:solidFill>
                  <a:schemeClr val="bg1"/>
                </a:solidFill>
                <a:ea typeface="Times New Roman" panose="02020603050405020304" pitchFamily="18" charset="0"/>
                <a:cs typeface="Times New Roman" panose="02020603050405020304" pitchFamily="18" charset="0"/>
              </a:rPr>
              <a:t>If available, check out the company’s </a:t>
            </a:r>
            <a:r>
              <a:rPr lang="en-US" sz="2000" dirty="0">
                <a:solidFill>
                  <a:schemeClr val="bg1"/>
                </a:solidFill>
                <a:effectLst/>
                <a:ea typeface="Times New Roman" panose="02020603050405020304" pitchFamily="18" charset="0"/>
                <a:cs typeface="Times New Roman" panose="02020603050405020304" pitchFamily="18" charset="0"/>
              </a:rPr>
              <a:t>"About Us" page. Also, look for infographics, images, and videos produced by the company, especially on social media platforms.</a:t>
            </a:r>
          </a:p>
          <a:p>
            <a:pPr marL="461963" marR="114300" lvl="0" indent="-342900">
              <a:lnSpc>
                <a:spcPts val="1920"/>
              </a:lnSpc>
              <a:spcBef>
                <a:spcPts val="300"/>
              </a:spcBef>
              <a:spcAft>
                <a:spcPts val="1500"/>
              </a:spcAft>
              <a:buSzPct val="100000"/>
              <a:buFont typeface="Arial" panose="020B0604020202020204" pitchFamily="34" charset="0"/>
              <a:buChar char="•"/>
              <a:tabLst>
                <a:tab pos="457200" algn="l"/>
              </a:tabLst>
            </a:pPr>
            <a:r>
              <a:rPr lang="en-US" sz="2000" dirty="0">
                <a:solidFill>
                  <a:schemeClr val="bg1"/>
                </a:solidFill>
                <a:effectLst/>
                <a:ea typeface="Times New Roman" panose="02020603050405020304" pitchFamily="18" charset="0"/>
                <a:cs typeface="Times New Roman" panose="02020603050405020304" pitchFamily="18" charset="0"/>
              </a:rPr>
              <a:t>Speak with someone who works at the company.</a:t>
            </a:r>
            <a:endParaRPr lang="en-US" sz="2000" dirty="0">
              <a:solidFill>
                <a:schemeClr val="bg1"/>
              </a:solidFill>
              <a:effectLst/>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7DA69E72-1545-4A86-A400-060434CB7743}"/>
              </a:ext>
            </a:extLst>
          </p:cNvPr>
          <p:cNvSpPr txBox="1"/>
          <p:nvPr/>
        </p:nvSpPr>
        <p:spPr>
          <a:xfrm>
            <a:off x="1768311" y="2099758"/>
            <a:ext cx="8254464" cy="356316"/>
          </a:xfrm>
          <a:prstGeom prst="rect">
            <a:avLst/>
          </a:prstGeom>
          <a:solidFill>
            <a:srgbClr val="386546"/>
          </a:solidFill>
        </p:spPr>
        <p:txBody>
          <a:bodyPr wrap="square" rtlCol="0" anchor="ctr">
            <a:spAutoFit/>
          </a:bodyPr>
          <a:lstStyle/>
          <a:p>
            <a:pPr marL="114300" marR="114300" algn="ctr">
              <a:lnSpc>
                <a:spcPts val="1920"/>
              </a:lnSpc>
              <a:spcBef>
                <a:spcPts val="300"/>
              </a:spcBef>
              <a:spcAft>
                <a:spcPts val="1500"/>
              </a:spcAft>
            </a:pPr>
            <a:r>
              <a:rPr lang="en-US" sz="2400" dirty="0">
                <a:solidFill>
                  <a:schemeClr val="bg1"/>
                </a:solidFill>
                <a:ea typeface="Times New Roman" panose="02020603050405020304" pitchFamily="18" charset="0"/>
                <a:cs typeface="Times New Roman" panose="02020603050405020304" pitchFamily="18" charset="0"/>
              </a:rPr>
              <a:t>W</a:t>
            </a:r>
            <a:r>
              <a:rPr lang="en-US" sz="2400" dirty="0">
                <a:solidFill>
                  <a:schemeClr val="bg1"/>
                </a:solidFill>
                <a:effectLst/>
                <a:ea typeface="Times New Roman" panose="02020603050405020304" pitchFamily="18" charset="0"/>
                <a:cs typeface="Times New Roman" panose="02020603050405020304" pitchFamily="18" charset="0"/>
              </a:rPr>
              <a:t>here would you find that information?</a:t>
            </a:r>
            <a:endParaRPr lang="en-US" sz="2400" dirty="0">
              <a:solidFill>
                <a:schemeClr val="bg1"/>
              </a:solidFill>
              <a:effectLst/>
              <a:ea typeface="Calibri" panose="020F0502020204030204" pitchFamily="34" charset="0"/>
              <a:cs typeface="Times New Roman" panose="02020603050405020304" pitchFamily="18" charset="0"/>
            </a:endParaRPr>
          </a:p>
        </p:txBody>
      </p:sp>
      <p:sp>
        <p:nvSpPr>
          <p:cNvPr id="15" name="TextBox 14">
            <a:extLst>
              <a:ext uri="{FF2B5EF4-FFF2-40B4-BE49-F238E27FC236}">
                <a16:creationId xmlns:a16="http://schemas.microsoft.com/office/drawing/2014/main" id="{9E7B62E1-E9A1-44DB-B50F-30C12E1A1454}"/>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How to Find Information: Scenario 3, Job Search</a:t>
            </a:r>
          </a:p>
        </p:txBody>
      </p:sp>
    </p:spTree>
    <p:extLst>
      <p:ext uri="{BB962C8B-B14F-4D97-AF65-F5344CB8AC3E}">
        <p14:creationId xmlns:p14="http://schemas.microsoft.com/office/powerpoint/2010/main" val="2620464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35116310-8970-4F16-B323-C9D18FF6D07D}"/>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How to Evaluate Information</a:t>
            </a:r>
          </a:p>
        </p:txBody>
      </p:sp>
      <p:sp>
        <p:nvSpPr>
          <p:cNvPr id="2" name="TextBox 1"/>
          <p:cNvSpPr txBox="1"/>
          <p:nvPr/>
        </p:nvSpPr>
        <p:spPr>
          <a:xfrm>
            <a:off x="7001041" y="6117075"/>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3222975" y="1518346"/>
            <a:ext cx="2799136" cy="2141066"/>
            <a:chOff x="1149291" y="1753237"/>
            <a:chExt cx="2080340" cy="1617913"/>
          </a:xfrm>
          <a:solidFill>
            <a:srgbClr val="386546"/>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0" name="TextBox 9"/>
            <p:cNvSpPr txBox="1"/>
            <p:nvPr/>
          </p:nvSpPr>
          <p:spPr>
            <a:xfrm>
              <a:off x="1357203" y="2174207"/>
              <a:ext cx="1664514" cy="764883"/>
            </a:xfrm>
            <a:prstGeom prst="rect">
              <a:avLst/>
            </a:prstGeom>
            <a:grpFill/>
          </p:spPr>
          <p:txBody>
            <a:bodyPr wrap="square" rtlCol="0" anchor="ctr">
              <a:spAutoFit/>
            </a:bodyPr>
            <a:lstStyle/>
            <a:p>
              <a:pPr marR="114300" lvl="0" algn="ctr">
                <a:spcBef>
                  <a:spcPts val="300"/>
                </a:spcBef>
                <a:spcAft>
                  <a:spcPts val="1500"/>
                </a:spcAft>
                <a:buSzPts val="1000"/>
                <a:tabLst>
                  <a:tab pos="457200" algn="l"/>
                </a:tabLst>
              </a:pPr>
              <a:r>
                <a:rPr lang="en-US" sz="2000" dirty="0">
                  <a:solidFill>
                    <a:schemeClr val="bg1"/>
                  </a:solidFill>
                  <a:effectLst/>
                  <a:ea typeface="Times New Roman" panose="02020603050405020304" pitchFamily="18" charset="0"/>
                </a:rPr>
                <a:t>Is the information accurate and credible?</a:t>
              </a:r>
            </a:p>
          </p:txBody>
        </p:sp>
      </p:grpSp>
      <p:grpSp>
        <p:nvGrpSpPr>
          <p:cNvPr id="17" name="Group 16"/>
          <p:cNvGrpSpPr/>
          <p:nvPr/>
        </p:nvGrpSpPr>
        <p:grpSpPr>
          <a:xfrm>
            <a:off x="4696432" y="3810346"/>
            <a:ext cx="2799136" cy="2148372"/>
            <a:chOff x="3531827" y="3615513"/>
            <a:chExt cx="2080340" cy="1617913"/>
          </a:xfrm>
          <a:solidFill>
            <a:srgbClr val="386546"/>
          </a:solidFill>
        </p:grpSpPr>
        <p:sp>
          <p:nvSpPr>
            <p:cNvPr id="18" name="Rectangle 17"/>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9" name="TextBox 18"/>
            <p:cNvSpPr txBox="1"/>
            <p:nvPr/>
          </p:nvSpPr>
          <p:spPr>
            <a:xfrm>
              <a:off x="3739740" y="3812579"/>
              <a:ext cx="1664514" cy="1221198"/>
            </a:xfrm>
            <a:prstGeom prst="rect">
              <a:avLst/>
            </a:prstGeom>
            <a:grpFill/>
          </p:spPr>
          <p:txBody>
            <a:bodyPr wrap="square" rtlCol="0" anchor="ctr">
              <a:spAutoFit/>
            </a:bodyPr>
            <a:lstStyle/>
            <a:p>
              <a:pPr marR="114300" lvl="0" algn="ctr">
                <a:spcBef>
                  <a:spcPts val="300"/>
                </a:spcBef>
                <a:spcAft>
                  <a:spcPts val="1500"/>
                </a:spcAft>
                <a:buSzPts val="1000"/>
                <a:tabLst>
                  <a:tab pos="457200" algn="l"/>
                </a:tabLst>
              </a:pPr>
              <a:r>
                <a:rPr lang="en-US" sz="2000" dirty="0">
                  <a:solidFill>
                    <a:schemeClr val="bg1"/>
                  </a:solidFill>
                  <a:effectLst/>
                  <a:ea typeface="Times New Roman" panose="02020603050405020304" pitchFamily="18" charset="0"/>
                </a:rPr>
                <a:t>Is the information appropriate for the context in which I plan to use it?</a:t>
              </a:r>
            </a:p>
          </p:txBody>
        </p:sp>
      </p:grpSp>
      <p:grpSp>
        <p:nvGrpSpPr>
          <p:cNvPr id="27" name="Group 26">
            <a:extLst>
              <a:ext uri="{FF2B5EF4-FFF2-40B4-BE49-F238E27FC236}">
                <a16:creationId xmlns:a16="http://schemas.microsoft.com/office/drawing/2014/main" id="{4EE413CA-5B12-4BE0-B9E8-A3A347C9EDD1}"/>
              </a:ext>
            </a:extLst>
          </p:cNvPr>
          <p:cNvGrpSpPr/>
          <p:nvPr/>
        </p:nvGrpSpPr>
        <p:grpSpPr>
          <a:xfrm>
            <a:off x="6169890" y="1518346"/>
            <a:ext cx="2799136" cy="2148489"/>
            <a:chOff x="1149291" y="1753237"/>
            <a:chExt cx="2080340" cy="1617913"/>
          </a:xfrm>
          <a:solidFill>
            <a:srgbClr val="386546"/>
          </a:solidFill>
        </p:grpSpPr>
        <p:sp>
          <p:nvSpPr>
            <p:cNvPr id="28" name="Rectangle 27">
              <a:extLst>
                <a:ext uri="{FF2B5EF4-FFF2-40B4-BE49-F238E27FC236}">
                  <a16:creationId xmlns:a16="http://schemas.microsoft.com/office/drawing/2014/main" id="{1C0A6D5A-A900-4EFE-B22A-AC88AF031ACD}"/>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9" name="TextBox 28">
              <a:extLst>
                <a:ext uri="{FF2B5EF4-FFF2-40B4-BE49-F238E27FC236}">
                  <a16:creationId xmlns:a16="http://schemas.microsoft.com/office/drawing/2014/main" id="{2575388C-823B-40E1-AC91-3E6611DABFD6}"/>
                </a:ext>
              </a:extLst>
            </p:cNvPr>
            <p:cNvSpPr txBox="1"/>
            <p:nvPr/>
          </p:nvSpPr>
          <p:spPr>
            <a:xfrm>
              <a:off x="1357203" y="2174226"/>
              <a:ext cx="1664514" cy="764842"/>
            </a:xfrm>
            <a:prstGeom prst="rect">
              <a:avLst/>
            </a:prstGeom>
            <a:grpFill/>
          </p:spPr>
          <p:txBody>
            <a:bodyPr wrap="square" rtlCol="0" anchor="ctr">
              <a:spAutoFit/>
            </a:bodyPr>
            <a:lstStyle/>
            <a:p>
              <a:pPr marR="114300" lvl="0" algn="ctr">
                <a:spcBef>
                  <a:spcPts val="300"/>
                </a:spcBef>
                <a:spcAft>
                  <a:spcPts val="1500"/>
                </a:spcAft>
                <a:buSzPts val="1000"/>
                <a:tabLst>
                  <a:tab pos="457200" algn="l"/>
                </a:tabLst>
              </a:pPr>
              <a:r>
                <a:rPr lang="en-US" sz="2000" dirty="0">
                  <a:solidFill>
                    <a:schemeClr val="bg1"/>
                  </a:solidFill>
                  <a:effectLst/>
                  <a:ea typeface="Times New Roman" panose="02020603050405020304" pitchFamily="18" charset="0"/>
                </a:rPr>
                <a:t>Is the information relevant to what I want to know?</a:t>
              </a:r>
            </a:p>
          </p:txBody>
        </p:sp>
      </p:grpSp>
    </p:spTree>
    <p:extLst>
      <p:ext uri="{BB962C8B-B14F-4D97-AF65-F5344CB8AC3E}">
        <p14:creationId xmlns:p14="http://schemas.microsoft.com/office/powerpoint/2010/main" val="56661671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1416</TotalTime>
  <Words>754</Words>
  <Application>Microsoft Office PowerPoint</Application>
  <PresentationFormat>Widescreen</PresentationFormat>
  <Paragraphs>113</Paragraphs>
  <Slides>14</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1" baseType="lpstr">
      <vt:lpstr>Arial</vt:lpstr>
      <vt:lpstr>Calibri</vt:lpstr>
      <vt:lpstr>Calibri Light</vt:lpstr>
      <vt:lpstr>Century Gothic</vt:lpstr>
      <vt:lpstr>Times New Roman</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Caitlin Coleman</cp:lastModifiedBy>
  <cp:revision>139</cp:revision>
  <dcterms:created xsi:type="dcterms:W3CDTF">2014-11-06T15:36:04Z</dcterms:created>
  <dcterms:modified xsi:type="dcterms:W3CDTF">2021-06-15T12:19:28Z</dcterms:modified>
</cp:coreProperties>
</file>